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wmf" ContentType="image/x-wmf"/>
  <Default Extension="jpeg" ContentType="image/jpeg"/>
  <Default Extension="htm" ContentType="application/xhtml+xm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6.xml" ContentType="application/vnd.openxmlformats-officedocument.presentationml.notesSlide+xml"/>
  <Override PartName="/ppt/charts/chart5.xml" ContentType="application/vnd.openxmlformats-officedocument.drawingml.chart+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8.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9.xml" ContentType="application/vnd.openxmlformats-officedocument.presentationml.notesSlide+xml"/>
  <Override PartName="/ppt/tags/tag94.xml" ContentType="application/vnd.openxmlformats-officedocument.presentationml.tags+xml"/>
  <Override PartName="/ppt/notesSlides/notesSlide2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1.xml" ContentType="application/vnd.openxmlformats-officedocument.presentationml.notesSlide+xml"/>
  <Override PartName="/ppt/tags/tag98.xml" ContentType="application/vnd.openxmlformats-officedocument.presentationml.tags+xml"/>
  <Override PartName="/ppt/notesSlides/notesSlide22.xml" ContentType="application/vnd.openxmlformats-officedocument.presentationml.notesSlide+xml"/>
  <Override PartName="/ppt/tags/tag99.xml" ContentType="application/vnd.openxmlformats-officedocument.presentationml.tags+xml"/>
  <Override PartName="/ppt/notesSlides/notesSlide23.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24.xml" ContentType="application/vnd.openxmlformats-officedocument.presentationml.notesSlide+xml"/>
  <Override PartName="/ppt/charts/chart6.xml" ContentType="application/vnd.openxmlformats-officedocument.drawingml.chart+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5.xml" ContentType="application/vnd.openxmlformats-officedocument.presentationml.notesSlide+xml"/>
  <Override PartName="/ppt/media/image128.jpg" ContentType="image/jpg"/>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7.xml" ContentType="application/vnd.openxmlformats-officedocument.presentationml.notesSlide+xml"/>
  <Override PartName="/ppt/charts/chart9.xml" ContentType="application/vnd.openxmlformats-officedocument.drawingml.chart+xml"/>
  <Override PartName="/ppt/tags/tag15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713" r:id="rId7"/>
    <p:sldMasterId id="2147483725" r:id="rId8"/>
    <p:sldMasterId id="2147483737" r:id="rId9"/>
    <p:sldMasterId id="2147483746" r:id="rId10"/>
  </p:sldMasterIdLst>
  <p:notesMasterIdLst>
    <p:notesMasterId r:id="rId123"/>
  </p:notesMasterIdLst>
  <p:sldIdLst>
    <p:sldId id="269" r:id="rId11"/>
    <p:sldId id="277" r:id="rId12"/>
    <p:sldId id="3384" r:id="rId13"/>
    <p:sldId id="3391" r:id="rId14"/>
    <p:sldId id="3392" r:id="rId15"/>
    <p:sldId id="3381" r:id="rId16"/>
    <p:sldId id="3386" r:id="rId17"/>
    <p:sldId id="3383" r:id="rId18"/>
    <p:sldId id="3385" r:id="rId19"/>
    <p:sldId id="3377" r:id="rId20"/>
    <p:sldId id="258" r:id="rId21"/>
    <p:sldId id="3387" r:id="rId22"/>
    <p:sldId id="264" r:id="rId23"/>
    <p:sldId id="3388" r:id="rId24"/>
    <p:sldId id="871" r:id="rId25"/>
    <p:sldId id="932" r:id="rId26"/>
    <p:sldId id="1670" r:id="rId27"/>
    <p:sldId id="745" r:id="rId28"/>
    <p:sldId id="749" r:id="rId29"/>
    <p:sldId id="752" r:id="rId30"/>
    <p:sldId id="753" r:id="rId31"/>
    <p:sldId id="1672" r:id="rId32"/>
    <p:sldId id="859" r:id="rId33"/>
    <p:sldId id="885" r:id="rId34"/>
    <p:sldId id="734" r:id="rId35"/>
    <p:sldId id="1669" r:id="rId36"/>
    <p:sldId id="897" r:id="rId37"/>
    <p:sldId id="898" r:id="rId38"/>
    <p:sldId id="723" r:id="rId39"/>
    <p:sldId id="725" r:id="rId40"/>
    <p:sldId id="1492" r:id="rId41"/>
    <p:sldId id="727" r:id="rId42"/>
    <p:sldId id="786" r:id="rId43"/>
    <p:sldId id="1674" r:id="rId44"/>
    <p:sldId id="1675" r:id="rId45"/>
    <p:sldId id="415" r:id="rId46"/>
    <p:sldId id="1673" r:id="rId47"/>
    <p:sldId id="1676" r:id="rId48"/>
    <p:sldId id="3389" r:id="rId49"/>
    <p:sldId id="289" r:id="rId50"/>
    <p:sldId id="290" r:id="rId51"/>
    <p:sldId id="291" r:id="rId52"/>
    <p:sldId id="292" r:id="rId53"/>
    <p:sldId id="293" r:id="rId54"/>
    <p:sldId id="294" r:id="rId55"/>
    <p:sldId id="295" r:id="rId56"/>
    <p:sldId id="296" r:id="rId57"/>
    <p:sldId id="3390" r:id="rId58"/>
    <p:sldId id="2368" r:id="rId59"/>
    <p:sldId id="798" r:id="rId60"/>
    <p:sldId id="2367" r:id="rId61"/>
    <p:sldId id="3358" r:id="rId62"/>
    <p:sldId id="3357" r:id="rId63"/>
    <p:sldId id="402" r:id="rId64"/>
    <p:sldId id="414" r:id="rId65"/>
    <p:sldId id="3382" r:id="rId66"/>
    <p:sldId id="3378" r:id="rId67"/>
    <p:sldId id="416" r:id="rId68"/>
    <p:sldId id="426" r:id="rId69"/>
    <p:sldId id="417" r:id="rId70"/>
    <p:sldId id="418" r:id="rId71"/>
    <p:sldId id="419" r:id="rId72"/>
    <p:sldId id="420" r:id="rId73"/>
    <p:sldId id="421" r:id="rId74"/>
    <p:sldId id="422" r:id="rId75"/>
    <p:sldId id="423" r:id="rId76"/>
    <p:sldId id="424" r:id="rId77"/>
    <p:sldId id="425" r:id="rId78"/>
    <p:sldId id="427" r:id="rId79"/>
    <p:sldId id="431" r:id="rId80"/>
    <p:sldId id="3360" r:id="rId81"/>
    <p:sldId id="433" r:id="rId82"/>
    <p:sldId id="434" r:id="rId83"/>
    <p:sldId id="435" r:id="rId84"/>
    <p:sldId id="436" r:id="rId85"/>
    <p:sldId id="437" r:id="rId86"/>
    <p:sldId id="438" r:id="rId87"/>
    <p:sldId id="439" r:id="rId88"/>
    <p:sldId id="440" r:id="rId89"/>
    <p:sldId id="441" r:id="rId90"/>
    <p:sldId id="442" r:id="rId91"/>
    <p:sldId id="443" r:id="rId92"/>
    <p:sldId id="444" r:id="rId93"/>
    <p:sldId id="446" r:id="rId94"/>
    <p:sldId id="445" r:id="rId95"/>
    <p:sldId id="447" r:id="rId96"/>
    <p:sldId id="3361" r:id="rId97"/>
    <p:sldId id="3362" r:id="rId98"/>
    <p:sldId id="3363" r:id="rId99"/>
    <p:sldId id="432" r:id="rId100"/>
    <p:sldId id="3364" r:id="rId101"/>
    <p:sldId id="3365" r:id="rId102"/>
    <p:sldId id="3366" r:id="rId103"/>
    <p:sldId id="3367" r:id="rId104"/>
    <p:sldId id="3368" r:id="rId105"/>
    <p:sldId id="3369" r:id="rId106"/>
    <p:sldId id="3370" r:id="rId107"/>
    <p:sldId id="3371" r:id="rId108"/>
    <p:sldId id="428" r:id="rId109"/>
    <p:sldId id="3372" r:id="rId110"/>
    <p:sldId id="3373" r:id="rId111"/>
    <p:sldId id="430" r:id="rId112"/>
    <p:sldId id="429" r:id="rId113"/>
    <p:sldId id="3376" r:id="rId114"/>
    <p:sldId id="3379" r:id="rId115"/>
    <p:sldId id="409" r:id="rId116"/>
    <p:sldId id="3380" r:id="rId117"/>
    <p:sldId id="285" r:id="rId118"/>
    <p:sldId id="410" r:id="rId119"/>
    <p:sldId id="411" r:id="rId120"/>
    <p:sldId id="412" r:id="rId121"/>
    <p:sldId id="413"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93540" autoAdjust="0"/>
  </p:normalViewPr>
  <p:slideViewPr>
    <p:cSldViewPr snapToGrid="0">
      <p:cViewPr varScale="1">
        <p:scale>
          <a:sx n="78" d="100"/>
          <a:sy n="78" d="100"/>
        </p:scale>
        <p:origin x="60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lbuajzp\AppData\Local\Microsoft\Windows\INetCache\Content.Outlook\S07XB4JA\HRC_SmokeJumper.xlsx" TargetMode="External"/><Relationship Id="rId2" Type="http://schemas.microsoft.com/office/2011/relationships/chartColorStyle" Target="colors1.xml"/><Relationship Id="rId1" Type="http://schemas.microsoft.com/office/2011/relationships/chartStyle" Target="style1.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16.bin"/><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011776931070315E-2"/>
          <c:y val="8.0620155038759689E-2"/>
          <c:w val="0.96397644613785938"/>
          <c:h val="0.83875968992248062"/>
        </c:manualLayout>
      </c:layout>
      <c:barChart>
        <c:barDir val="col"/>
        <c:grouping val="stacked"/>
        <c:varyColors val="0"/>
        <c:ser>
          <c:idx val="0"/>
          <c:order val="0"/>
          <c:spPr>
            <a:solidFill>
              <a:schemeClr val="accent1"/>
            </a:solidFill>
            <a:ln w="6350">
              <a:solidFill>
                <a:schemeClr val="tx1"/>
              </a:solidFill>
              <a:prstDash val="solid"/>
            </a:ln>
          </c:spPr>
          <c:invertIfNegative val="0"/>
          <c:val>
            <c:numRef>
              <c:f>Sheet1!$A$1:$D$1</c:f>
              <c:numCache>
                <c:formatCode>General</c:formatCode>
                <c:ptCount val="4"/>
                <c:pt idx="0">
                  <c:v>734116834063.79492</c:v>
                </c:pt>
                <c:pt idx="1">
                  <c:v>749669758180.6001</c:v>
                </c:pt>
                <c:pt idx="2">
                  <c:v>761277106649.19043</c:v>
                </c:pt>
                <c:pt idx="3">
                  <c:v>773122028484.68396</c:v>
                </c:pt>
              </c:numCache>
            </c:numRef>
          </c:val>
          <c:extLst>
            <c:ext xmlns:c16="http://schemas.microsoft.com/office/drawing/2014/chart" uri="{C3380CC4-5D6E-409C-BE32-E72D297353CC}">
              <c16:uniqueId val="{00000000-8D14-4CE7-AFB8-3DA0A39268E2}"/>
            </c:ext>
          </c:extLst>
        </c:ser>
        <c:dLbls>
          <c:showLegendKey val="0"/>
          <c:showVal val="0"/>
          <c:showCatName val="0"/>
          <c:showSerName val="0"/>
          <c:showPercent val="0"/>
          <c:showBubbleSize val="0"/>
        </c:dLbls>
        <c:gapWidth val="80"/>
        <c:overlap val="100"/>
        <c:axId val="580960552"/>
        <c:axId val="580960944"/>
      </c:barChart>
      <c:catAx>
        <c:axId val="580960552"/>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80960944"/>
        <c:crosses val="min"/>
        <c:auto val="0"/>
        <c:lblAlgn val="ctr"/>
        <c:lblOffset val="100"/>
        <c:noMultiLvlLbl val="0"/>
      </c:catAx>
      <c:valAx>
        <c:axId val="580960944"/>
        <c:scaling>
          <c:orientation val="minMax"/>
          <c:max val="773122028484.68396"/>
          <c:min val="0"/>
        </c:scaling>
        <c:delete val="1"/>
        <c:axPos val="l"/>
        <c:numFmt formatCode="General" sourceLinked="1"/>
        <c:majorTickMark val="out"/>
        <c:minorTickMark val="none"/>
        <c:tickLblPos val="nextTo"/>
        <c:crossAx val="580960552"/>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[HRC_SmokeJumper.xlsx]Sheet2!PivotTable1</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s>
    <c:plotArea>
      <c:layout>
        <c:manualLayout>
          <c:layoutTarget val="inner"/>
          <c:xMode val="edge"/>
          <c:yMode val="edge"/>
          <c:x val="0.16254981456913076"/>
          <c:y val="5.3114091029220815E-2"/>
          <c:w val="0.80658964919435649"/>
          <c:h val="0.83342365013156838"/>
        </c:manualLayout>
      </c:layout>
      <c:barChart>
        <c:barDir val="bar"/>
        <c:grouping val="stacked"/>
        <c:varyColors val="0"/>
        <c:ser>
          <c:idx val="0"/>
          <c:order val="0"/>
          <c:tx>
            <c:strRef>
              <c:f>Sheet2!$B$2:$B$3</c:f>
              <c:strCache>
                <c:ptCount val="1"/>
                <c:pt idx="0">
                  <c:v>January</c:v>
                </c:pt>
              </c:strCache>
            </c:strRef>
          </c:tx>
          <c:spPr>
            <a:solidFill>
              <a:schemeClr val="accent1"/>
            </a:solidFill>
            <a:ln>
              <a:noFill/>
            </a:ln>
            <a:effectLst/>
          </c:spPr>
          <c:invertIfNegative val="0"/>
          <c:cat>
            <c:strRef>
              <c:f>Sheet2!$A$4:$A$25</c:f>
              <c:strCache>
                <c:ptCount val="21"/>
                <c:pt idx="0">
                  <c:v>Ahold</c:v>
                </c:pt>
                <c:pt idx="1">
                  <c:v>Associated Food Stores</c:v>
                </c:pt>
                <c:pt idx="2">
                  <c:v>AWG</c:v>
                </c:pt>
                <c:pt idx="3">
                  <c:v>BJ's Wholesale</c:v>
                </c:pt>
                <c:pt idx="4">
                  <c:v>Dot Foods</c:v>
                </c:pt>
                <c:pt idx="5">
                  <c:v>Jetro/RD</c:v>
                </c:pt>
                <c:pt idx="6">
                  <c:v>Kroger</c:v>
                </c:pt>
                <c:pt idx="7">
                  <c:v>Loblaw</c:v>
                </c:pt>
                <c:pt idx="8">
                  <c:v>Maines</c:v>
                </c:pt>
                <c:pt idx="9">
                  <c:v>Meijer</c:v>
                </c:pt>
                <c:pt idx="10">
                  <c:v>Metro</c:v>
                </c:pt>
                <c:pt idx="11">
                  <c:v>PFG</c:v>
                </c:pt>
                <c:pt idx="12">
                  <c:v>Safeway</c:v>
                </c:pt>
                <c:pt idx="13">
                  <c:v>Sobeys</c:v>
                </c:pt>
                <c:pt idx="14">
                  <c:v>SpartanNash</c:v>
                </c:pt>
                <c:pt idx="15">
                  <c:v>Sysco Canada</c:v>
                </c:pt>
                <c:pt idx="16">
                  <c:v>Target</c:v>
                </c:pt>
                <c:pt idx="17">
                  <c:v>UNFI(Supervalu)</c:v>
                </c:pt>
                <c:pt idx="18">
                  <c:v>Wakefern</c:v>
                </c:pt>
                <c:pt idx="19">
                  <c:v>Walmart</c:v>
                </c:pt>
                <c:pt idx="20">
                  <c:v>Winco</c:v>
                </c:pt>
              </c:strCache>
            </c:strRef>
          </c:cat>
          <c:val>
            <c:numRef>
              <c:f>Sheet2!$B$4:$B$25</c:f>
              <c:numCache>
                <c:formatCode>General</c:formatCode>
                <c:ptCount val="21"/>
                <c:pt idx="0">
                  <c:v>64</c:v>
                </c:pt>
                <c:pt idx="1">
                  <c:v>45</c:v>
                </c:pt>
                <c:pt idx="2">
                  <c:v>98</c:v>
                </c:pt>
                <c:pt idx="3">
                  <c:v>27</c:v>
                </c:pt>
                <c:pt idx="4">
                  <c:v>90</c:v>
                </c:pt>
                <c:pt idx="5">
                  <c:v>2</c:v>
                </c:pt>
                <c:pt idx="6">
                  <c:v>937</c:v>
                </c:pt>
                <c:pt idx="7">
                  <c:v>36</c:v>
                </c:pt>
                <c:pt idx="8">
                  <c:v>2</c:v>
                </c:pt>
                <c:pt idx="9">
                  <c:v>10</c:v>
                </c:pt>
                <c:pt idx="10">
                  <c:v>26</c:v>
                </c:pt>
                <c:pt idx="11">
                  <c:v>22</c:v>
                </c:pt>
                <c:pt idx="12">
                  <c:v>92</c:v>
                </c:pt>
                <c:pt idx="13">
                  <c:v>108</c:v>
                </c:pt>
                <c:pt idx="14">
                  <c:v>19</c:v>
                </c:pt>
                <c:pt idx="15">
                  <c:v>553</c:v>
                </c:pt>
                <c:pt idx="16">
                  <c:v>28</c:v>
                </c:pt>
                <c:pt idx="17">
                  <c:v>691</c:v>
                </c:pt>
                <c:pt idx="18">
                  <c:v>32</c:v>
                </c:pt>
                <c:pt idx="19">
                  <c:v>261</c:v>
                </c:pt>
                <c:pt idx="20">
                  <c:v>45</c:v>
                </c:pt>
              </c:numCache>
            </c:numRef>
          </c:val>
          <c:extLst>
            <c:ext xmlns:c16="http://schemas.microsoft.com/office/drawing/2014/chart" uri="{C3380CC4-5D6E-409C-BE32-E72D297353CC}">
              <c16:uniqueId val="{00000000-465A-46FC-B565-97B63EEC3F26}"/>
            </c:ext>
          </c:extLst>
        </c:ser>
        <c:ser>
          <c:idx val="1"/>
          <c:order val="1"/>
          <c:tx>
            <c:strRef>
              <c:f>Sheet2!$C$2:$C$3</c:f>
              <c:strCache>
                <c:ptCount val="1"/>
                <c:pt idx="0">
                  <c:v>February</c:v>
                </c:pt>
              </c:strCache>
            </c:strRef>
          </c:tx>
          <c:spPr>
            <a:solidFill>
              <a:schemeClr val="accent2"/>
            </a:solidFill>
            <a:ln>
              <a:noFill/>
            </a:ln>
            <a:effectLst/>
          </c:spPr>
          <c:invertIfNegative val="0"/>
          <c:cat>
            <c:strRef>
              <c:f>Sheet2!$A$4:$A$25</c:f>
              <c:strCache>
                <c:ptCount val="21"/>
                <c:pt idx="0">
                  <c:v>Ahold</c:v>
                </c:pt>
                <c:pt idx="1">
                  <c:v>Associated Food Stores</c:v>
                </c:pt>
                <c:pt idx="2">
                  <c:v>AWG</c:v>
                </c:pt>
                <c:pt idx="3">
                  <c:v>BJ's Wholesale</c:v>
                </c:pt>
                <c:pt idx="4">
                  <c:v>Dot Foods</c:v>
                </c:pt>
                <c:pt idx="5">
                  <c:v>Jetro/RD</c:v>
                </c:pt>
                <c:pt idx="6">
                  <c:v>Kroger</c:v>
                </c:pt>
                <c:pt idx="7">
                  <c:v>Loblaw</c:v>
                </c:pt>
                <c:pt idx="8">
                  <c:v>Maines</c:v>
                </c:pt>
                <c:pt idx="9">
                  <c:v>Meijer</c:v>
                </c:pt>
                <c:pt idx="10">
                  <c:v>Metro</c:v>
                </c:pt>
                <c:pt idx="11">
                  <c:v>PFG</c:v>
                </c:pt>
                <c:pt idx="12">
                  <c:v>Safeway</c:v>
                </c:pt>
                <c:pt idx="13">
                  <c:v>Sobeys</c:v>
                </c:pt>
                <c:pt idx="14">
                  <c:v>SpartanNash</c:v>
                </c:pt>
                <c:pt idx="15">
                  <c:v>Sysco Canada</c:v>
                </c:pt>
                <c:pt idx="16">
                  <c:v>Target</c:v>
                </c:pt>
                <c:pt idx="17">
                  <c:v>UNFI(Supervalu)</c:v>
                </c:pt>
                <c:pt idx="18">
                  <c:v>Wakefern</c:v>
                </c:pt>
                <c:pt idx="19">
                  <c:v>Walmart</c:v>
                </c:pt>
                <c:pt idx="20">
                  <c:v>Winco</c:v>
                </c:pt>
              </c:strCache>
            </c:strRef>
          </c:cat>
          <c:val>
            <c:numRef>
              <c:f>Sheet2!$C$4:$C$25</c:f>
              <c:numCache>
                <c:formatCode>General</c:formatCode>
                <c:ptCount val="21"/>
                <c:pt idx="0">
                  <c:v>110</c:v>
                </c:pt>
                <c:pt idx="1">
                  <c:v>29</c:v>
                </c:pt>
                <c:pt idx="2">
                  <c:v>76</c:v>
                </c:pt>
                <c:pt idx="3">
                  <c:v>11</c:v>
                </c:pt>
                <c:pt idx="4">
                  <c:v>111</c:v>
                </c:pt>
                <c:pt idx="5">
                  <c:v>2</c:v>
                </c:pt>
                <c:pt idx="6">
                  <c:v>796</c:v>
                </c:pt>
                <c:pt idx="7">
                  <c:v>21</c:v>
                </c:pt>
                <c:pt idx="8">
                  <c:v>2</c:v>
                </c:pt>
                <c:pt idx="9">
                  <c:v>10</c:v>
                </c:pt>
                <c:pt idx="10">
                  <c:v>21</c:v>
                </c:pt>
                <c:pt idx="11">
                  <c:v>6</c:v>
                </c:pt>
                <c:pt idx="12">
                  <c:v>108</c:v>
                </c:pt>
                <c:pt idx="13">
                  <c:v>144</c:v>
                </c:pt>
                <c:pt idx="14">
                  <c:v>23</c:v>
                </c:pt>
                <c:pt idx="15">
                  <c:v>139</c:v>
                </c:pt>
                <c:pt idx="16">
                  <c:v>48</c:v>
                </c:pt>
                <c:pt idx="17">
                  <c:v>682</c:v>
                </c:pt>
                <c:pt idx="18">
                  <c:v>33</c:v>
                </c:pt>
                <c:pt idx="19">
                  <c:v>136</c:v>
                </c:pt>
                <c:pt idx="20">
                  <c:v>3</c:v>
                </c:pt>
              </c:numCache>
            </c:numRef>
          </c:val>
          <c:extLst>
            <c:ext xmlns:c16="http://schemas.microsoft.com/office/drawing/2014/chart" uri="{C3380CC4-5D6E-409C-BE32-E72D297353CC}">
              <c16:uniqueId val="{00000001-465A-46FC-B565-97B63EEC3F26}"/>
            </c:ext>
          </c:extLst>
        </c:ser>
        <c:ser>
          <c:idx val="3"/>
          <c:order val="2"/>
          <c:tx>
            <c:strRef>
              <c:f>Sheet2!$E$2:$E$3</c:f>
              <c:strCache>
                <c:ptCount val="1"/>
                <c:pt idx="0">
                  <c:v>April</c:v>
                </c:pt>
              </c:strCache>
            </c:strRef>
          </c:tx>
          <c:spPr>
            <a:solidFill>
              <a:schemeClr val="accent4"/>
            </a:solidFill>
            <a:ln>
              <a:noFill/>
            </a:ln>
            <a:effectLst/>
          </c:spPr>
          <c:invertIfNegative val="0"/>
          <c:cat>
            <c:strRef>
              <c:f>Sheet2!$A$4:$A$25</c:f>
              <c:strCache>
                <c:ptCount val="21"/>
                <c:pt idx="0">
                  <c:v>Ahold</c:v>
                </c:pt>
                <c:pt idx="1">
                  <c:v>Associated Food Stores</c:v>
                </c:pt>
                <c:pt idx="2">
                  <c:v>AWG</c:v>
                </c:pt>
                <c:pt idx="3">
                  <c:v>BJ's Wholesale</c:v>
                </c:pt>
                <c:pt idx="4">
                  <c:v>Dot Foods</c:v>
                </c:pt>
                <c:pt idx="5">
                  <c:v>Jetro/RD</c:v>
                </c:pt>
                <c:pt idx="6">
                  <c:v>Kroger</c:v>
                </c:pt>
                <c:pt idx="7">
                  <c:v>Loblaw</c:v>
                </c:pt>
                <c:pt idx="8">
                  <c:v>Maines</c:v>
                </c:pt>
                <c:pt idx="9">
                  <c:v>Meijer</c:v>
                </c:pt>
                <c:pt idx="10">
                  <c:v>Metro</c:v>
                </c:pt>
                <c:pt idx="11">
                  <c:v>PFG</c:v>
                </c:pt>
                <c:pt idx="12">
                  <c:v>Safeway</c:v>
                </c:pt>
                <c:pt idx="13">
                  <c:v>Sobeys</c:v>
                </c:pt>
                <c:pt idx="14">
                  <c:v>SpartanNash</c:v>
                </c:pt>
                <c:pt idx="15">
                  <c:v>Sysco Canada</c:v>
                </c:pt>
                <c:pt idx="16">
                  <c:v>Target</c:v>
                </c:pt>
                <c:pt idx="17">
                  <c:v>UNFI(Supervalu)</c:v>
                </c:pt>
                <c:pt idx="18">
                  <c:v>Wakefern</c:v>
                </c:pt>
                <c:pt idx="19">
                  <c:v>Walmart</c:v>
                </c:pt>
                <c:pt idx="20">
                  <c:v>Winco</c:v>
                </c:pt>
              </c:strCache>
            </c:strRef>
          </c:cat>
          <c:val>
            <c:numRef>
              <c:f>Sheet2!$E$4:$E$25</c:f>
              <c:numCache>
                <c:formatCode>General</c:formatCode>
                <c:ptCount val="21"/>
                <c:pt idx="0">
                  <c:v>101</c:v>
                </c:pt>
                <c:pt idx="1">
                  <c:v>33</c:v>
                </c:pt>
                <c:pt idx="2">
                  <c:v>111</c:v>
                </c:pt>
                <c:pt idx="3">
                  <c:v>17</c:v>
                </c:pt>
                <c:pt idx="4">
                  <c:v>127</c:v>
                </c:pt>
                <c:pt idx="5">
                  <c:v>7</c:v>
                </c:pt>
                <c:pt idx="6">
                  <c:v>0</c:v>
                </c:pt>
                <c:pt idx="7">
                  <c:v>34</c:v>
                </c:pt>
                <c:pt idx="8">
                  <c:v>3</c:v>
                </c:pt>
                <c:pt idx="9">
                  <c:v>19</c:v>
                </c:pt>
                <c:pt idx="10">
                  <c:v>25</c:v>
                </c:pt>
                <c:pt idx="11">
                  <c:v>23</c:v>
                </c:pt>
                <c:pt idx="12">
                  <c:v>97</c:v>
                </c:pt>
                <c:pt idx="13">
                  <c:v>171</c:v>
                </c:pt>
                <c:pt idx="14">
                  <c:v>24</c:v>
                </c:pt>
                <c:pt idx="15">
                  <c:v>166</c:v>
                </c:pt>
                <c:pt idx="16">
                  <c:v>29</c:v>
                </c:pt>
                <c:pt idx="17">
                  <c:v>781</c:v>
                </c:pt>
                <c:pt idx="18">
                  <c:v>24</c:v>
                </c:pt>
                <c:pt idx="19">
                  <c:v>51</c:v>
                </c:pt>
                <c:pt idx="20">
                  <c:v>1</c:v>
                </c:pt>
              </c:numCache>
            </c:numRef>
          </c:val>
          <c:extLst>
            <c:ext xmlns:c16="http://schemas.microsoft.com/office/drawing/2014/chart" uri="{C3380CC4-5D6E-409C-BE32-E72D297353CC}">
              <c16:uniqueId val="{00000002-465A-46FC-B565-97B63EEC3F26}"/>
            </c:ext>
          </c:extLst>
        </c:ser>
        <c:dLbls>
          <c:showLegendKey val="0"/>
          <c:showVal val="0"/>
          <c:showCatName val="0"/>
          <c:showSerName val="0"/>
          <c:showPercent val="0"/>
          <c:showBubbleSize val="0"/>
        </c:dLbls>
        <c:gapWidth val="82"/>
        <c:overlap val="100"/>
        <c:axId val="1927648704"/>
        <c:axId val="240737200"/>
      </c:barChart>
      <c:catAx>
        <c:axId val="19276487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40737200"/>
        <c:crosses val="autoZero"/>
        <c:auto val="1"/>
        <c:lblAlgn val="ctr"/>
        <c:lblOffset val="100"/>
        <c:noMultiLvlLbl val="0"/>
      </c:catAx>
      <c:valAx>
        <c:axId val="240737200"/>
        <c:scaling>
          <c:orientation val="minMax"/>
          <c:max val="300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27648704"/>
        <c:crosses val="autoZero"/>
        <c:crossBetween val="between"/>
      </c:valAx>
      <c:spPr>
        <a:noFill/>
        <a:ln>
          <a:solidFill>
            <a:srgbClr val="00B0F0"/>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explosion val="5"/>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3F2-4180-950C-E9DF0060AA1C}"/>
              </c:ext>
            </c:extLst>
          </c:dPt>
          <c:dPt>
            <c:idx val="1"/>
            <c:bubble3D val="0"/>
            <c:spPr>
              <a:solidFill>
                <a:srgbClr val="F8970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3F2-4180-950C-E9DF0060AA1C}"/>
              </c:ext>
            </c:extLst>
          </c:dPt>
          <c:dPt>
            <c:idx val="2"/>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3F2-4180-950C-E9DF0060AA1C}"/>
              </c:ext>
            </c:extLst>
          </c:dPt>
          <c:dLbls>
            <c:dLbl>
              <c:idx val="0"/>
              <c:layout>
                <c:manualLayout>
                  <c:x val="0.17902499795274809"/>
                  <c:y val="1.426696095291753E-2"/>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0.23841522270052865"/>
                      <c:h val="0.25120663299547752"/>
                    </c:manualLayout>
                  </c15:layout>
                </c:ext>
                <c:ext xmlns:c16="http://schemas.microsoft.com/office/drawing/2014/chart" uri="{C3380CC4-5D6E-409C-BE32-E72D297353CC}">
                  <c16:uniqueId val="{00000001-83F2-4180-950C-E9DF0060AA1C}"/>
                </c:ext>
              </c:extLst>
            </c:dLbl>
            <c:dLbl>
              <c:idx val="1"/>
              <c:layout>
                <c:manualLayout>
                  <c:x val="-0.15891715811899837"/>
                  <c:y val="0.22783589704383062"/>
                </c:manualLayout>
              </c:layout>
              <c:tx>
                <c:rich>
                  <a:bodyPr/>
                  <a:lstStyle/>
                  <a:p>
                    <a:fld id="{13C343BB-75B3-4457-BC3B-27B2C1D60B90}" type="VALUE">
                      <a:rPr lang="en-US" smtClean="0"/>
                      <a:pPr/>
                      <a:t>[VALUE]</a:t>
                    </a:fld>
                    <a:r>
                      <a:rPr lang="en-US" baseline="0" dirty="0"/>
                      <a:t>%</a:t>
                    </a:r>
                  </a:p>
                </c:rich>
              </c:tx>
              <c:dLblPos val="bestFit"/>
              <c:showLegendKey val="0"/>
              <c:showVal val="1"/>
              <c:showCatName val="0"/>
              <c:showSerName val="0"/>
              <c:showPercent val="1"/>
              <c:showBubbleSize val="0"/>
              <c:extLst>
                <c:ext xmlns:c15="http://schemas.microsoft.com/office/drawing/2012/chart" uri="{CE6537A1-D6FC-4f65-9D91-7224C49458BB}">
                  <c15:layout>
                    <c:manualLayout>
                      <c:w val="0.24779426371943222"/>
                      <c:h val="0.23465628932607088"/>
                    </c:manualLayout>
                  </c15:layout>
                  <c15:dlblFieldTable/>
                  <c15:showDataLabelsRange val="0"/>
                </c:ext>
                <c:ext xmlns:c16="http://schemas.microsoft.com/office/drawing/2014/chart" uri="{C3380CC4-5D6E-409C-BE32-E72D297353CC}">
                  <c16:uniqueId val="{00000002-83F2-4180-950C-E9DF0060AA1C}"/>
                </c:ext>
              </c:extLst>
            </c:dLbl>
            <c:dLbl>
              <c:idx val="2"/>
              <c:layout>
                <c:manualLayout>
                  <c:x val="-0.18590867741129777"/>
                  <c:y val="-0.17307315150097838"/>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0.29703422906867605"/>
                      <c:h val="0.34499191378878197"/>
                    </c:manualLayout>
                  </c15:layout>
                </c:ext>
                <c:ext xmlns:c16="http://schemas.microsoft.com/office/drawing/2014/chart" uri="{C3380CC4-5D6E-409C-BE32-E72D297353CC}">
                  <c16:uniqueId val="{00000003-83F2-4180-950C-E9DF0060AA1C}"/>
                </c:ext>
              </c:extLst>
            </c:dLbl>
            <c:spPr>
              <a:noFill/>
              <a:ln>
                <a:noFill/>
              </a:ln>
              <a:effectLst/>
            </c:spPr>
            <c:txPr>
              <a:bodyPr rot="0" spcFirstLastPara="1" vertOverflow="ellipsis" vert="horz" wrap="square" anchor="ctr" anchorCtr="1"/>
              <a:lstStyle/>
              <a:p>
                <a:pPr>
                  <a:defRPr sz="28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Source GPO</c:v>
                </c:pt>
                <c:pt idx="1">
                  <c:v>Access GPO</c:v>
                </c:pt>
                <c:pt idx="2">
                  <c:v>Operator</c:v>
                </c:pt>
              </c:strCache>
            </c:strRef>
          </c:cat>
          <c:val>
            <c:numRef>
              <c:f>Sheet1!$B$2:$B$4</c:f>
              <c:numCache>
                <c:formatCode>General</c:formatCode>
                <c:ptCount val="3"/>
                <c:pt idx="0">
                  <c:v>50</c:v>
                </c:pt>
                <c:pt idx="1">
                  <c:v>25</c:v>
                </c:pt>
                <c:pt idx="2">
                  <c:v>25</c:v>
                </c:pt>
              </c:numCache>
            </c:numRef>
          </c:val>
          <c:extLst>
            <c:ext xmlns:c16="http://schemas.microsoft.com/office/drawing/2014/chart" uri="{C3380CC4-5D6E-409C-BE32-E72D297353CC}">
              <c16:uniqueId val="{00000000-83F2-4180-950C-E9DF0060AA1C}"/>
            </c:ext>
          </c:extLst>
        </c:ser>
        <c:dLbls>
          <c:dLblPos val="inEnd"/>
          <c:showLegendKey val="0"/>
          <c:showVal val="1"/>
          <c:showCatName val="0"/>
          <c:showSerName val="0"/>
          <c:showPercent val="0"/>
          <c:showBubbleSize val="0"/>
          <c:showLeaderLines val="1"/>
        </c:dLbls>
        <c:firstSliceAng val="180"/>
      </c:pieChart>
      <c:spPr>
        <a:noFill/>
        <a:ln>
          <a:noFill/>
        </a:ln>
        <a:effectLst/>
      </c:spPr>
    </c:plotArea>
    <c:legend>
      <c:legendPos val="r"/>
      <c:layout>
        <c:manualLayout>
          <c:xMode val="edge"/>
          <c:yMode val="edge"/>
          <c:x val="0.47666647268004764"/>
          <c:y val="0.2908284935897914"/>
          <c:w val="0.36452270651060531"/>
          <c:h val="0.5830367919811444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[Book1]Sheet1!$D$1</c:f>
              <c:strCache>
                <c:ptCount val="1"/>
                <c:pt idx="0">
                  <c:v>Shipment Volume</c:v>
                </c:pt>
              </c:strCache>
            </c:strRef>
          </c:tx>
          <c:spPr>
            <a:solidFill>
              <a:srgbClr val="6E64C3"/>
            </a:solidFill>
            <a:ln>
              <a:noFill/>
            </a:ln>
            <a:effectLst/>
          </c:spPr>
          <c:invertIfNegative val="0"/>
          <c:cat>
            <c:numRef>
              <c:f>[Book1]Sheet1!$C$2:$C$53</c:f>
              <c:numCache>
                <c:formatCode>m/d/yyyy</c:formatCode>
                <c:ptCount val="52"/>
                <c:pt idx="0">
                  <c:v>43106</c:v>
                </c:pt>
                <c:pt idx="1">
                  <c:v>43113</c:v>
                </c:pt>
                <c:pt idx="2">
                  <c:v>43120</c:v>
                </c:pt>
                <c:pt idx="3">
                  <c:v>43127</c:v>
                </c:pt>
                <c:pt idx="4">
                  <c:v>43134</c:v>
                </c:pt>
                <c:pt idx="5">
                  <c:v>43141</c:v>
                </c:pt>
                <c:pt idx="6">
                  <c:v>43148</c:v>
                </c:pt>
                <c:pt idx="7">
                  <c:v>43155</c:v>
                </c:pt>
                <c:pt idx="8">
                  <c:v>43162</c:v>
                </c:pt>
                <c:pt idx="9">
                  <c:v>43169</c:v>
                </c:pt>
                <c:pt idx="10">
                  <c:v>43176</c:v>
                </c:pt>
                <c:pt idx="11">
                  <c:v>43183</c:v>
                </c:pt>
                <c:pt idx="12">
                  <c:v>43190</c:v>
                </c:pt>
                <c:pt idx="13">
                  <c:v>43197</c:v>
                </c:pt>
                <c:pt idx="14">
                  <c:v>43204</c:v>
                </c:pt>
                <c:pt idx="15">
                  <c:v>43211</c:v>
                </c:pt>
                <c:pt idx="16">
                  <c:v>43218</c:v>
                </c:pt>
                <c:pt idx="17">
                  <c:v>43225</c:v>
                </c:pt>
                <c:pt idx="18">
                  <c:v>43232</c:v>
                </c:pt>
                <c:pt idx="19">
                  <c:v>43239</c:v>
                </c:pt>
                <c:pt idx="20">
                  <c:v>43246</c:v>
                </c:pt>
                <c:pt idx="21">
                  <c:v>43253</c:v>
                </c:pt>
                <c:pt idx="22">
                  <c:v>43260</c:v>
                </c:pt>
                <c:pt idx="23">
                  <c:v>43267</c:v>
                </c:pt>
                <c:pt idx="24">
                  <c:v>43274</c:v>
                </c:pt>
                <c:pt idx="25">
                  <c:v>43281</c:v>
                </c:pt>
                <c:pt idx="26">
                  <c:v>43288</c:v>
                </c:pt>
                <c:pt idx="27">
                  <c:v>43295</c:v>
                </c:pt>
                <c:pt idx="28">
                  <c:v>43302</c:v>
                </c:pt>
                <c:pt idx="29">
                  <c:v>43309</c:v>
                </c:pt>
                <c:pt idx="30">
                  <c:v>43316</c:v>
                </c:pt>
                <c:pt idx="31">
                  <c:v>43323</c:v>
                </c:pt>
                <c:pt idx="32">
                  <c:v>43330</c:v>
                </c:pt>
                <c:pt idx="33">
                  <c:v>43337</c:v>
                </c:pt>
                <c:pt idx="34">
                  <c:v>43344</c:v>
                </c:pt>
                <c:pt idx="35">
                  <c:v>43351</c:v>
                </c:pt>
                <c:pt idx="36">
                  <c:v>43358</c:v>
                </c:pt>
                <c:pt idx="37">
                  <c:v>43365</c:v>
                </c:pt>
                <c:pt idx="38">
                  <c:v>43372</c:v>
                </c:pt>
                <c:pt idx="39">
                  <c:v>43379</c:v>
                </c:pt>
                <c:pt idx="40">
                  <c:v>43386</c:v>
                </c:pt>
                <c:pt idx="41">
                  <c:v>43393</c:v>
                </c:pt>
                <c:pt idx="42">
                  <c:v>43400</c:v>
                </c:pt>
                <c:pt idx="43">
                  <c:v>43407</c:v>
                </c:pt>
                <c:pt idx="44">
                  <c:v>43414</c:v>
                </c:pt>
                <c:pt idx="45">
                  <c:v>43421</c:v>
                </c:pt>
                <c:pt idx="46">
                  <c:v>43428</c:v>
                </c:pt>
                <c:pt idx="47">
                  <c:v>43435</c:v>
                </c:pt>
                <c:pt idx="48">
                  <c:v>43442</c:v>
                </c:pt>
                <c:pt idx="49">
                  <c:v>43449</c:v>
                </c:pt>
                <c:pt idx="50">
                  <c:v>43456</c:v>
                </c:pt>
                <c:pt idx="51">
                  <c:v>43463</c:v>
                </c:pt>
              </c:numCache>
            </c:numRef>
          </c:cat>
          <c:val>
            <c:numRef>
              <c:f>[Book1]Sheet1!$D$2:$D$53</c:f>
              <c:numCache>
                <c:formatCode>General</c:formatCode>
                <c:ptCount val="52"/>
                <c:pt idx="0">
                  <c:v>19328</c:v>
                </c:pt>
                <c:pt idx="1">
                  <c:v>0</c:v>
                </c:pt>
                <c:pt idx="2">
                  <c:v>0</c:v>
                </c:pt>
                <c:pt idx="3">
                  <c:v>0</c:v>
                </c:pt>
                <c:pt idx="4">
                  <c:v>0</c:v>
                </c:pt>
                <c:pt idx="5">
                  <c:v>0</c:v>
                </c:pt>
                <c:pt idx="6">
                  <c:v>20058</c:v>
                </c:pt>
                <c:pt idx="7">
                  <c:v>0</c:v>
                </c:pt>
                <c:pt idx="8">
                  <c:v>0</c:v>
                </c:pt>
                <c:pt idx="9">
                  <c:v>0</c:v>
                </c:pt>
                <c:pt idx="10">
                  <c:v>0</c:v>
                </c:pt>
                <c:pt idx="11">
                  <c:v>0</c:v>
                </c:pt>
                <c:pt idx="12">
                  <c:v>19385</c:v>
                </c:pt>
                <c:pt idx="13">
                  <c:v>0</c:v>
                </c:pt>
                <c:pt idx="14">
                  <c:v>0</c:v>
                </c:pt>
                <c:pt idx="15">
                  <c:v>0</c:v>
                </c:pt>
                <c:pt idx="16">
                  <c:v>0</c:v>
                </c:pt>
                <c:pt idx="17">
                  <c:v>0</c:v>
                </c:pt>
                <c:pt idx="18">
                  <c:v>18917</c:v>
                </c:pt>
                <c:pt idx="19">
                  <c:v>0</c:v>
                </c:pt>
                <c:pt idx="20">
                  <c:v>0</c:v>
                </c:pt>
                <c:pt idx="21">
                  <c:v>0</c:v>
                </c:pt>
                <c:pt idx="22">
                  <c:v>0</c:v>
                </c:pt>
                <c:pt idx="23">
                  <c:v>0</c:v>
                </c:pt>
                <c:pt idx="24">
                  <c:v>18860</c:v>
                </c:pt>
                <c:pt idx="25">
                  <c:v>0</c:v>
                </c:pt>
                <c:pt idx="26">
                  <c:v>0</c:v>
                </c:pt>
                <c:pt idx="27">
                  <c:v>0</c:v>
                </c:pt>
                <c:pt idx="28">
                  <c:v>0</c:v>
                </c:pt>
                <c:pt idx="29">
                  <c:v>0</c:v>
                </c:pt>
                <c:pt idx="30">
                  <c:v>19590</c:v>
                </c:pt>
                <c:pt idx="31">
                  <c:v>0</c:v>
                </c:pt>
                <c:pt idx="32">
                  <c:v>0</c:v>
                </c:pt>
                <c:pt idx="33">
                  <c:v>0</c:v>
                </c:pt>
                <c:pt idx="34">
                  <c:v>0</c:v>
                </c:pt>
                <c:pt idx="35">
                  <c:v>0</c:v>
                </c:pt>
                <c:pt idx="36">
                  <c:v>24054</c:v>
                </c:pt>
                <c:pt idx="37">
                  <c:v>0</c:v>
                </c:pt>
                <c:pt idx="38">
                  <c:v>0</c:v>
                </c:pt>
                <c:pt idx="39">
                  <c:v>0</c:v>
                </c:pt>
                <c:pt idx="40">
                  <c:v>0</c:v>
                </c:pt>
                <c:pt idx="41">
                  <c:v>0</c:v>
                </c:pt>
                <c:pt idx="42">
                  <c:v>21440</c:v>
                </c:pt>
                <c:pt idx="43">
                  <c:v>0</c:v>
                </c:pt>
                <c:pt idx="44">
                  <c:v>0</c:v>
                </c:pt>
                <c:pt idx="45">
                  <c:v>0</c:v>
                </c:pt>
                <c:pt idx="46">
                  <c:v>0</c:v>
                </c:pt>
                <c:pt idx="47">
                  <c:v>0</c:v>
                </c:pt>
                <c:pt idx="48">
                  <c:v>12112</c:v>
                </c:pt>
                <c:pt idx="49">
                  <c:v>0</c:v>
                </c:pt>
                <c:pt idx="50">
                  <c:v>0</c:v>
                </c:pt>
                <c:pt idx="51">
                  <c:v>0</c:v>
                </c:pt>
              </c:numCache>
            </c:numRef>
          </c:val>
          <c:extLst>
            <c:ext xmlns:c16="http://schemas.microsoft.com/office/drawing/2014/chart" uri="{C3380CC4-5D6E-409C-BE32-E72D297353CC}">
              <c16:uniqueId val="{00000000-D2B7-4194-9FD7-254B66EC0DE8}"/>
            </c:ext>
          </c:extLst>
        </c:ser>
        <c:dLbls>
          <c:showLegendKey val="0"/>
          <c:showVal val="0"/>
          <c:showCatName val="0"/>
          <c:showSerName val="0"/>
          <c:showPercent val="0"/>
          <c:showBubbleSize val="0"/>
        </c:dLbls>
        <c:gapWidth val="0"/>
        <c:overlap val="100"/>
        <c:axId val="528490312"/>
        <c:axId val="528489000"/>
      </c:barChart>
      <c:catAx>
        <c:axId val="52849031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36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489000"/>
        <c:crosses val="autoZero"/>
        <c:auto val="0"/>
        <c:lblAlgn val="ctr"/>
        <c:lblOffset val="100"/>
        <c:noMultiLvlLbl val="0"/>
      </c:catAx>
      <c:valAx>
        <c:axId val="5284890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490312"/>
        <c:crosses val="autoZero"/>
        <c:crossBetween val="between"/>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368803701255779E-2"/>
          <c:y val="8.0620155038759689E-2"/>
          <c:w val="0.93126239259748844"/>
          <c:h val="0.83875968992248062"/>
        </c:manualLayout>
      </c:layout>
      <c:barChart>
        <c:barDir val="col"/>
        <c:grouping val="stacked"/>
        <c:varyColors val="0"/>
        <c:ser>
          <c:idx val="0"/>
          <c:order val="0"/>
          <c:spPr>
            <a:solidFill>
              <a:schemeClr val="accent1"/>
            </a:solidFill>
            <a:ln w="6350">
              <a:solidFill>
                <a:schemeClr val="tx1"/>
              </a:solidFill>
              <a:prstDash val="solid"/>
            </a:ln>
          </c:spPr>
          <c:invertIfNegative val="0"/>
          <c:val>
            <c:numRef>
              <c:f>Sheet1!$A$1:$B$1</c:f>
              <c:numCache>
                <c:formatCode>General</c:formatCode>
                <c:ptCount val="2"/>
                <c:pt idx="0">
                  <c:v>771159593019.28955</c:v>
                </c:pt>
                <c:pt idx="1">
                  <c:v>800229486373.13025</c:v>
                </c:pt>
              </c:numCache>
            </c:numRef>
          </c:val>
          <c:extLst>
            <c:ext xmlns:c16="http://schemas.microsoft.com/office/drawing/2014/chart" uri="{C3380CC4-5D6E-409C-BE32-E72D297353CC}">
              <c16:uniqueId val="{00000000-2666-459B-92A8-6CF49577DB52}"/>
            </c:ext>
          </c:extLst>
        </c:ser>
        <c:dLbls>
          <c:showLegendKey val="0"/>
          <c:showVal val="0"/>
          <c:showCatName val="0"/>
          <c:showSerName val="0"/>
          <c:showPercent val="0"/>
          <c:showBubbleSize val="0"/>
        </c:dLbls>
        <c:gapWidth val="80"/>
        <c:overlap val="100"/>
        <c:axId val="582400728"/>
        <c:axId val="582401120"/>
      </c:barChart>
      <c:catAx>
        <c:axId val="582400728"/>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82401120"/>
        <c:crosses val="min"/>
        <c:auto val="0"/>
        <c:lblAlgn val="ctr"/>
        <c:lblOffset val="100"/>
        <c:noMultiLvlLbl val="0"/>
      </c:catAx>
      <c:valAx>
        <c:axId val="582401120"/>
        <c:scaling>
          <c:orientation val="minMax"/>
          <c:max val="800229486373.13025"/>
          <c:min val="0"/>
        </c:scaling>
        <c:delete val="1"/>
        <c:axPos val="l"/>
        <c:numFmt formatCode="General" sourceLinked="1"/>
        <c:majorTickMark val="out"/>
        <c:minorTickMark val="none"/>
        <c:tickLblPos val="nextTo"/>
        <c:crossAx val="582400728"/>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011776931070315E-2"/>
          <c:y val="7.3446327683615822E-2"/>
          <c:w val="0.96397644613785938"/>
          <c:h val="0.85310734463276838"/>
        </c:manualLayout>
      </c:layout>
      <c:barChart>
        <c:barDir val="col"/>
        <c:grouping val="stacked"/>
        <c:varyColors val="0"/>
        <c:ser>
          <c:idx val="0"/>
          <c:order val="0"/>
          <c:spPr>
            <a:solidFill>
              <a:schemeClr val="accent1"/>
            </a:solidFill>
            <a:ln w="6350">
              <a:solidFill>
                <a:schemeClr val="tx1"/>
              </a:solidFill>
              <a:prstDash val="solid"/>
            </a:ln>
          </c:spPr>
          <c:invertIfNegative val="0"/>
          <c:val>
            <c:numRef>
              <c:f>Sheet1!$A$1:$D$1</c:f>
              <c:numCache>
                <c:formatCode>General</c:formatCode>
                <c:ptCount val="4"/>
                <c:pt idx="0">
                  <c:v>238876271347.33725</c:v>
                </c:pt>
                <c:pt idx="1">
                  <c:v>237678096358.23083</c:v>
                </c:pt>
                <c:pt idx="2">
                  <c:v>238652400956.00955</c:v>
                </c:pt>
                <c:pt idx="3">
                  <c:v>238955287548.98743</c:v>
                </c:pt>
              </c:numCache>
            </c:numRef>
          </c:val>
          <c:extLst>
            <c:ext xmlns:c16="http://schemas.microsoft.com/office/drawing/2014/chart" uri="{C3380CC4-5D6E-409C-BE32-E72D297353CC}">
              <c16:uniqueId val="{00000000-7960-4B87-AFBE-CC16031E48CB}"/>
            </c:ext>
          </c:extLst>
        </c:ser>
        <c:dLbls>
          <c:showLegendKey val="0"/>
          <c:showVal val="0"/>
          <c:showCatName val="0"/>
          <c:showSerName val="0"/>
          <c:showPercent val="0"/>
          <c:showBubbleSize val="0"/>
        </c:dLbls>
        <c:gapWidth val="80"/>
        <c:overlap val="100"/>
        <c:axId val="582401904"/>
        <c:axId val="582402296"/>
      </c:barChart>
      <c:catAx>
        <c:axId val="582401904"/>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82402296"/>
        <c:crosses val="min"/>
        <c:auto val="0"/>
        <c:lblAlgn val="ctr"/>
        <c:lblOffset val="100"/>
        <c:noMultiLvlLbl val="0"/>
      </c:catAx>
      <c:valAx>
        <c:axId val="582402296"/>
        <c:scaling>
          <c:orientation val="minMax"/>
          <c:max val="762443184001.57068"/>
          <c:min val="0"/>
        </c:scaling>
        <c:delete val="1"/>
        <c:axPos val="l"/>
        <c:numFmt formatCode="General" sourceLinked="1"/>
        <c:majorTickMark val="out"/>
        <c:minorTickMark val="none"/>
        <c:tickLblPos val="nextTo"/>
        <c:crossAx val="582401904"/>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368803701255779E-2"/>
          <c:y val="7.3446327683615822E-2"/>
          <c:w val="0.93126239259748844"/>
          <c:h val="0.85310734463276838"/>
        </c:manualLayout>
      </c:layout>
      <c:barChart>
        <c:barDir val="col"/>
        <c:grouping val="stacked"/>
        <c:varyColors val="0"/>
        <c:ser>
          <c:idx val="0"/>
          <c:order val="0"/>
          <c:spPr>
            <a:solidFill>
              <a:schemeClr val="accent1"/>
            </a:solidFill>
            <a:ln w="6350">
              <a:solidFill>
                <a:schemeClr val="tx1"/>
              </a:solidFill>
              <a:prstDash val="solid"/>
            </a:ln>
          </c:spPr>
          <c:invertIfNegative val="0"/>
          <c:val>
            <c:numRef>
              <c:f>Sheet1!$A$1:$B$1</c:f>
              <c:numCache>
                <c:formatCode>General</c:formatCode>
                <c:ptCount val="2"/>
                <c:pt idx="0">
                  <c:v>238748628255.62415</c:v>
                </c:pt>
                <c:pt idx="1">
                  <c:v>243669676322.30484</c:v>
                </c:pt>
              </c:numCache>
            </c:numRef>
          </c:val>
          <c:extLst>
            <c:ext xmlns:c16="http://schemas.microsoft.com/office/drawing/2014/chart" uri="{C3380CC4-5D6E-409C-BE32-E72D297353CC}">
              <c16:uniqueId val="{00000000-9DED-4D2C-8910-AFDCA85E05E5}"/>
            </c:ext>
          </c:extLst>
        </c:ser>
        <c:dLbls>
          <c:showLegendKey val="0"/>
          <c:showVal val="0"/>
          <c:showCatName val="0"/>
          <c:showSerName val="0"/>
          <c:showPercent val="0"/>
          <c:showBubbleSize val="0"/>
        </c:dLbls>
        <c:gapWidth val="80"/>
        <c:overlap val="100"/>
        <c:axId val="582403080"/>
        <c:axId val="582403472"/>
      </c:barChart>
      <c:catAx>
        <c:axId val="582403080"/>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82403472"/>
        <c:crosses val="min"/>
        <c:auto val="0"/>
        <c:lblAlgn val="ctr"/>
        <c:lblOffset val="100"/>
        <c:noMultiLvlLbl val="0"/>
      </c:catAx>
      <c:valAx>
        <c:axId val="582403472"/>
        <c:scaling>
          <c:orientation val="minMax"/>
          <c:max val="762443184001.57068"/>
          <c:min val="0"/>
        </c:scaling>
        <c:delete val="1"/>
        <c:axPos val="l"/>
        <c:numFmt formatCode="General" sourceLinked="1"/>
        <c:majorTickMark val="out"/>
        <c:minorTickMark val="none"/>
        <c:tickLblPos val="nextTo"/>
        <c:crossAx val="582403080"/>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765402843601898"/>
          <c:y val="2.5987006496751622E-2"/>
          <c:w val="0.64691943127962093"/>
          <c:h val="0.94802598700649676"/>
        </c:manualLayout>
      </c:layout>
      <c:barChart>
        <c:barDir val="bar"/>
        <c:grouping val="clustered"/>
        <c:varyColors val="0"/>
        <c:ser>
          <c:idx val="0"/>
          <c:order val="0"/>
          <c:spPr>
            <a:solidFill>
              <a:schemeClr val="accent1"/>
            </a:solidFill>
            <a:ln w="3175">
              <a:noFill/>
              <a:prstDash val="solid"/>
            </a:ln>
          </c:spPr>
          <c:invertIfNegative val="0"/>
          <c:dLbls>
            <c:dLbl>
              <c:idx val="0"/>
              <c:layout>
                <c:manualLayout>
                  <c:x val="0.11611374407582939"/>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7D3-4C82-BC58-282896758CBD}"/>
                </c:ext>
              </c:extLst>
            </c:dLbl>
            <c:dLbl>
              <c:idx val="1"/>
              <c:layout>
                <c:manualLayout>
                  <c:x val="9.8933649289099521E-2"/>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7D3-4C82-BC58-282896758CBD}"/>
                </c:ext>
              </c:extLst>
            </c:dLbl>
            <c:dLbl>
              <c:idx val="2"/>
              <c:layout>
                <c:manualLayout>
                  <c:x val="9.9526066350710901E-2"/>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7D3-4C82-BC58-282896758CBD}"/>
                </c:ext>
              </c:extLst>
            </c:dLbl>
            <c:dLbl>
              <c:idx val="3"/>
              <c:layout>
                <c:manualLayout>
                  <c:x val="2.014218009478673E-2"/>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7D3-4C82-BC58-282896758CBD}"/>
                </c:ext>
              </c:extLst>
            </c:dLbl>
            <c:dLbl>
              <c:idx val="4"/>
              <c:layout>
                <c:manualLayout>
                  <c:x val="2.9620853080568718E-3"/>
                  <c:y val="0"/>
                </c:manualLayout>
              </c:layout>
              <c:numFmt formatCode="#,##0.0&quot;%&quot;;&quot;-&quot;#,##0.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7D3-4C82-BC58-282896758CBD}"/>
                </c:ext>
              </c:extLst>
            </c:dLbl>
            <c:dLbl>
              <c:idx val="5"/>
              <c:layout>
                <c:manualLayout>
                  <c:x val="9.1824644549763038E-2"/>
                  <c:y val="0"/>
                </c:manualLayout>
              </c:layout>
              <c:numFmt formatCode="#,##0.0&quot;%&quot;;&quot;-&quot;#,##0.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7D3-4C82-BC58-282896758CBD}"/>
                </c:ext>
              </c:extLst>
            </c:dLbl>
            <c:dLbl>
              <c:idx val="6"/>
              <c:layout>
                <c:manualLayout>
                  <c:x val="0.1504739336492891"/>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7D3-4C82-BC58-282896758CBD}"/>
                </c:ext>
              </c:extLst>
            </c:dLbl>
            <c:dLbl>
              <c:idx val="7"/>
              <c:layout>
                <c:manualLayout>
                  <c:x val="0.26244075829383884"/>
                  <c:y val="0"/>
                </c:manualLayout>
              </c:layout>
              <c:numFmt formatCode="#,##0.0&quot;%&quot;;&quot;-&quot;#,##0.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7D3-4C82-BC58-282896758C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3.7696338886253797</c:v>
                </c:pt>
                <c:pt idx="1">
                  <c:v>3.2724380811116416</c:v>
                </c:pt>
                <c:pt idx="2">
                  <c:v>3.2865252286472106</c:v>
                </c:pt>
                <c:pt idx="3">
                  <c:v>1.0308753588339432</c:v>
                </c:pt>
                <c:pt idx="4">
                  <c:v>0.53173771893792821</c:v>
                </c:pt>
                <c:pt idx="5">
                  <c:v>-3.0776108127326425</c:v>
                </c:pt>
                <c:pt idx="6">
                  <c:v>4.9156540730199296</c:v>
                </c:pt>
                <c:pt idx="7">
                  <c:v>-10.253454063396816</c:v>
                </c:pt>
              </c:numCache>
            </c:numRef>
          </c:val>
          <c:extLst>
            <c:ext xmlns:c16="http://schemas.microsoft.com/office/drawing/2014/chart" uri="{C3380CC4-5D6E-409C-BE32-E72D297353CC}">
              <c16:uniqueId val="{00000008-67D3-4C82-BC58-282896758CBD}"/>
            </c:ext>
          </c:extLst>
        </c:ser>
        <c:ser>
          <c:idx val="1"/>
          <c:order val="1"/>
          <c:spPr>
            <a:solidFill>
              <a:schemeClr val="accent2"/>
            </a:solidFill>
            <a:ln w="3175">
              <a:noFill/>
              <a:prstDash val="solid"/>
            </a:ln>
          </c:spPr>
          <c:invertIfNegative val="0"/>
          <c:dLbls>
            <c:dLbl>
              <c:idx val="0"/>
              <c:layout>
                <c:manualLayout>
                  <c:x val="5.6279620853080567E-2"/>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7D3-4C82-BC58-282896758CBD}"/>
                </c:ext>
              </c:extLst>
            </c:dLbl>
            <c:dLbl>
              <c:idx val="1"/>
              <c:layout>
                <c:manualLayout>
                  <c:x val="2.5473933649289099E-2"/>
                  <c:y val="0"/>
                </c:manualLayout>
              </c:layout>
              <c:numFmt formatCode="#,##0.0&quot;%&quot;;&quot;-&quot;#,##0.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7D3-4C82-BC58-282896758CBD}"/>
                </c:ext>
              </c:extLst>
            </c:dLbl>
            <c:dLbl>
              <c:idx val="2"/>
              <c:layout>
                <c:manualLayout>
                  <c:x val="3.2582938388625596E-2"/>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7D3-4C82-BC58-282896758CBD}"/>
                </c:ext>
              </c:extLst>
            </c:dLbl>
            <c:dLbl>
              <c:idx val="3"/>
              <c:layout>
                <c:manualLayout>
                  <c:x val="-7.1090047393364926E-3"/>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7D3-4C82-BC58-282896758CBD}"/>
                </c:ext>
              </c:extLst>
            </c:dLbl>
            <c:dLbl>
              <c:idx val="4"/>
              <c:layout>
                <c:manualLayout>
                  <c:x val="0.16469194312796209"/>
                  <c:y val="0"/>
                </c:manualLayout>
              </c:layout>
              <c:numFmt formatCode="#,##0.0&quot;%&quot;;&quot;-&quot;#,##0.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7D3-4C82-BC58-282896758CBD}"/>
                </c:ext>
              </c:extLst>
            </c:dLbl>
            <c:dLbl>
              <c:idx val="5"/>
              <c:layout>
                <c:manualLayout>
                  <c:x val="0.13625592417061611"/>
                  <c:y val="0"/>
                </c:manualLayout>
              </c:layout>
              <c:numFmt formatCode="#,##0.0&quot;%&quot;;&quot;-&quot;#,##0.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67D3-4C82-BC58-282896758CBD}"/>
                </c:ext>
              </c:extLst>
            </c:dLbl>
            <c:dLbl>
              <c:idx val="6"/>
              <c:layout>
                <c:manualLayout>
                  <c:x val="6.2796208530805683E-2"/>
                  <c:y val="0"/>
                </c:manualLayout>
              </c:layout>
              <c:numFmt formatCode="#,##0.0&quot;%&quot;;&quot;-&quot;#,##0.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7D3-4C82-BC58-282896758CBD}"/>
                </c:ext>
              </c:extLst>
            </c:dLbl>
            <c:dLbl>
              <c:idx val="7"/>
              <c:layout>
                <c:manualLayout>
                  <c:x val="0.31990521327014215"/>
                  <c:y val="0"/>
                </c:manualLayout>
              </c:layout>
              <c:numFmt formatCode="#,##0.0&quot;%&quot;;&quot;-&quot;#,##0.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7D3-4C82-BC58-282896758C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2.0611838076873936</c:v>
                </c:pt>
                <c:pt idx="1">
                  <c:v>1.1714394777626584</c:v>
                </c:pt>
                <c:pt idx="2">
                  <c:v>1.3805974626945534</c:v>
                </c:pt>
                <c:pt idx="3">
                  <c:v>0.25166193435385947</c:v>
                </c:pt>
                <c:pt idx="4">
                  <c:v>-5.3510605069716073</c:v>
                </c:pt>
                <c:pt idx="5">
                  <c:v>-4.3569740239728736</c:v>
                </c:pt>
                <c:pt idx="6">
                  <c:v>2.2494943142724027</c:v>
                </c:pt>
                <c:pt idx="7">
                  <c:v>-13.547644939818218</c:v>
                </c:pt>
              </c:numCache>
            </c:numRef>
          </c:val>
          <c:extLst>
            <c:ext xmlns:c16="http://schemas.microsoft.com/office/drawing/2014/chart" uri="{C3380CC4-5D6E-409C-BE32-E72D297353CC}">
              <c16:uniqueId val="{00000011-67D3-4C82-BC58-282896758CBD}"/>
            </c:ext>
          </c:extLst>
        </c:ser>
        <c:dLbls>
          <c:showLegendKey val="0"/>
          <c:showVal val="0"/>
          <c:showCatName val="0"/>
          <c:showSerName val="0"/>
          <c:showPercent val="0"/>
          <c:showBubbleSize val="0"/>
        </c:dLbls>
        <c:gapWidth val="80"/>
        <c:axId val="585404048"/>
        <c:axId val="585404440"/>
      </c:barChart>
      <c:catAx>
        <c:axId val="585404048"/>
        <c:scaling>
          <c:orientation val="maxMin"/>
        </c:scaling>
        <c:delete val="0"/>
        <c:axPos val="l"/>
        <c:majorGridlines>
          <c:spPr>
            <a:ln>
              <a:noFill/>
            </a:ln>
          </c:spPr>
        </c:majorGridlines>
        <c:majorTickMark val="none"/>
        <c:minorTickMark val="none"/>
        <c:tickLblPos val="none"/>
        <c:spPr>
          <a:ln w="9525">
            <a:solidFill>
              <a:schemeClr val="tx1"/>
            </a:solidFill>
            <a:prstDash val="solid"/>
          </a:ln>
        </c:spPr>
        <c:crossAx val="585404440"/>
        <c:crossesAt val="0"/>
        <c:auto val="0"/>
        <c:lblAlgn val="ctr"/>
        <c:lblOffset val="100"/>
        <c:noMultiLvlLbl val="0"/>
      </c:catAx>
      <c:valAx>
        <c:axId val="585404440"/>
        <c:scaling>
          <c:orientation val="minMax"/>
          <c:max val="4.9156540730199296"/>
          <c:min val="-13.547644939818218"/>
        </c:scaling>
        <c:delete val="1"/>
        <c:axPos val="t"/>
        <c:numFmt formatCode="General" sourceLinked="1"/>
        <c:majorTickMark val="out"/>
        <c:minorTickMark val="none"/>
        <c:tickLblPos val="nextTo"/>
        <c:crossAx val="585404048"/>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786910197869101E-2"/>
          <c:y val="6.08695652173913E-2"/>
          <c:w val="0.96042617960426169"/>
          <c:h val="0.91400966183574872"/>
        </c:manualLayout>
      </c:layout>
      <c:barChart>
        <c:barDir val="col"/>
        <c:grouping val="stacked"/>
        <c:varyColors val="0"/>
        <c:ser>
          <c:idx val="0"/>
          <c:order val="0"/>
          <c:spPr>
            <a:solidFill>
              <a:schemeClr val="accent1"/>
            </a:solidFill>
            <a:ln>
              <a:noFill/>
            </a:ln>
          </c:spPr>
          <c:invertIfNegative val="0"/>
          <c:dLbls>
            <c:dLbl>
              <c:idx val="0"/>
              <c:layout>
                <c:manualLayout>
                  <c:x val="0"/>
                  <c:y val="-0.29951690821256038"/>
                </c:manualLayout>
              </c:layout>
              <c:numFmt formatCode="&quot;$&quot;#,##0.00;&quot;-&quot;&quot;$&quot;#,##0.00" sourceLinked="0"/>
              <c:spPr>
                <a:noFill/>
                <a:ln>
                  <a:noFill/>
                </a:ln>
              </c:spPr>
              <c:txPr>
                <a:bodyPr wrap="none"/>
                <a:lstStyle/>
                <a:p>
                  <a:pPr>
                    <a:defRPr sz="10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27A-485C-B487-7CC83AD86973}"/>
                </c:ext>
              </c:extLst>
            </c:dLbl>
            <c:dLbl>
              <c:idx val="1"/>
              <c:layout>
                <c:manualLayout>
                  <c:x val="0"/>
                  <c:y val="-0.34057971014492755"/>
                </c:manualLayout>
              </c:layout>
              <c:numFmt formatCode="&quot;$&quot;#,##0.00;&quot;-&quot;&quot;$&quot;#,##0.00" sourceLinked="0"/>
              <c:spPr>
                <a:noFill/>
                <a:ln>
                  <a:noFill/>
                </a:ln>
              </c:spPr>
              <c:txPr>
                <a:bodyPr wrap="none"/>
                <a:lstStyle/>
                <a:p>
                  <a:pPr>
                    <a:defRPr sz="10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27A-485C-B487-7CC83AD86973}"/>
                </c:ext>
              </c:extLst>
            </c:dLbl>
            <c:dLbl>
              <c:idx val="2"/>
              <c:layout>
                <c:manualLayout>
                  <c:x val="0"/>
                  <c:y val="-0.385024154589372"/>
                </c:manualLayout>
              </c:layout>
              <c:numFmt formatCode="&quot;$&quot;#,##0.00;&quot;-&quot;&quot;$&quot;#,##0.00" sourceLinked="0"/>
              <c:spPr>
                <a:noFill/>
                <a:ln>
                  <a:noFill/>
                </a:ln>
              </c:spPr>
              <c:txPr>
                <a:bodyPr wrap="none"/>
                <a:lstStyle/>
                <a:p>
                  <a:pPr>
                    <a:defRPr sz="10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27A-485C-B487-7CC83AD86973}"/>
                </c:ext>
              </c:extLst>
            </c:dLbl>
            <c:dLbl>
              <c:idx val="3"/>
              <c:layout>
                <c:manualLayout>
                  <c:x val="0"/>
                  <c:y val="-0.43429951690821256"/>
                </c:manualLayout>
              </c:layout>
              <c:numFmt formatCode="&quot;$&quot;#,##0.00;&quot;-&quot;&quot;$&quot;#,##0.00" sourceLinked="0"/>
              <c:spPr>
                <a:noFill/>
                <a:ln>
                  <a:noFill/>
                </a:ln>
              </c:spPr>
              <c:txPr>
                <a:bodyPr wrap="none"/>
                <a:lstStyle/>
                <a:p>
                  <a:pPr>
                    <a:defRPr sz="10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27A-485C-B487-7CC83AD86973}"/>
                </c:ext>
              </c:extLst>
            </c:dLbl>
            <c:dLbl>
              <c:idx val="4"/>
              <c:layout>
                <c:manualLayout>
                  <c:x val="0"/>
                  <c:y val="-0.48792270531400966"/>
                </c:manualLayout>
              </c:layout>
              <c:numFmt formatCode="&quot;$&quot;#,##0.00;&quot;-&quot;&quot;$&quot;#,##0.00" sourceLinked="0"/>
              <c:spPr>
                <a:noFill/>
                <a:ln>
                  <a:noFill/>
                </a:ln>
              </c:spPr>
              <c:txPr>
                <a:bodyPr wrap="none"/>
                <a:lstStyle/>
                <a:p>
                  <a:pPr>
                    <a:defRPr sz="10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27A-485C-B487-7CC83AD869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525.69000000000005</c:v>
                </c:pt>
                <c:pt idx="1">
                  <c:v>605.29999999999995</c:v>
                </c:pt>
                <c:pt idx="2">
                  <c:v>692.12</c:v>
                </c:pt>
                <c:pt idx="3">
                  <c:v>788.61</c:v>
                </c:pt>
                <c:pt idx="4">
                  <c:v>893.41</c:v>
                </c:pt>
              </c:numCache>
            </c:numRef>
          </c:val>
          <c:extLst>
            <c:ext xmlns:c16="http://schemas.microsoft.com/office/drawing/2014/chart" uri="{C3380CC4-5D6E-409C-BE32-E72D297353CC}">
              <c16:uniqueId val="{00000005-227A-485C-B487-7CC83AD86973}"/>
            </c:ext>
          </c:extLst>
        </c:ser>
        <c:dLbls>
          <c:showLegendKey val="0"/>
          <c:showVal val="0"/>
          <c:showCatName val="0"/>
          <c:showSerName val="0"/>
          <c:showPercent val="0"/>
          <c:showBubbleSize val="0"/>
        </c:dLbls>
        <c:gapWidth val="80"/>
        <c:overlap val="100"/>
        <c:axId val="607067496"/>
        <c:axId val="607067888"/>
      </c:barChart>
      <c:catAx>
        <c:axId val="607067496"/>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607067888"/>
        <c:crosses val="min"/>
        <c:auto val="0"/>
        <c:lblAlgn val="ctr"/>
        <c:lblOffset val="100"/>
        <c:noMultiLvlLbl val="0"/>
      </c:catAx>
      <c:valAx>
        <c:axId val="607067888"/>
        <c:scaling>
          <c:orientation val="minMax"/>
          <c:max val="893.41"/>
          <c:min val="0"/>
        </c:scaling>
        <c:delete val="1"/>
        <c:axPos val="l"/>
        <c:numFmt formatCode="General" sourceLinked="1"/>
        <c:majorTickMark val="out"/>
        <c:minorTickMark val="none"/>
        <c:tickLblPos val="nextTo"/>
        <c:crossAx val="607067496"/>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652305366591082E-2"/>
          <c:y val="6.8410462776659964E-2"/>
          <c:w val="0.96069538926681786"/>
          <c:h val="0.90543259557344069"/>
        </c:manualLayout>
      </c:layout>
      <c:barChart>
        <c:barDir val="col"/>
        <c:grouping val="stacked"/>
        <c:varyColors val="0"/>
        <c:ser>
          <c:idx val="0"/>
          <c:order val="0"/>
          <c:spPr>
            <a:solidFill>
              <a:schemeClr val="accent1"/>
            </a:solidFill>
            <a:ln>
              <a:noFill/>
            </a:ln>
          </c:spPr>
          <c:invertIfNegative val="0"/>
          <c:dLbls>
            <c:dLbl>
              <c:idx val="0"/>
              <c:layout>
                <c:manualLayout>
                  <c:x val="0"/>
                  <c:y val="-0.29175050301810868"/>
                </c:manualLayout>
              </c:layout>
              <c:numFmt formatCode="&quot;$&quot;#,##0.00;&quot;-&quot;&quot;$&quot;#,##0.00"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125-424C-93DA-C11385402740}"/>
                </c:ext>
              </c:extLst>
            </c:dLbl>
            <c:dLbl>
              <c:idx val="1"/>
              <c:layout>
                <c:manualLayout>
                  <c:x val="0"/>
                  <c:y val="-0.3596579476861167"/>
                </c:manualLayout>
              </c:layout>
              <c:numFmt formatCode="&quot;$&quot;#,##0.00;&quot;-&quot;&quot;$&quot;#,##0.00"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125-424C-93DA-C11385402740}"/>
                </c:ext>
              </c:extLst>
            </c:dLbl>
            <c:dLbl>
              <c:idx val="2"/>
              <c:layout>
                <c:manualLayout>
                  <c:x val="0"/>
                  <c:y val="-0.42052313883299797"/>
                </c:manualLayout>
              </c:layout>
              <c:numFmt formatCode="&quot;$&quot;#,##0.00;&quot;-&quot;&quot;$&quot;#,##0.00"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125-424C-93DA-C11385402740}"/>
                </c:ext>
              </c:extLst>
            </c:dLbl>
            <c:dLbl>
              <c:idx val="3"/>
              <c:layout>
                <c:manualLayout>
                  <c:x val="0"/>
                  <c:y val="-0.48742454728370221"/>
                </c:manualLayout>
              </c:layout>
              <c:numFmt formatCode="&quot;$&quot;#,##0.00;&quot;-&quot;&quot;$&quot;#,##0.00"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125-424C-93DA-C1138540274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6.26</c:v>
                </c:pt>
                <c:pt idx="1">
                  <c:v>7.92</c:v>
                </c:pt>
                <c:pt idx="2">
                  <c:v>9.4</c:v>
                </c:pt>
                <c:pt idx="3">
                  <c:v>11.03</c:v>
                </c:pt>
              </c:numCache>
            </c:numRef>
          </c:val>
          <c:extLst>
            <c:ext xmlns:c16="http://schemas.microsoft.com/office/drawing/2014/chart" uri="{C3380CC4-5D6E-409C-BE32-E72D297353CC}">
              <c16:uniqueId val="{00000004-6125-424C-93DA-C11385402740}"/>
            </c:ext>
          </c:extLst>
        </c:ser>
        <c:dLbls>
          <c:showLegendKey val="0"/>
          <c:showVal val="0"/>
          <c:showCatName val="0"/>
          <c:showSerName val="0"/>
          <c:showPercent val="0"/>
          <c:showBubbleSize val="0"/>
        </c:dLbls>
        <c:gapWidth val="80"/>
        <c:overlap val="100"/>
        <c:axId val="607071024"/>
        <c:axId val="607071416"/>
      </c:barChart>
      <c:catAx>
        <c:axId val="607071024"/>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607071416"/>
        <c:crosses val="min"/>
        <c:auto val="0"/>
        <c:lblAlgn val="ctr"/>
        <c:lblOffset val="100"/>
        <c:noMultiLvlLbl val="0"/>
      </c:catAx>
      <c:valAx>
        <c:axId val="607071416"/>
        <c:scaling>
          <c:orientation val="minMax"/>
          <c:max val="11.03"/>
          <c:min val="0"/>
        </c:scaling>
        <c:delete val="1"/>
        <c:axPos val="l"/>
        <c:numFmt formatCode="General" sourceLinked="1"/>
        <c:majorTickMark val="out"/>
        <c:minorTickMark val="none"/>
        <c:tickLblPos val="nextTo"/>
        <c:crossAx val="607071024"/>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783625730994153"/>
          <c:y val="2.506024096385542E-2"/>
          <c:w val="0.51578947368421058"/>
          <c:h val="0.9498795180722891"/>
        </c:manualLayout>
      </c:layout>
      <c:barChart>
        <c:barDir val="bar"/>
        <c:grouping val="stacked"/>
        <c:varyColors val="0"/>
        <c:ser>
          <c:idx val="0"/>
          <c:order val="0"/>
          <c:spPr>
            <a:solidFill>
              <a:schemeClr val="accent1"/>
            </a:solidFill>
            <a:ln>
              <a:noFill/>
            </a:ln>
          </c:spPr>
          <c:invertIfNegative val="0"/>
          <c:dPt>
            <c:idx val="4"/>
            <c:invertIfNegative val="0"/>
            <c:bubble3D val="0"/>
            <c:spPr>
              <a:solidFill>
                <a:schemeClr val="accent2"/>
              </a:solidFill>
              <a:ln>
                <a:noFill/>
              </a:ln>
            </c:spPr>
            <c:extLst>
              <c:ext xmlns:c16="http://schemas.microsoft.com/office/drawing/2014/chart" uri="{C3380CC4-5D6E-409C-BE32-E72D297353CC}">
                <c16:uniqueId val="{00000000-5E21-47B8-9126-DD8838C3682A}"/>
              </c:ext>
            </c:extLst>
          </c:dPt>
          <c:dLbls>
            <c:dLbl>
              <c:idx val="0"/>
              <c:layout>
                <c:manualLayout>
                  <c:x val="0.3473684210526316"/>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E21-47B8-9126-DD8838C3682A}"/>
                </c:ext>
              </c:extLst>
            </c:dLbl>
            <c:dLbl>
              <c:idx val="1"/>
              <c:layout>
                <c:manualLayout>
                  <c:x val="0.23801169590643276"/>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E21-47B8-9126-DD8838C3682A}"/>
                </c:ext>
              </c:extLst>
            </c:dLbl>
            <c:dLbl>
              <c:idx val="2"/>
              <c:layout>
                <c:manualLayout>
                  <c:x val="0.23333333333333334"/>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E21-47B8-9126-DD8838C3682A}"/>
                </c:ext>
              </c:extLst>
            </c:dLbl>
            <c:dLbl>
              <c:idx val="3"/>
              <c:layout>
                <c:manualLayout>
                  <c:x val="0.21578947368421053"/>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E21-47B8-9126-DD8838C3682A}"/>
                </c:ext>
              </c:extLst>
            </c:dLbl>
            <c:dLbl>
              <c:idx val="4"/>
              <c:layout>
                <c:manualLayout>
                  <c:x val="0.17894736842105263"/>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E21-47B8-9126-DD8838C3682A}"/>
                </c:ext>
              </c:extLst>
            </c:dLbl>
            <c:dLbl>
              <c:idx val="5"/>
              <c:layout>
                <c:manualLayout>
                  <c:x val="0.16959064327485379"/>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E21-47B8-9126-DD8838C3682A}"/>
                </c:ext>
              </c:extLst>
            </c:dLbl>
            <c:dLbl>
              <c:idx val="6"/>
              <c:layout>
                <c:manualLayout>
                  <c:x val="0.1672514619883041"/>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E21-47B8-9126-DD8838C3682A}"/>
                </c:ext>
              </c:extLst>
            </c:dLbl>
            <c:dLbl>
              <c:idx val="7"/>
              <c:layout>
                <c:manualLayout>
                  <c:x val="0.14736842105263157"/>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E21-47B8-9126-DD8838C3682A}"/>
                </c:ext>
              </c:extLst>
            </c:dLbl>
            <c:dLbl>
              <c:idx val="8"/>
              <c:layout>
                <c:manualLayout>
                  <c:x val="0.13567251461988303"/>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E21-47B8-9126-DD8838C3682A}"/>
                </c:ext>
              </c:extLst>
            </c:dLbl>
            <c:dLbl>
              <c:idx val="9"/>
              <c:layout>
                <c:manualLayout>
                  <c:x val="0.12631578947368421"/>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E21-47B8-9126-DD8838C3682A}"/>
                </c:ext>
              </c:extLst>
            </c:dLbl>
            <c:dLbl>
              <c:idx val="10"/>
              <c:layout>
                <c:manualLayout>
                  <c:x val="0.10760233918128655"/>
                  <c:y val="0"/>
                </c:manualLayout>
              </c:layout>
              <c:numFmt formatCode="#,##0.0&quot;%&quot;;&quot;-&quot;#,##0.0&quot;%&quot;" sourceLinked="0"/>
              <c:spPr>
                <a:noFill/>
                <a:ln>
                  <a:noFill/>
                </a:ln>
              </c:spPr>
              <c:txPr>
                <a:bodyPr wrap="none"/>
                <a:lstStyle/>
                <a:p>
                  <a:pPr>
                    <a:defRPr sz="11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5E21-47B8-9126-DD8838C3682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21.9</c:v>
                </c:pt>
                <c:pt idx="1">
                  <c:v>12.6</c:v>
                </c:pt>
                <c:pt idx="2">
                  <c:v>12.2</c:v>
                </c:pt>
                <c:pt idx="3">
                  <c:v>10.7</c:v>
                </c:pt>
                <c:pt idx="4">
                  <c:v>8.7999999999999989</c:v>
                </c:pt>
                <c:pt idx="5">
                  <c:v>8</c:v>
                </c:pt>
                <c:pt idx="6">
                  <c:v>7.8</c:v>
                </c:pt>
                <c:pt idx="7">
                  <c:v>6.1</c:v>
                </c:pt>
                <c:pt idx="8">
                  <c:v>5.0999999999999996</c:v>
                </c:pt>
                <c:pt idx="9">
                  <c:v>4.3</c:v>
                </c:pt>
                <c:pt idx="10">
                  <c:v>2.7</c:v>
                </c:pt>
              </c:numCache>
            </c:numRef>
          </c:val>
          <c:extLst>
            <c:ext xmlns:c16="http://schemas.microsoft.com/office/drawing/2014/chart" uri="{C3380CC4-5D6E-409C-BE32-E72D297353CC}">
              <c16:uniqueId val="{0000000B-5E21-47B8-9126-DD8838C3682A}"/>
            </c:ext>
          </c:extLst>
        </c:ser>
        <c:dLbls>
          <c:showLegendKey val="0"/>
          <c:showVal val="0"/>
          <c:showCatName val="0"/>
          <c:showSerName val="0"/>
          <c:showPercent val="0"/>
          <c:showBubbleSize val="0"/>
        </c:dLbls>
        <c:gapWidth val="80"/>
        <c:overlap val="100"/>
        <c:axId val="607072200"/>
        <c:axId val="607072592"/>
      </c:barChart>
      <c:catAx>
        <c:axId val="607072200"/>
        <c:scaling>
          <c:orientation val="maxMin"/>
        </c:scaling>
        <c:delete val="0"/>
        <c:axPos val="l"/>
        <c:majorGridlines>
          <c:spPr>
            <a:ln>
              <a:noFill/>
            </a:ln>
          </c:spPr>
        </c:majorGridlines>
        <c:majorTickMark val="none"/>
        <c:minorTickMark val="none"/>
        <c:tickLblPos val="none"/>
        <c:spPr>
          <a:ln w="9525">
            <a:solidFill>
              <a:schemeClr val="tx1"/>
            </a:solidFill>
            <a:prstDash val="solid"/>
          </a:ln>
        </c:spPr>
        <c:crossAx val="607072592"/>
        <c:crosses val="min"/>
        <c:auto val="0"/>
        <c:lblAlgn val="ctr"/>
        <c:lblOffset val="100"/>
        <c:noMultiLvlLbl val="0"/>
      </c:catAx>
      <c:valAx>
        <c:axId val="607072592"/>
        <c:scaling>
          <c:orientation val="minMax"/>
          <c:max val="21.9"/>
          <c:min val="0"/>
        </c:scaling>
        <c:delete val="1"/>
        <c:axPos val="t"/>
        <c:numFmt formatCode="General" sourceLinked="1"/>
        <c:majorTickMark val="out"/>
        <c:minorTickMark val="none"/>
        <c:tickLblPos val="nextTo"/>
        <c:crossAx val="607072200"/>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784194528875376E-3"/>
          <c:y val="8.3453237410071948E-2"/>
          <c:w val="0.98024316109422494"/>
          <c:h val="0.87913669064748201"/>
        </c:manualLayout>
      </c:layout>
      <c:barChart>
        <c:barDir val="col"/>
        <c:grouping val="clustered"/>
        <c:varyColors val="0"/>
        <c:ser>
          <c:idx val="0"/>
          <c:order val="0"/>
          <c:spPr>
            <a:solidFill>
              <a:schemeClr val="accent1"/>
            </a:solidFill>
            <a:ln>
              <a:noFill/>
            </a:ln>
          </c:spPr>
          <c:invertIfNegative val="0"/>
          <c:dLbls>
            <c:dLbl>
              <c:idx val="0"/>
              <c:layout>
                <c:manualLayout>
                  <c:x val="0"/>
                  <c:y val="-0.35899280575539566"/>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6A4-4715-B684-F7E78D6F4832}"/>
                </c:ext>
              </c:extLst>
            </c:dLbl>
            <c:dLbl>
              <c:idx val="1"/>
              <c:layout>
                <c:manualLayout>
                  <c:x val="0"/>
                  <c:y val="-0.30575539568345322"/>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6A4-4715-B684-F7E78D6F4832}"/>
                </c:ext>
              </c:extLst>
            </c:dLbl>
            <c:dLbl>
              <c:idx val="2"/>
              <c:layout>
                <c:manualLayout>
                  <c:x val="0"/>
                  <c:y val="-0.22014388489208633"/>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6A4-4715-B684-F7E78D6F4832}"/>
                </c:ext>
              </c:extLst>
            </c:dLbl>
            <c:dLbl>
              <c:idx val="3"/>
              <c:layout>
                <c:manualLayout>
                  <c:x val="0"/>
                  <c:y val="-0.30575539568345322"/>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6A4-4715-B684-F7E78D6F4832}"/>
                </c:ext>
              </c:extLst>
            </c:dLbl>
            <c:dLbl>
              <c:idx val="4"/>
              <c:layout>
                <c:manualLayout>
                  <c:x val="0"/>
                  <c:y val="-0.2503597122302158"/>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6A4-4715-B684-F7E78D6F4832}"/>
                </c:ext>
              </c:extLst>
            </c:dLbl>
            <c:dLbl>
              <c:idx val="5"/>
              <c:layout>
                <c:manualLayout>
                  <c:x val="0"/>
                  <c:y val="-0.2633093525179856"/>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6A4-4715-B684-F7E78D6F4832}"/>
                </c:ext>
              </c:extLst>
            </c:dLbl>
            <c:dLbl>
              <c:idx val="6"/>
              <c:layout>
                <c:manualLayout>
                  <c:x val="0"/>
                  <c:y val="-0.34100719424460429"/>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6A4-4715-B684-F7E78D6F4832}"/>
                </c:ext>
              </c:extLst>
            </c:dLbl>
            <c:dLbl>
              <c:idx val="7"/>
              <c:layout>
                <c:manualLayout>
                  <c:x val="0"/>
                  <c:y val="-0.32661870503597124"/>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6A4-4715-B684-F7E78D6F4832}"/>
                </c:ext>
              </c:extLst>
            </c:dLbl>
            <c:dLbl>
              <c:idx val="8"/>
              <c:layout>
                <c:manualLayout>
                  <c:x val="0"/>
                  <c:y val="-0.23093525179856114"/>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6A4-4715-B684-F7E78D6F4832}"/>
                </c:ext>
              </c:extLst>
            </c:dLbl>
            <c:dLbl>
              <c:idx val="9"/>
              <c:layout>
                <c:manualLayout>
                  <c:x val="0"/>
                  <c:y val="-0.39424460431654679"/>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6A4-4715-B684-F7E78D6F48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60</c:v>
                </c:pt>
                <c:pt idx="1">
                  <c:v>50</c:v>
                </c:pt>
                <c:pt idx="2">
                  <c:v>33.734939759036145</c:v>
                </c:pt>
                <c:pt idx="3">
                  <c:v>50</c:v>
                </c:pt>
                <c:pt idx="4">
                  <c:v>39.473684210526315</c:v>
                </c:pt>
                <c:pt idx="5">
                  <c:v>41.935483870967744</c:v>
                </c:pt>
                <c:pt idx="6">
                  <c:v>56.60377358490566</c:v>
                </c:pt>
                <c:pt idx="7">
                  <c:v>53.846153846153847</c:v>
                </c:pt>
                <c:pt idx="8">
                  <c:v>35.714285714285715</c:v>
                </c:pt>
                <c:pt idx="9">
                  <c:v>66.666666666666657</c:v>
                </c:pt>
              </c:numCache>
            </c:numRef>
          </c:val>
          <c:extLst>
            <c:ext xmlns:c16="http://schemas.microsoft.com/office/drawing/2014/chart" uri="{C3380CC4-5D6E-409C-BE32-E72D297353CC}">
              <c16:uniqueId val="{0000000A-A6A4-4715-B684-F7E78D6F4832}"/>
            </c:ext>
          </c:extLst>
        </c:ser>
        <c:ser>
          <c:idx val="1"/>
          <c:order val="1"/>
          <c:spPr>
            <a:solidFill>
              <a:schemeClr val="accent2"/>
            </a:solidFill>
            <a:ln>
              <a:noFill/>
            </a:ln>
          </c:spPr>
          <c:invertIfNegative val="0"/>
          <c:dLbls>
            <c:dLbl>
              <c:idx val="0"/>
              <c:layout>
                <c:manualLayout>
                  <c:x val="0"/>
                  <c:y val="-0.20071942446043164"/>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6A4-4715-B684-F7E78D6F4832}"/>
                </c:ext>
              </c:extLst>
            </c:dLbl>
            <c:dLbl>
              <c:idx val="1"/>
              <c:layout>
                <c:manualLayout>
                  <c:x val="0"/>
                  <c:y val="-0.16402877697841728"/>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6A4-4715-B684-F7E78D6F4832}"/>
                </c:ext>
              </c:extLst>
            </c:dLbl>
            <c:dLbl>
              <c:idx val="2"/>
              <c:layout>
                <c:manualLayout>
                  <c:x val="0"/>
                  <c:y val="-0.15683453237410072"/>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6A4-4715-B684-F7E78D6F4832}"/>
                </c:ext>
              </c:extLst>
            </c:dLbl>
            <c:dLbl>
              <c:idx val="3"/>
              <c:layout>
                <c:manualLayout>
                  <c:x val="0"/>
                  <c:y val="-0.17410071942446043"/>
                </c:manualLayout>
              </c:layout>
              <c:numFmt formatCode="#,##0&quot;%&quot;;&quot;-&quot;#,##0&quot;%&quot;" sourceLinked="0"/>
              <c:spPr>
                <a:noFill/>
                <a:ln>
                  <a:noFill/>
                </a:ln>
              </c:spPr>
              <c:txPr>
                <a:bodyPr wrap="none"/>
                <a:lstStyle/>
                <a:p>
                  <a:pPr>
                    <a:defRPr sz="9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A6A4-4715-B684-F7E78D6F4832}"/>
                </c:ext>
              </c:extLst>
            </c:dLbl>
            <c:dLbl>
              <c:idx val="4"/>
              <c:layout>
                <c:manualLayout>
                  <c:x val="0"/>
                  <c:y val="-0.15323741007194244"/>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6A4-4715-B684-F7E78D6F4832}"/>
                </c:ext>
              </c:extLst>
            </c:dLbl>
            <c:dLbl>
              <c:idx val="5"/>
              <c:layout>
                <c:manualLayout>
                  <c:x val="0"/>
                  <c:y val="-0.22949640287769785"/>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6A4-4715-B684-F7E78D6F4832}"/>
                </c:ext>
              </c:extLst>
            </c:dLbl>
            <c:dLbl>
              <c:idx val="6"/>
              <c:layout>
                <c:manualLayout>
                  <c:x val="0"/>
                  <c:y val="-0.25107913669064746"/>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6A4-4715-B684-F7E78D6F4832}"/>
                </c:ext>
              </c:extLst>
            </c:dLbl>
            <c:dLbl>
              <c:idx val="7"/>
              <c:layout>
                <c:manualLayout>
                  <c:x val="0"/>
                  <c:y val="-0.28561151079136693"/>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A6A4-4715-B684-F7E78D6F4832}"/>
                </c:ext>
              </c:extLst>
            </c:dLbl>
            <c:dLbl>
              <c:idx val="8"/>
              <c:layout>
                <c:manualLayout>
                  <c:x val="0"/>
                  <c:y val="-0.34388489208633094"/>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6A4-4715-B684-F7E78D6F4832}"/>
                </c:ext>
              </c:extLst>
            </c:dLbl>
            <c:dLbl>
              <c:idx val="9"/>
              <c:layout>
                <c:manualLayout>
                  <c:x val="0"/>
                  <c:y val="-0.48201438848920863"/>
                </c:manualLayout>
              </c:layout>
              <c:numFmt formatCode="#,##0&quot;%&quot;;&quot;-&quot;#,##0&quot;%&quot;" sourceLinked="0"/>
              <c:spPr>
                <a:noFill/>
                <a:ln>
                  <a:noFill/>
                </a:ln>
              </c:spPr>
              <c:txPr>
                <a:bodyPr wrap="none"/>
                <a:lstStyle/>
                <a:p>
                  <a:pPr>
                    <a:defRPr sz="900">
                      <a:solidFill>
                        <a:schemeClr val="tx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6A4-4715-B684-F7E78D6F48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0">
                  <c:v>30</c:v>
                </c:pt>
                <c:pt idx="1">
                  <c:v>23.076923076923077</c:v>
                </c:pt>
                <c:pt idx="2">
                  <c:v>21.686746987951807</c:v>
                </c:pt>
                <c:pt idx="3">
                  <c:v>25</c:v>
                </c:pt>
                <c:pt idx="4">
                  <c:v>21.052631578947366</c:v>
                </c:pt>
                <c:pt idx="5">
                  <c:v>35.483870967741936</c:v>
                </c:pt>
                <c:pt idx="6">
                  <c:v>39.622641509433961</c:v>
                </c:pt>
                <c:pt idx="7">
                  <c:v>46.153846153846153</c:v>
                </c:pt>
                <c:pt idx="8">
                  <c:v>57.142857142857139</c:v>
                </c:pt>
                <c:pt idx="9">
                  <c:v>83.333333333333343</c:v>
                </c:pt>
              </c:numCache>
            </c:numRef>
          </c:val>
          <c:extLst>
            <c:ext xmlns:c16="http://schemas.microsoft.com/office/drawing/2014/chart" uri="{C3380CC4-5D6E-409C-BE32-E72D297353CC}">
              <c16:uniqueId val="{00000015-A6A4-4715-B684-F7E78D6F4832}"/>
            </c:ext>
          </c:extLst>
        </c:ser>
        <c:dLbls>
          <c:showLegendKey val="0"/>
          <c:showVal val="0"/>
          <c:showCatName val="0"/>
          <c:showSerName val="0"/>
          <c:showPercent val="0"/>
          <c:showBubbleSize val="0"/>
        </c:dLbls>
        <c:gapWidth val="80"/>
        <c:axId val="599670264"/>
        <c:axId val="599670656"/>
      </c:barChart>
      <c:catAx>
        <c:axId val="599670264"/>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599670656"/>
        <c:crosses val="min"/>
        <c:auto val="0"/>
        <c:lblAlgn val="ctr"/>
        <c:lblOffset val="100"/>
        <c:noMultiLvlLbl val="0"/>
      </c:catAx>
      <c:valAx>
        <c:axId val="599670656"/>
        <c:scaling>
          <c:orientation val="minMax"/>
          <c:max val="83.333333333333343"/>
          <c:min val="0"/>
        </c:scaling>
        <c:delete val="1"/>
        <c:axPos val="l"/>
        <c:numFmt formatCode="General" sourceLinked="1"/>
        <c:majorTickMark val="out"/>
        <c:minorTickMark val="none"/>
        <c:tickLblPos val="nextTo"/>
        <c:crossAx val="599670264"/>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81FD66-E8F4-4A5C-B9B4-9C7ACCFDCDEF}" type="doc">
      <dgm:prSet loTypeId="urn:microsoft.com/office/officeart/2005/8/layout/cycle8" loCatId="cycle" qsTypeId="urn:microsoft.com/office/officeart/2005/8/quickstyle/simple1" qsCatId="simple" csTypeId="urn:microsoft.com/office/officeart/2005/8/colors/accent1_2" csCatId="accent1" phldr="1"/>
      <dgm:spPr/>
    </dgm:pt>
    <dgm:pt modelId="{3D7E7374-6C40-4A8D-B4F2-71EC1B883A7E}">
      <dgm:prSet phldrT="[Text]"/>
      <dgm:spPr>
        <a:solidFill>
          <a:schemeClr val="bg1">
            <a:lumMod val="50000"/>
          </a:schemeClr>
        </a:solidFill>
      </dgm:spPr>
      <dgm:t>
        <a:bodyPr/>
        <a:lstStyle/>
        <a:p>
          <a:r>
            <a:rPr lang="en-US" dirty="0"/>
            <a:t>Optimization</a:t>
          </a:r>
        </a:p>
      </dgm:t>
    </dgm:pt>
    <dgm:pt modelId="{62EED3E6-0762-4A29-A866-37E61218DD87}" type="parTrans" cxnId="{42B88AEA-B747-4558-9805-CA0216292CFE}">
      <dgm:prSet/>
      <dgm:spPr/>
      <dgm:t>
        <a:bodyPr/>
        <a:lstStyle/>
        <a:p>
          <a:endParaRPr lang="en-US"/>
        </a:p>
      </dgm:t>
    </dgm:pt>
    <dgm:pt modelId="{649D523B-F0D8-495C-B5A5-86761FD8C844}" type="sibTrans" cxnId="{42B88AEA-B747-4558-9805-CA0216292CFE}">
      <dgm:prSet/>
      <dgm:spPr/>
      <dgm:t>
        <a:bodyPr/>
        <a:lstStyle/>
        <a:p>
          <a:endParaRPr lang="en-US"/>
        </a:p>
      </dgm:t>
    </dgm:pt>
    <dgm:pt modelId="{397A9C71-AAB0-475F-8287-95EE4D08A014}">
      <dgm:prSet phldrT="[Text]"/>
      <dgm:spPr>
        <a:solidFill>
          <a:schemeClr val="bg1">
            <a:lumMod val="50000"/>
          </a:schemeClr>
        </a:solidFill>
      </dgm:spPr>
      <dgm:t>
        <a:bodyPr/>
        <a:lstStyle/>
        <a:p>
          <a:r>
            <a:rPr lang="en-US" dirty="0"/>
            <a:t>Post-Event Analysis</a:t>
          </a:r>
        </a:p>
      </dgm:t>
    </dgm:pt>
    <dgm:pt modelId="{E746C561-7B29-4F59-8B78-2911526FB10F}" type="parTrans" cxnId="{54326115-3835-4DF8-97A8-A6BC4BD6AA9F}">
      <dgm:prSet/>
      <dgm:spPr/>
      <dgm:t>
        <a:bodyPr/>
        <a:lstStyle/>
        <a:p>
          <a:endParaRPr lang="en-US"/>
        </a:p>
      </dgm:t>
    </dgm:pt>
    <dgm:pt modelId="{FC2C1C04-AC80-4D98-B8B6-3D772FAB5F70}" type="sibTrans" cxnId="{54326115-3835-4DF8-97A8-A6BC4BD6AA9F}">
      <dgm:prSet/>
      <dgm:spPr/>
      <dgm:t>
        <a:bodyPr/>
        <a:lstStyle/>
        <a:p>
          <a:endParaRPr lang="en-US"/>
        </a:p>
      </dgm:t>
    </dgm:pt>
    <dgm:pt modelId="{DE98BB0E-2A9D-44E4-88A4-60A5ACDB2D26}">
      <dgm:prSet phldrT="[Text]"/>
      <dgm:spPr>
        <a:solidFill>
          <a:schemeClr val="bg1">
            <a:lumMod val="50000"/>
          </a:schemeClr>
        </a:solidFill>
      </dgm:spPr>
      <dgm:t>
        <a:bodyPr/>
        <a:lstStyle/>
        <a:p>
          <a:r>
            <a:rPr lang="en-US" dirty="0"/>
            <a:t>Corporate and Account Planning</a:t>
          </a:r>
        </a:p>
      </dgm:t>
    </dgm:pt>
    <dgm:pt modelId="{1F06D9CB-AA92-4C23-BC7E-D6A25A8B6F45}" type="parTrans" cxnId="{E9820602-C079-4121-A184-A35D70CB3DD1}">
      <dgm:prSet/>
      <dgm:spPr/>
      <dgm:t>
        <a:bodyPr/>
        <a:lstStyle/>
        <a:p>
          <a:endParaRPr lang="en-US"/>
        </a:p>
      </dgm:t>
    </dgm:pt>
    <dgm:pt modelId="{DDF4C74E-1117-4F94-897B-968FE0B5DF1E}" type="sibTrans" cxnId="{E9820602-C079-4121-A184-A35D70CB3DD1}">
      <dgm:prSet/>
      <dgm:spPr/>
      <dgm:t>
        <a:bodyPr/>
        <a:lstStyle/>
        <a:p>
          <a:endParaRPr lang="en-US"/>
        </a:p>
      </dgm:t>
    </dgm:pt>
    <dgm:pt modelId="{169FD067-555E-4308-B6E2-9D6FDCBF225C}">
      <dgm:prSet/>
      <dgm:spPr>
        <a:solidFill>
          <a:schemeClr val="bg1">
            <a:lumMod val="50000"/>
          </a:schemeClr>
        </a:solidFill>
      </dgm:spPr>
      <dgm:t>
        <a:bodyPr/>
        <a:lstStyle/>
        <a:p>
          <a:r>
            <a:rPr lang="en-US" dirty="0"/>
            <a:t>Execution</a:t>
          </a:r>
        </a:p>
      </dgm:t>
    </dgm:pt>
    <dgm:pt modelId="{90A9BAA0-F60E-4F56-B35E-0D3E58DBB816}" type="parTrans" cxnId="{4BB73035-1204-4E47-8D37-44FB442FA90C}">
      <dgm:prSet/>
      <dgm:spPr/>
      <dgm:t>
        <a:bodyPr/>
        <a:lstStyle/>
        <a:p>
          <a:endParaRPr lang="en-US"/>
        </a:p>
      </dgm:t>
    </dgm:pt>
    <dgm:pt modelId="{0C757965-E5EF-4C87-991D-EA7D9B56B476}" type="sibTrans" cxnId="{4BB73035-1204-4E47-8D37-44FB442FA90C}">
      <dgm:prSet/>
      <dgm:spPr/>
      <dgm:t>
        <a:bodyPr/>
        <a:lstStyle/>
        <a:p>
          <a:endParaRPr lang="en-US"/>
        </a:p>
      </dgm:t>
    </dgm:pt>
    <dgm:pt modelId="{34ED588C-68EE-4AB9-BEBA-CA4F8D88D589}">
      <dgm:prSet/>
      <dgm:spPr>
        <a:solidFill>
          <a:schemeClr val="bg1">
            <a:lumMod val="50000"/>
          </a:schemeClr>
        </a:solidFill>
      </dgm:spPr>
      <dgm:t>
        <a:bodyPr/>
        <a:lstStyle/>
        <a:p>
          <a:r>
            <a:rPr lang="en-US" dirty="0"/>
            <a:t>Settlement</a:t>
          </a:r>
        </a:p>
      </dgm:t>
    </dgm:pt>
    <dgm:pt modelId="{9F07560E-4EED-4F21-8518-EA810876C885}" type="parTrans" cxnId="{F24E086C-53F9-4D62-8865-DE59015DDB6D}">
      <dgm:prSet/>
      <dgm:spPr/>
      <dgm:t>
        <a:bodyPr/>
        <a:lstStyle/>
        <a:p>
          <a:endParaRPr lang="en-US"/>
        </a:p>
      </dgm:t>
    </dgm:pt>
    <dgm:pt modelId="{C36D3BE1-698A-4572-B09C-4778AAE82AC9}" type="sibTrans" cxnId="{F24E086C-53F9-4D62-8865-DE59015DDB6D}">
      <dgm:prSet/>
      <dgm:spPr/>
      <dgm:t>
        <a:bodyPr/>
        <a:lstStyle/>
        <a:p>
          <a:endParaRPr lang="en-US"/>
        </a:p>
      </dgm:t>
    </dgm:pt>
    <dgm:pt modelId="{190DF80E-10E8-4C50-9F72-E4F93E59CEC7}" type="pres">
      <dgm:prSet presAssocID="{3581FD66-E8F4-4A5C-B9B4-9C7ACCFDCDEF}" presName="compositeShape" presStyleCnt="0">
        <dgm:presLayoutVars>
          <dgm:chMax val="7"/>
          <dgm:dir/>
          <dgm:resizeHandles val="exact"/>
        </dgm:presLayoutVars>
      </dgm:prSet>
      <dgm:spPr/>
    </dgm:pt>
    <dgm:pt modelId="{78A27DC2-6CB4-4A1E-8CA5-DBDCD093EB9C}" type="pres">
      <dgm:prSet presAssocID="{3581FD66-E8F4-4A5C-B9B4-9C7ACCFDCDEF}" presName="wedge1" presStyleLbl="node1" presStyleIdx="0" presStyleCnt="5"/>
      <dgm:spPr/>
    </dgm:pt>
    <dgm:pt modelId="{55B02122-6630-4760-AFA7-3BD657DA9A3E}" type="pres">
      <dgm:prSet presAssocID="{3581FD66-E8F4-4A5C-B9B4-9C7ACCFDCDEF}" presName="dummy1a" presStyleCnt="0"/>
      <dgm:spPr/>
    </dgm:pt>
    <dgm:pt modelId="{48272697-1597-4685-9663-075174D8493C}" type="pres">
      <dgm:prSet presAssocID="{3581FD66-E8F4-4A5C-B9B4-9C7ACCFDCDEF}" presName="dummy1b" presStyleCnt="0"/>
      <dgm:spPr/>
    </dgm:pt>
    <dgm:pt modelId="{7E73C753-16A7-4FBC-B2D4-6A0AA4580870}" type="pres">
      <dgm:prSet presAssocID="{3581FD66-E8F4-4A5C-B9B4-9C7ACCFDCDEF}" presName="wedge1Tx" presStyleLbl="node1" presStyleIdx="0" presStyleCnt="5">
        <dgm:presLayoutVars>
          <dgm:chMax val="0"/>
          <dgm:chPref val="0"/>
          <dgm:bulletEnabled val="1"/>
        </dgm:presLayoutVars>
      </dgm:prSet>
      <dgm:spPr/>
    </dgm:pt>
    <dgm:pt modelId="{064D3B40-0A19-492C-B6ED-3ADB2A929015}" type="pres">
      <dgm:prSet presAssocID="{3581FD66-E8F4-4A5C-B9B4-9C7ACCFDCDEF}" presName="wedge2" presStyleLbl="node1" presStyleIdx="1" presStyleCnt="5"/>
      <dgm:spPr/>
    </dgm:pt>
    <dgm:pt modelId="{8BBA9B87-EA9C-44BA-9AFC-0BCF970F5921}" type="pres">
      <dgm:prSet presAssocID="{3581FD66-E8F4-4A5C-B9B4-9C7ACCFDCDEF}" presName="dummy2a" presStyleCnt="0"/>
      <dgm:spPr/>
    </dgm:pt>
    <dgm:pt modelId="{13C0EA93-8214-4AF2-BFB6-A8AB7277E505}" type="pres">
      <dgm:prSet presAssocID="{3581FD66-E8F4-4A5C-B9B4-9C7ACCFDCDEF}" presName="dummy2b" presStyleCnt="0"/>
      <dgm:spPr/>
    </dgm:pt>
    <dgm:pt modelId="{A1B39E10-430E-4061-96F3-76192CF16DC6}" type="pres">
      <dgm:prSet presAssocID="{3581FD66-E8F4-4A5C-B9B4-9C7ACCFDCDEF}" presName="wedge2Tx" presStyleLbl="node1" presStyleIdx="1" presStyleCnt="5">
        <dgm:presLayoutVars>
          <dgm:chMax val="0"/>
          <dgm:chPref val="0"/>
          <dgm:bulletEnabled val="1"/>
        </dgm:presLayoutVars>
      </dgm:prSet>
      <dgm:spPr/>
    </dgm:pt>
    <dgm:pt modelId="{0F05360A-7940-4F5F-8F0A-C562673EE55D}" type="pres">
      <dgm:prSet presAssocID="{3581FD66-E8F4-4A5C-B9B4-9C7ACCFDCDEF}" presName="wedge3" presStyleLbl="node1" presStyleIdx="2" presStyleCnt="5"/>
      <dgm:spPr/>
    </dgm:pt>
    <dgm:pt modelId="{5D3E41F7-792E-4A7D-9F1D-22FD91459AF1}" type="pres">
      <dgm:prSet presAssocID="{3581FD66-E8F4-4A5C-B9B4-9C7ACCFDCDEF}" presName="dummy3a" presStyleCnt="0"/>
      <dgm:spPr/>
    </dgm:pt>
    <dgm:pt modelId="{13AE0103-8C20-4B12-950B-F460D73D5FC5}" type="pres">
      <dgm:prSet presAssocID="{3581FD66-E8F4-4A5C-B9B4-9C7ACCFDCDEF}" presName="dummy3b" presStyleCnt="0"/>
      <dgm:spPr/>
    </dgm:pt>
    <dgm:pt modelId="{5BF9A604-7280-4D05-8169-183708BBD276}" type="pres">
      <dgm:prSet presAssocID="{3581FD66-E8F4-4A5C-B9B4-9C7ACCFDCDEF}" presName="wedge3Tx" presStyleLbl="node1" presStyleIdx="2" presStyleCnt="5">
        <dgm:presLayoutVars>
          <dgm:chMax val="0"/>
          <dgm:chPref val="0"/>
          <dgm:bulletEnabled val="1"/>
        </dgm:presLayoutVars>
      </dgm:prSet>
      <dgm:spPr/>
    </dgm:pt>
    <dgm:pt modelId="{C6FBB51B-7A9D-4983-8462-449CD732C2F0}" type="pres">
      <dgm:prSet presAssocID="{3581FD66-E8F4-4A5C-B9B4-9C7ACCFDCDEF}" presName="wedge4" presStyleLbl="node1" presStyleIdx="3" presStyleCnt="5"/>
      <dgm:spPr/>
    </dgm:pt>
    <dgm:pt modelId="{7566C041-82E8-4AA0-B4E5-32713D267598}" type="pres">
      <dgm:prSet presAssocID="{3581FD66-E8F4-4A5C-B9B4-9C7ACCFDCDEF}" presName="dummy4a" presStyleCnt="0"/>
      <dgm:spPr/>
    </dgm:pt>
    <dgm:pt modelId="{49AFF517-F6F5-479B-80EE-8AD8DA61991F}" type="pres">
      <dgm:prSet presAssocID="{3581FD66-E8F4-4A5C-B9B4-9C7ACCFDCDEF}" presName="dummy4b" presStyleCnt="0"/>
      <dgm:spPr/>
    </dgm:pt>
    <dgm:pt modelId="{CE5FD4CB-0C3A-4CC0-985D-8E2164E51CF6}" type="pres">
      <dgm:prSet presAssocID="{3581FD66-E8F4-4A5C-B9B4-9C7ACCFDCDEF}" presName="wedge4Tx" presStyleLbl="node1" presStyleIdx="3" presStyleCnt="5">
        <dgm:presLayoutVars>
          <dgm:chMax val="0"/>
          <dgm:chPref val="0"/>
          <dgm:bulletEnabled val="1"/>
        </dgm:presLayoutVars>
      </dgm:prSet>
      <dgm:spPr/>
    </dgm:pt>
    <dgm:pt modelId="{178E064F-FA1D-4BD5-8856-D739D6D3FA28}" type="pres">
      <dgm:prSet presAssocID="{3581FD66-E8F4-4A5C-B9B4-9C7ACCFDCDEF}" presName="wedge5" presStyleLbl="node1" presStyleIdx="4" presStyleCnt="5"/>
      <dgm:spPr/>
    </dgm:pt>
    <dgm:pt modelId="{3FAA7CFF-86E5-41B2-9433-C7EA3AB8F00D}" type="pres">
      <dgm:prSet presAssocID="{3581FD66-E8F4-4A5C-B9B4-9C7ACCFDCDEF}" presName="dummy5a" presStyleCnt="0"/>
      <dgm:spPr/>
    </dgm:pt>
    <dgm:pt modelId="{0ADFFB16-87B0-44D2-A909-3824ACBAA66A}" type="pres">
      <dgm:prSet presAssocID="{3581FD66-E8F4-4A5C-B9B4-9C7ACCFDCDEF}" presName="dummy5b" presStyleCnt="0"/>
      <dgm:spPr/>
    </dgm:pt>
    <dgm:pt modelId="{6C9FA6E0-3522-4DEE-BEB4-6705FBBEE186}" type="pres">
      <dgm:prSet presAssocID="{3581FD66-E8F4-4A5C-B9B4-9C7ACCFDCDEF}" presName="wedge5Tx" presStyleLbl="node1" presStyleIdx="4" presStyleCnt="5">
        <dgm:presLayoutVars>
          <dgm:chMax val="0"/>
          <dgm:chPref val="0"/>
          <dgm:bulletEnabled val="1"/>
        </dgm:presLayoutVars>
      </dgm:prSet>
      <dgm:spPr/>
    </dgm:pt>
    <dgm:pt modelId="{C0AC3177-F60D-49F5-BA8B-934EA1F23714}" type="pres">
      <dgm:prSet presAssocID="{649D523B-F0D8-495C-B5A5-86761FD8C844}" presName="arrowWedge1" presStyleLbl="fgSibTrans2D1" presStyleIdx="0" presStyleCnt="5"/>
      <dgm:spPr>
        <a:solidFill>
          <a:srgbClr val="444564"/>
        </a:solidFill>
      </dgm:spPr>
    </dgm:pt>
    <dgm:pt modelId="{24FF0D92-1581-4335-9348-96F5317F6B37}" type="pres">
      <dgm:prSet presAssocID="{0C757965-E5EF-4C87-991D-EA7D9B56B476}" presName="arrowWedge2" presStyleLbl="fgSibTrans2D1" presStyleIdx="1" presStyleCnt="5"/>
      <dgm:spPr>
        <a:solidFill>
          <a:srgbClr val="444564"/>
        </a:solidFill>
      </dgm:spPr>
    </dgm:pt>
    <dgm:pt modelId="{497B783F-C3F4-4A45-B06F-497580B02C0F}" type="pres">
      <dgm:prSet presAssocID="{C36D3BE1-698A-4572-B09C-4778AAE82AC9}" presName="arrowWedge3" presStyleLbl="fgSibTrans2D1" presStyleIdx="2" presStyleCnt="5"/>
      <dgm:spPr>
        <a:solidFill>
          <a:srgbClr val="444564"/>
        </a:solidFill>
      </dgm:spPr>
    </dgm:pt>
    <dgm:pt modelId="{F8EFAB51-A9F1-4F95-8564-5F46641888AB}" type="pres">
      <dgm:prSet presAssocID="{FC2C1C04-AC80-4D98-B8B6-3D772FAB5F70}" presName="arrowWedge4" presStyleLbl="fgSibTrans2D1" presStyleIdx="3" presStyleCnt="5"/>
      <dgm:spPr>
        <a:solidFill>
          <a:srgbClr val="444564"/>
        </a:solidFill>
      </dgm:spPr>
    </dgm:pt>
    <dgm:pt modelId="{C8140EAD-2862-4901-A4C6-4DCCC94B80F5}" type="pres">
      <dgm:prSet presAssocID="{DDF4C74E-1117-4F94-897B-968FE0B5DF1E}" presName="arrowWedge5" presStyleLbl="fgSibTrans2D1" presStyleIdx="4" presStyleCnt="5"/>
      <dgm:spPr>
        <a:solidFill>
          <a:srgbClr val="444564"/>
        </a:solidFill>
      </dgm:spPr>
    </dgm:pt>
  </dgm:ptLst>
  <dgm:cxnLst>
    <dgm:cxn modelId="{E9820602-C079-4121-A184-A35D70CB3DD1}" srcId="{3581FD66-E8F4-4A5C-B9B4-9C7ACCFDCDEF}" destId="{DE98BB0E-2A9D-44E4-88A4-60A5ACDB2D26}" srcOrd="4" destOrd="0" parTransId="{1F06D9CB-AA92-4C23-BC7E-D6A25A8B6F45}" sibTransId="{DDF4C74E-1117-4F94-897B-968FE0B5DF1E}"/>
    <dgm:cxn modelId="{6641CA06-418C-4CFC-B38C-08E6626D6369}" type="presOf" srcId="{DE98BB0E-2A9D-44E4-88A4-60A5ACDB2D26}" destId="{178E064F-FA1D-4BD5-8856-D739D6D3FA28}" srcOrd="0" destOrd="0" presId="urn:microsoft.com/office/officeart/2005/8/layout/cycle8"/>
    <dgm:cxn modelId="{B91BD910-8C19-4125-81E5-5FEA95B9F01F}" type="presOf" srcId="{34ED588C-68EE-4AB9-BEBA-CA4F8D88D589}" destId="{5BF9A604-7280-4D05-8169-183708BBD276}" srcOrd="1" destOrd="0" presId="urn:microsoft.com/office/officeart/2005/8/layout/cycle8"/>
    <dgm:cxn modelId="{94CF0412-0E80-4FB2-A0BC-0CDE4A680AED}" type="presOf" srcId="{34ED588C-68EE-4AB9-BEBA-CA4F8D88D589}" destId="{0F05360A-7940-4F5F-8F0A-C562673EE55D}" srcOrd="0" destOrd="0" presId="urn:microsoft.com/office/officeart/2005/8/layout/cycle8"/>
    <dgm:cxn modelId="{54326115-3835-4DF8-97A8-A6BC4BD6AA9F}" srcId="{3581FD66-E8F4-4A5C-B9B4-9C7ACCFDCDEF}" destId="{397A9C71-AAB0-475F-8287-95EE4D08A014}" srcOrd="3" destOrd="0" parTransId="{E746C561-7B29-4F59-8B78-2911526FB10F}" sibTransId="{FC2C1C04-AC80-4D98-B8B6-3D772FAB5F70}"/>
    <dgm:cxn modelId="{4BB73035-1204-4E47-8D37-44FB442FA90C}" srcId="{3581FD66-E8F4-4A5C-B9B4-9C7ACCFDCDEF}" destId="{169FD067-555E-4308-B6E2-9D6FDCBF225C}" srcOrd="1" destOrd="0" parTransId="{90A9BAA0-F60E-4F56-B35E-0D3E58DBB816}" sibTransId="{0C757965-E5EF-4C87-991D-EA7D9B56B476}"/>
    <dgm:cxn modelId="{F24E086C-53F9-4D62-8865-DE59015DDB6D}" srcId="{3581FD66-E8F4-4A5C-B9B4-9C7ACCFDCDEF}" destId="{34ED588C-68EE-4AB9-BEBA-CA4F8D88D589}" srcOrd="2" destOrd="0" parTransId="{9F07560E-4EED-4F21-8518-EA810876C885}" sibTransId="{C36D3BE1-698A-4572-B09C-4778AAE82AC9}"/>
    <dgm:cxn modelId="{0ADD9D56-6CA4-4734-A902-79E552477AF1}" type="presOf" srcId="{3581FD66-E8F4-4A5C-B9B4-9C7ACCFDCDEF}" destId="{190DF80E-10E8-4C50-9F72-E4F93E59CEC7}" srcOrd="0" destOrd="0" presId="urn:microsoft.com/office/officeart/2005/8/layout/cycle8"/>
    <dgm:cxn modelId="{28127D59-BD53-429A-B5F5-03BBEF9F4FC1}" type="presOf" srcId="{3D7E7374-6C40-4A8D-B4F2-71EC1B883A7E}" destId="{7E73C753-16A7-4FBC-B2D4-6A0AA4580870}" srcOrd="1" destOrd="0" presId="urn:microsoft.com/office/officeart/2005/8/layout/cycle8"/>
    <dgm:cxn modelId="{0FE11385-6315-4932-A814-0D104FE00464}" type="presOf" srcId="{169FD067-555E-4308-B6E2-9D6FDCBF225C}" destId="{064D3B40-0A19-492C-B6ED-3ADB2A929015}" srcOrd="0" destOrd="0" presId="urn:microsoft.com/office/officeart/2005/8/layout/cycle8"/>
    <dgm:cxn modelId="{F3A10693-BDFD-4F0F-AEED-6847ADB172CF}" type="presOf" srcId="{3D7E7374-6C40-4A8D-B4F2-71EC1B883A7E}" destId="{78A27DC2-6CB4-4A1E-8CA5-DBDCD093EB9C}" srcOrd="0" destOrd="0" presId="urn:microsoft.com/office/officeart/2005/8/layout/cycle8"/>
    <dgm:cxn modelId="{0E58EAAB-7927-4154-97E9-DF1333B173EF}" type="presOf" srcId="{169FD067-555E-4308-B6E2-9D6FDCBF225C}" destId="{A1B39E10-430E-4061-96F3-76192CF16DC6}" srcOrd="1" destOrd="0" presId="urn:microsoft.com/office/officeart/2005/8/layout/cycle8"/>
    <dgm:cxn modelId="{CD09AEC8-DFD4-48F2-A4E2-BDD1EBB94830}" type="presOf" srcId="{397A9C71-AAB0-475F-8287-95EE4D08A014}" destId="{CE5FD4CB-0C3A-4CC0-985D-8E2164E51CF6}" srcOrd="1" destOrd="0" presId="urn:microsoft.com/office/officeart/2005/8/layout/cycle8"/>
    <dgm:cxn modelId="{6F7060DB-D978-4C29-8663-684C0134C7A9}" type="presOf" srcId="{397A9C71-AAB0-475F-8287-95EE4D08A014}" destId="{C6FBB51B-7A9D-4983-8462-449CD732C2F0}" srcOrd="0" destOrd="0" presId="urn:microsoft.com/office/officeart/2005/8/layout/cycle8"/>
    <dgm:cxn modelId="{B7F938DC-39B6-4B61-99D3-5EB53C54C0D3}" type="presOf" srcId="{DE98BB0E-2A9D-44E4-88A4-60A5ACDB2D26}" destId="{6C9FA6E0-3522-4DEE-BEB4-6705FBBEE186}" srcOrd="1" destOrd="0" presId="urn:microsoft.com/office/officeart/2005/8/layout/cycle8"/>
    <dgm:cxn modelId="{42B88AEA-B747-4558-9805-CA0216292CFE}" srcId="{3581FD66-E8F4-4A5C-B9B4-9C7ACCFDCDEF}" destId="{3D7E7374-6C40-4A8D-B4F2-71EC1B883A7E}" srcOrd="0" destOrd="0" parTransId="{62EED3E6-0762-4A29-A866-37E61218DD87}" sibTransId="{649D523B-F0D8-495C-B5A5-86761FD8C844}"/>
    <dgm:cxn modelId="{02371461-9CFC-41FB-8AC4-4F6816B52DA0}" type="presParOf" srcId="{190DF80E-10E8-4C50-9F72-E4F93E59CEC7}" destId="{78A27DC2-6CB4-4A1E-8CA5-DBDCD093EB9C}" srcOrd="0" destOrd="0" presId="urn:microsoft.com/office/officeart/2005/8/layout/cycle8"/>
    <dgm:cxn modelId="{20690DC0-EBE5-448B-9A61-DEC0D4D3DB52}" type="presParOf" srcId="{190DF80E-10E8-4C50-9F72-E4F93E59CEC7}" destId="{55B02122-6630-4760-AFA7-3BD657DA9A3E}" srcOrd="1" destOrd="0" presId="urn:microsoft.com/office/officeart/2005/8/layout/cycle8"/>
    <dgm:cxn modelId="{093211BB-2C56-404E-B28A-D4E4C4230702}" type="presParOf" srcId="{190DF80E-10E8-4C50-9F72-E4F93E59CEC7}" destId="{48272697-1597-4685-9663-075174D8493C}" srcOrd="2" destOrd="0" presId="urn:microsoft.com/office/officeart/2005/8/layout/cycle8"/>
    <dgm:cxn modelId="{EC6293B5-AC49-40D4-8360-EBCA0F59BEEA}" type="presParOf" srcId="{190DF80E-10E8-4C50-9F72-E4F93E59CEC7}" destId="{7E73C753-16A7-4FBC-B2D4-6A0AA4580870}" srcOrd="3" destOrd="0" presId="urn:microsoft.com/office/officeart/2005/8/layout/cycle8"/>
    <dgm:cxn modelId="{D9439369-FCE9-49AD-BF79-086A44FF3670}" type="presParOf" srcId="{190DF80E-10E8-4C50-9F72-E4F93E59CEC7}" destId="{064D3B40-0A19-492C-B6ED-3ADB2A929015}" srcOrd="4" destOrd="0" presId="urn:microsoft.com/office/officeart/2005/8/layout/cycle8"/>
    <dgm:cxn modelId="{404D18FC-8515-4B3E-AEAC-8E1D8728D8D7}" type="presParOf" srcId="{190DF80E-10E8-4C50-9F72-E4F93E59CEC7}" destId="{8BBA9B87-EA9C-44BA-9AFC-0BCF970F5921}" srcOrd="5" destOrd="0" presId="urn:microsoft.com/office/officeart/2005/8/layout/cycle8"/>
    <dgm:cxn modelId="{9BAAB68E-B5ED-4D90-B719-3B83FF87C46B}" type="presParOf" srcId="{190DF80E-10E8-4C50-9F72-E4F93E59CEC7}" destId="{13C0EA93-8214-4AF2-BFB6-A8AB7277E505}" srcOrd="6" destOrd="0" presId="urn:microsoft.com/office/officeart/2005/8/layout/cycle8"/>
    <dgm:cxn modelId="{9004E73A-370B-4428-A488-42724B5E7222}" type="presParOf" srcId="{190DF80E-10E8-4C50-9F72-E4F93E59CEC7}" destId="{A1B39E10-430E-4061-96F3-76192CF16DC6}" srcOrd="7" destOrd="0" presId="urn:microsoft.com/office/officeart/2005/8/layout/cycle8"/>
    <dgm:cxn modelId="{1EEAC15C-6F04-475E-8AB8-C058D9EF9340}" type="presParOf" srcId="{190DF80E-10E8-4C50-9F72-E4F93E59CEC7}" destId="{0F05360A-7940-4F5F-8F0A-C562673EE55D}" srcOrd="8" destOrd="0" presId="urn:microsoft.com/office/officeart/2005/8/layout/cycle8"/>
    <dgm:cxn modelId="{57C2F8D6-7067-4C23-97EF-7804460A8D16}" type="presParOf" srcId="{190DF80E-10E8-4C50-9F72-E4F93E59CEC7}" destId="{5D3E41F7-792E-4A7D-9F1D-22FD91459AF1}" srcOrd="9" destOrd="0" presId="urn:microsoft.com/office/officeart/2005/8/layout/cycle8"/>
    <dgm:cxn modelId="{4AF6902A-4D86-4727-882B-800716710CD8}" type="presParOf" srcId="{190DF80E-10E8-4C50-9F72-E4F93E59CEC7}" destId="{13AE0103-8C20-4B12-950B-F460D73D5FC5}" srcOrd="10" destOrd="0" presId="urn:microsoft.com/office/officeart/2005/8/layout/cycle8"/>
    <dgm:cxn modelId="{6511AF99-EC72-4DB3-9135-6C9AC2C1EA7D}" type="presParOf" srcId="{190DF80E-10E8-4C50-9F72-E4F93E59CEC7}" destId="{5BF9A604-7280-4D05-8169-183708BBD276}" srcOrd="11" destOrd="0" presId="urn:microsoft.com/office/officeart/2005/8/layout/cycle8"/>
    <dgm:cxn modelId="{270E4B49-8C88-4131-98E3-B9EA7F8B8C58}" type="presParOf" srcId="{190DF80E-10E8-4C50-9F72-E4F93E59CEC7}" destId="{C6FBB51B-7A9D-4983-8462-449CD732C2F0}" srcOrd="12" destOrd="0" presId="urn:microsoft.com/office/officeart/2005/8/layout/cycle8"/>
    <dgm:cxn modelId="{056B900F-5E0A-4DE9-BAE6-10682B5CA3B1}" type="presParOf" srcId="{190DF80E-10E8-4C50-9F72-E4F93E59CEC7}" destId="{7566C041-82E8-4AA0-B4E5-32713D267598}" srcOrd="13" destOrd="0" presId="urn:microsoft.com/office/officeart/2005/8/layout/cycle8"/>
    <dgm:cxn modelId="{AC13FB6E-061C-48F7-83D5-01E4E1613531}" type="presParOf" srcId="{190DF80E-10E8-4C50-9F72-E4F93E59CEC7}" destId="{49AFF517-F6F5-479B-80EE-8AD8DA61991F}" srcOrd="14" destOrd="0" presId="urn:microsoft.com/office/officeart/2005/8/layout/cycle8"/>
    <dgm:cxn modelId="{D43D4901-2E59-4CD0-9F80-23EE54FE668D}" type="presParOf" srcId="{190DF80E-10E8-4C50-9F72-E4F93E59CEC7}" destId="{CE5FD4CB-0C3A-4CC0-985D-8E2164E51CF6}" srcOrd="15" destOrd="0" presId="urn:microsoft.com/office/officeart/2005/8/layout/cycle8"/>
    <dgm:cxn modelId="{B41FE697-F656-4457-A8DD-ADB2EB3F66AC}" type="presParOf" srcId="{190DF80E-10E8-4C50-9F72-E4F93E59CEC7}" destId="{178E064F-FA1D-4BD5-8856-D739D6D3FA28}" srcOrd="16" destOrd="0" presId="urn:microsoft.com/office/officeart/2005/8/layout/cycle8"/>
    <dgm:cxn modelId="{C8232856-2D33-4700-8BF4-2572C8004D9C}" type="presParOf" srcId="{190DF80E-10E8-4C50-9F72-E4F93E59CEC7}" destId="{3FAA7CFF-86E5-41B2-9433-C7EA3AB8F00D}" srcOrd="17" destOrd="0" presId="urn:microsoft.com/office/officeart/2005/8/layout/cycle8"/>
    <dgm:cxn modelId="{91D2F132-E6E0-4396-94A6-A0478E7C69E4}" type="presParOf" srcId="{190DF80E-10E8-4C50-9F72-E4F93E59CEC7}" destId="{0ADFFB16-87B0-44D2-A909-3824ACBAA66A}" srcOrd="18" destOrd="0" presId="urn:microsoft.com/office/officeart/2005/8/layout/cycle8"/>
    <dgm:cxn modelId="{D63ABD00-1B1F-4AFD-A91D-6DFF48EDF130}" type="presParOf" srcId="{190DF80E-10E8-4C50-9F72-E4F93E59CEC7}" destId="{6C9FA6E0-3522-4DEE-BEB4-6705FBBEE186}" srcOrd="19" destOrd="0" presId="urn:microsoft.com/office/officeart/2005/8/layout/cycle8"/>
    <dgm:cxn modelId="{8090F462-7CA5-4BC6-94E2-2838552010C5}" type="presParOf" srcId="{190DF80E-10E8-4C50-9F72-E4F93E59CEC7}" destId="{C0AC3177-F60D-49F5-BA8B-934EA1F23714}" srcOrd="20" destOrd="0" presId="urn:microsoft.com/office/officeart/2005/8/layout/cycle8"/>
    <dgm:cxn modelId="{10E4540B-EC7E-4EEF-889D-4193A8F98D92}" type="presParOf" srcId="{190DF80E-10E8-4C50-9F72-E4F93E59CEC7}" destId="{24FF0D92-1581-4335-9348-96F5317F6B37}" srcOrd="21" destOrd="0" presId="urn:microsoft.com/office/officeart/2005/8/layout/cycle8"/>
    <dgm:cxn modelId="{82778319-9C3C-4B05-B19D-7B83AF68B09E}" type="presParOf" srcId="{190DF80E-10E8-4C50-9F72-E4F93E59CEC7}" destId="{497B783F-C3F4-4A45-B06F-497580B02C0F}" srcOrd="22" destOrd="0" presId="urn:microsoft.com/office/officeart/2005/8/layout/cycle8"/>
    <dgm:cxn modelId="{A45F54D1-2B56-4F29-80FF-9B2F72541273}" type="presParOf" srcId="{190DF80E-10E8-4C50-9F72-E4F93E59CEC7}" destId="{F8EFAB51-A9F1-4F95-8564-5F46641888AB}" srcOrd="23" destOrd="0" presId="urn:microsoft.com/office/officeart/2005/8/layout/cycle8"/>
    <dgm:cxn modelId="{2ECE3096-7C71-4261-81D7-017318A40600}" type="presParOf" srcId="{190DF80E-10E8-4C50-9F72-E4F93E59CEC7}" destId="{C8140EAD-2862-4901-A4C6-4DCCC94B80F5}" srcOrd="2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EF354-1273-4B19-92BC-C774E70785E8}" type="doc">
      <dgm:prSet loTypeId="urn:microsoft.com/office/officeart/2005/8/layout/chevron1" loCatId="process" qsTypeId="urn:microsoft.com/office/officeart/2005/8/quickstyle/simple1" qsCatId="simple" csTypeId="urn:microsoft.com/office/officeart/2005/8/colors/accent1_2" csCatId="accent1" phldr="1"/>
      <dgm:spPr/>
    </dgm:pt>
    <dgm:pt modelId="{178FF663-8FE3-4E67-BA2F-C978E68A0A35}">
      <dgm:prSet phldrT="[Text]"/>
      <dgm:spPr/>
      <dgm:t>
        <a:bodyPr/>
        <a:lstStyle/>
        <a:p>
          <a:r>
            <a:rPr lang="en-US" dirty="0"/>
            <a:t>Week 1: Business Process Review</a:t>
          </a:r>
        </a:p>
      </dgm:t>
    </dgm:pt>
    <dgm:pt modelId="{639DDCEF-E064-4B36-B7DC-7E58C3AF8818}" type="parTrans" cxnId="{B5921EA3-E5FF-43DD-82D3-EEC295FE08A1}">
      <dgm:prSet/>
      <dgm:spPr/>
      <dgm:t>
        <a:bodyPr/>
        <a:lstStyle/>
        <a:p>
          <a:endParaRPr lang="en-US"/>
        </a:p>
      </dgm:t>
    </dgm:pt>
    <dgm:pt modelId="{B06EC184-3351-4DFB-885B-2133BD29D1F3}" type="sibTrans" cxnId="{B5921EA3-E5FF-43DD-82D3-EEC295FE08A1}">
      <dgm:prSet/>
      <dgm:spPr/>
      <dgm:t>
        <a:bodyPr/>
        <a:lstStyle/>
        <a:p>
          <a:endParaRPr lang="en-US"/>
        </a:p>
      </dgm:t>
    </dgm:pt>
    <dgm:pt modelId="{4A0CE6C0-787E-451C-BA8D-A96125F22BC8}">
      <dgm:prSet phldrT="[Text]"/>
      <dgm:spPr/>
      <dgm:t>
        <a:bodyPr/>
        <a:lstStyle/>
        <a:p>
          <a:r>
            <a:rPr lang="en-US" dirty="0"/>
            <a:t>Weeks 2-5: Mapping and database configuration</a:t>
          </a:r>
        </a:p>
      </dgm:t>
    </dgm:pt>
    <dgm:pt modelId="{7130BCAD-247E-442A-9D48-E016E2BFD194}" type="parTrans" cxnId="{D848C049-B8C6-4F42-9BB1-B328A12E1823}">
      <dgm:prSet/>
      <dgm:spPr/>
      <dgm:t>
        <a:bodyPr/>
        <a:lstStyle/>
        <a:p>
          <a:endParaRPr lang="en-US"/>
        </a:p>
      </dgm:t>
    </dgm:pt>
    <dgm:pt modelId="{BC1AFABC-7E77-4026-A2CC-FF8831F3A0E0}" type="sibTrans" cxnId="{D848C049-B8C6-4F42-9BB1-B328A12E1823}">
      <dgm:prSet/>
      <dgm:spPr/>
      <dgm:t>
        <a:bodyPr/>
        <a:lstStyle/>
        <a:p>
          <a:endParaRPr lang="en-US"/>
        </a:p>
      </dgm:t>
    </dgm:pt>
    <dgm:pt modelId="{B4080740-2250-4BFA-92E2-8B35A0BD3E7F}">
      <dgm:prSet phldrT="[Text]"/>
      <dgm:spPr/>
      <dgm:t>
        <a:bodyPr/>
        <a:lstStyle/>
        <a:p>
          <a:r>
            <a:rPr lang="en-US" dirty="0"/>
            <a:t>Week 6: </a:t>
          </a:r>
          <a:br>
            <a:rPr lang="en-US" dirty="0"/>
          </a:br>
          <a:r>
            <a:rPr lang="en-US" dirty="0"/>
            <a:t>Proof of Concept</a:t>
          </a:r>
        </a:p>
      </dgm:t>
    </dgm:pt>
    <dgm:pt modelId="{456323E3-D8F3-4F12-BDE4-58E19A4F8749}" type="parTrans" cxnId="{6F918A74-C234-4BEC-AA7C-1D167DBC1FBB}">
      <dgm:prSet/>
      <dgm:spPr/>
      <dgm:t>
        <a:bodyPr/>
        <a:lstStyle/>
        <a:p>
          <a:endParaRPr lang="en-US"/>
        </a:p>
      </dgm:t>
    </dgm:pt>
    <dgm:pt modelId="{6D23DD17-E69A-4359-BE64-6E63F469A407}" type="sibTrans" cxnId="{6F918A74-C234-4BEC-AA7C-1D167DBC1FBB}">
      <dgm:prSet/>
      <dgm:spPr/>
      <dgm:t>
        <a:bodyPr/>
        <a:lstStyle/>
        <a:p>
          <a:endParaRPr lang="en-US"/>
        </a:p>
      </dgm:t>
    </dgm:pt>
    <dgm:pt modelId="{27E8E5C6-46B3-4CBD-963A-3C942C3D68E5}">
      <dgm:prSet phldrT="[Text]"/>
      <dgm:spPr/>
      <dgm:t>
        <a:bodyPr/>
        <a:lstStyle/>
        <a:p>
          <a:r>
            <a:rPr lang="en-US" dirty="0"/>
            <a:t>Weeks 7-8: Mapping and configuration revisions</a:t>
          </a:r>
        </a:p>
      </dgm:t>
    </dgm:pt>
    <dgm:pt modelId="{400489B3-8DA7-48D2-BA03-3EE7BA23A0CA}" type="parTrans" cxnId="{D76E6225-B2DD-469B-A764-9A207A472900}">
      <dgm:prSet/>
      <dgm:spPr/>
      <dgm:t>
        <a:bodyPr/>
        <a:lstStyle/>
        <a:p>
          <a:endParaRPr lang="en-US"/>
        </a:p>
      </dgm:t>
    </dgm:pt>
    <dgm:pt modelId="{F0495253-683F-48E2-B807-9E81384DAEC0}" type="sibTrans" cxnId="{D76E6225-B2DD-469B-A764-9A207A472900}">
      <dgm:prSet/>
      <dgm:spPr/>
      <dgm:t>
        <a:bodyPr/>
        <a:lstStyle/>
        <a:p>
          <a:endParaRPr lang="en-US"/>
        </a:p>
      </dgm:t>
    </dgm:pt>
    <dgm:pt modelId="{7E79C77F-7E13-435A-81C3-3B71CDB82233}">
      <dgm:prSet phldrT="[Text]"/>
      <dgm:spPr/>
      <dgm:t>
        <a:bodyPr/>
        <a:lstStyle/>
        <a:p>
          <a:r>
            <a:rPr lang="en-US" dirty="0"/>
            <a:t>Weeks 9-10: Roll Out, </a:t>
          </a:r>
          <a:br>
            <a:rPr lang="en-US" dirty="0"/>
          </a:br>
          <a:r>
            <a:rPr lang="en-US" dirty="0"/>
            <a:t>User Training</a:t>
          </a:r>
        </a:p>
      </dgm:t>
    </dgm:pt>
    <dgm:pt modelId="{16FC158E-7FD4-4BD4-8FA8-3439580AFCCB}" type="parTrans" cxnId="{1073E0C6-D5F4-4CE2-9BF0-5A2279F50E64}">
      <dgm:prSet/>
      <dgm:spPr/>
      <dgm:t>
        <a:bodyPr/>
        <a:lstStyle/>
        <a:p>
          <a:endParaRPr lang="en-US"/>
        </a:p>
      </dgm:t>
    </dgm:pt>
    <dgm:pt modelId="{C39976D8-40E0-4969-9EFB-3784A4C3E355}" type="sibTrans" cxnId="{1073E0C6-D5F4-4CE2-9BF0-5A2279F50E64}">
      <dgm:prSet/>
      <dgm:spPr/>
      <dgm:t>
        <a:bodyPr/>
        <a:lstStyle/>
        <a:p>
          <a:endParaRPr lang="en-US"/>
        </a:p>
      </dgm:t>
    </dgm:pt>
    <dgm:pt modelId="{8A054357-4C21-455C-BD89-22E44F6D4CDD}" type="pres">
      <dgm:prSet presAssocID="{E1CEF354-1273-4B19-92BC-C774E70785E8}" presName="Name0" presStyleCnt="0">
        <dgm:presLayoutVars>
          <dgm:dir/>
          <dgm:animLvl val="lvl"/>
          <dgm:resizeHandles val="exact"/>
        </dgm:presLayoutVars>
      </dgm:prSet>
      <dgm:spPr/>
    </dgm:pt>
    <dgm:pt modelId="{D62A65A2-C148-4560-832C-D65A6673D1CE}" type="pres">
      <dgm:prSet presAssocID="{178FF663-8FE3-4E67-BA2F-C978E68A0A35}" presName="parTxOnly" presStyleLbl="node1" presStyleIdx="0" presStyleCnt="5">
        <dgm:presLayoutVars>
          <dgm:chMax val="0"/>
          <dgm:chPref val="0"/>
          <dgm:bulletEnabled val="1"/>
        </dgm:presLayoutVars>
      </dgm:prSet>
      <dgm:spPr/>
    </dgm:pt>
    <dgm:pt modelId="{3C6D0992-9A0E-4059-B818-F86F85AF787B}" type="pres">
      <dgm:prSet presAssocID="{B06EC184-3351-4DFB-885B-2133BD29D1F3}" presName="parTxOnlySpace" presStyleCnt="0"/>
      <dgm:spPr/>
    </dgm:pt>
    <dgm:pt modelId="{1C60C92B-F359-4770-92AB-9D76E94C9C98}" type="pres">
      <dgm:prSet presAssocID="{4A0CE6C0-787E-451C-BA8D-A96125F22BC8}" presName="parTxOnly" presStyleLbl="node1" presStyleIdx="1" presStyleCnt="5">
        <dgm:presLayoutVars>
          <dgm:chMax val="0"/>
          <dgm:chPref val="0"/>
          <dgm:bulletEnabled val="1"/>
        </dgm:presLayoutVars>
      </dgm:prSet>
      <dgm:spPr/>
    </dgm:pt>
    <dgm:pt modelId="{4436D8AD-AF73-40D7-AF2E-05DEED348046}" type="pres">
      <dgm:prSet presAssocID="{BC1AFABC-7E77-4026-A2CC-FF8831F3A0E0}" presName="parTxOnlySpace" presStyleCnt="0"/>
      <dgm:spPr/>
    </dgm:pt>
    <dgm:pt modelId="{92E0FCF0-C8DC-4858-BF2D-C52056D02E05}" type="pres">
      <dgm:prSet presAssocID="{B4080740-2250-4BFA-92E2-8B35A0BD3E7F}" presName="parTxOnly" presStyleLbl="node1" presStyleIdx="2" presStyleCnt="5">
        <dgm:presLayoutVars>
          <dgm:chMax val="0"/>
          <dgm:chPref val="0"/>
          <dgm:bulletEnabled val="1"/>
        </dgm:presLayoutVars>
      </dgm:prSet>
      <dgm:spPr/>
    </dgm:pt>
    <dgm:pt modelId="{756B0DD5-AFA6-415E-A042-1E505D0327F0}" type="pres">
      <dgm:prSet presAssocID="{6D23DD17-E69A-4359-BE64-6E63F469A407}" presName="parTxOnlySpace" presStyleCnt="0"/>
      <dgm:spPr/>
    </dgm:pt>
    <dgm:pt modelId="{C8DD49F5-BF7C-487A-8202-BE290D0E8017}" type="pres">
      <dgm:prSet presAssocID="{27E8E5C6-46B3-4CBD-963A-3C942C3D68E5}" presName="parTxOnly" presStyleLbl="node1" presStyleIdx="3" presStyleCnt="5">
        <dgm:presLayoutVars>
          <dgm:chMax val="0"/>
          <dgm:chPref val="0"/>
          <dgm:bulletEnabled val="1"/>
        </dgm:presLayoutVars>
      </dgm:prSet>
      <dgm:spPr/>
    </dgm:pt>
    <dgm:pt modelId="{F796DC08-03D4-4FB3-985D-D028C8BC60A0}" type="pres">
      <dgm:prSet presAssocID="{F0495253-683F-48E2-B807-9E81384DAEC0}" presName="parTxOnlySpace" presStyleCnt="0"/>
      <dgm:spPr/>
    </dgm:pt>
    <dgm:pt modelId="{A9807001-E28F-4952-8485-05EE197454D6}" type="pres">
      <dgm:prSet presAssocID="{7E79C77F-7E13-435A-81C3-3B71CDB82233}" presName="parTxOnly" presStyleLbl="node1" presStyleIdx="4" presStyleCnt="5">
        <dgm:presLayoutVars>
          <dgm:chMax val="0"/>
          <dgm:chPref val="0"/>
          <dgm:bulletEnabled val="1"/>
        </dgm:presLayoutVars>
      </dgm:prSet>
      <dgm:spPr/>
    </dgm:pt>
  </dgm:ptLst>
  <dgm:cxnLst>
    <dgm:cxn modelId="{D76E6225-B2DD-469B-A764-9A207A472900}" srcId="{E1CEF354-1273-4B19-92BC-C774E70785E8}" destId="{27E8E5C6-46B3-4CBD-963A-3C942C3D68E5}" srcOrd="3" destOrd="0" parTransId="{400489B3-8DA7-48D2-BA03-3EE7BA23A0CA}" sibTransId="{F0495253-683F-48E2-B807-9E81384DAEC0}"/>
    <dgm:cxn modelId="{CB71A733-2718-4101-A0B4-AE16A26A842B}" type="presOf" srcId="{4A0CE6C0-787E-451C-BA8D-A96125F22BC8}" destId="{1C60C92B-F359-4770-92AB-9D76E94C9C98}" srcOrd="0" destOrd="0" presId="urn:microsoft.com/office/officeart/2005/8/layout/chevron1"/>
    <dgm:cxn modelId="{D848C049-B8C6-4F42-9BB1-B328A12E1823}" srcId="{E1CEF354-1273-4B19-92BC-C774E70785E8}" destId="{4A0CE6C0-787E-451C-BA8D-A96125F22BC8}" srcOrd="1" destOrd="0" parTransId="{7130BCAD-247E-442A-9D48-E016E2BFD194}" sibTransId="{BC1AFABC-7E77-4026-A2CC-FF8831F3A0E0}"/>
    <dgm:cxn modelId="{6F918A74-C234-4BEC-AA7C-1D167DBC1FBB}" srcId="{E1CEF354-1273-4B19-92BC-C774E70785E8}" destId="{B4080740-2250-4BFA-92E2-8B35A0BD3E7F}" srcOrd="2" destOrd="0" parTransId="{456323E3-D8F3-4F12-BDE4-58E19A4F8749}" sibTransId="{6D23DD17-E69A-4359-BE64-6E63F469A407}"/>
    <dgm:cxn modelId="{AE29C35A-BB36-455D-9AE4-0749BDCE48F7}" type="presOf" srcId="{178FF663-8FE3-4E67-BA2F-C978E68A0A35}" destId="{D62A65A2-C148-4560-832C-D65A6673D1CE}" srcOrd="0" destOrd="0" presId="urn:microsoft.com/office/officeart/2005/8/layout/chevron1"/>
    <dgm:cxn modelId="{A294637B-E820-430C-B3D7-B37BD860DBC2}" type="presOf" srcId="{E1CEF354-1273-4B19-92BC-C774E70785E8}" destId="{8A054357-4C21-455C-BD89-22E44F6D4CDD}" srcOrd="0" destOrd="0" presId="urn:microsoft.com/office/officeart/2005/8/layout/chevron1"/>
    <dgm:cxn modelId="{3BC4908C-F5F1-4898-B597-B5683F941B07}" type="presOf" srcId="{27E8E5C6-46B3-4CBD-963A-3C942C3D68E5}" destId="{C8DD49F5-BF7C-487A-8202-BE290D0E8017}" srcOrd="0" destOrd="0" presId="urn:microsoft.com/office/officeart/2005/8/layout/chevron1"/>
    <dgm:cxn modelId="{9AAF308F-0640-4730-84E9-FC6691C9F691}" type="presOf" srcId="{B4080740-2250-4BFA-92E2-8B35A0BD3E7F}" destId="{92E0FCF0-C8DC-4858-BF2D-C52056D02E05}" srcOrd="0" destOrd="0" presId="urn:microsoft.com/office/officeart/2005/8/layout/chevron1"/>
    <dgm:cxn modelId="{B5921EA3-E5FF-43DD-82D3-EEC295FE08A1}" srcId="{E1CEF354-1273-4B19-92BC-C774E70785E8}" destId="{178FF663-8FE3-4E67-BA2F-C978E68A0A35}" srcOrd="0" destOrd="0" parTransId="{639DDCEF-E064-4B36-B7DC-7E58C3AF8818}" sibTransId="{B06EC184-3351-4DFB-885B-2133BD29D1F3}"/>
    <dgm:cxn modelId="{1073E0C6-D5F4-4CE2-9BF0-5A2279F50E64}" srcId="{E1CEF354-1273-4B19-92BC-C774E70785E8}" destId="{7E79C77F-7E13-435A-81C3-3B71CDB82233}" srcOrd="4" destOrd="0" parTransId="{16FC158E-7FD4-4BD4-8FA8-3439580AFCCB}" sibTransId="{C39976D8-40E0-4969-9EFB-3784A4C3E355}"/>
    <dgm:cxn modelId="{9B8627FA-6F08-48D5-8FE9-32F6065C62C3}" type="presOf" srcId="{7E79C77F-7E13-435A-81C3-3B71CDB82233}" destId="{A9807001-E28F-4952-8485-05EE197454D6}" srcOrd="0" destOrd="0" presId="urn:microsoft.com/office/officeart/2005/8/layout/chevron1"/>
    <dgm:cxn modelId="{1E7D4B90-9FD5-4B08-A696-75765FCAACCC}" type="presParOf" srcId="{8A054357-4C21-455C-BD89-22E44F6D4CDD}" destId="{D62A65A2-C148-4560-832C-D65A6673D1CE}" srcOrd="0" destOrd="0" presId="urn:microsoft.com/office/officeart/2005/8/layout/chevron1"/>
    <dgm:cxn modelId="{EB6221D4-800E-4497-80D1-C61920EDEC15}" type="presParOf" srcId="{8A054357-4C21-455C-BD89-22E44F6D4CDD}" destId="{3C6D0992-9A0E-4059-B818-F86F85AF787B}" srcOrd="1" destOrd="0" presId="urn:microsoft.com/office/officeart/2005/8/layout/chevron1"/>
    <dgm:cxn modelId="{33D1A527-5A45-4F20-9206-0CD5E7906183}" type="presParOf" srcId="{8A054357-4C21-455C-BD89-22E44F6D4CDD}" destId="{1C60C92B-F359-4770-92AB-9D76E94C9C98}" srcOrd="2" destOrd="0" presId="urn:microsoft.com/office/officeart/2005/8/layout/chevron1"/>
    <dgm:cxn modelId="{54607AE0-03B3-4465-AD9D-C58BEE9555E4}" type="presParOf" srcId="{8A054357-4C21-455C-BD89-22E44F6D4CDD}" destId="{4436D8AD-AF73-40D7-AF2E-05DEED348046}" srcOrd="3" destOrd="0" presId="urn:microsoft.com/office/officeart/2005/8/layout/chevron1"/>
    <dgm:cxn modelId="{8A9AF0AD-5A91-4FCC-A255-A7774A3100AE}" type="presParOf" srcId="{8A054357-4C21-455C-BD89-22E44F6D4CDD}" destId="{92E0FCF0-C8DC-4858-BF2D-C52056D02E05}" srcOrd="4" destOrd="0" presId="urn:microsoft.com/office/officeart/2005/8/layout/chevron1"/>
    <dgm:cxn modelId="{0BF04DFE-21B5-4E1B-B7FD-BE794D192073}" type="presParOf" srcId="{8A054357-4C21-455C-BD89-22E44F6D4CDD}" destId="{756B0DD5-AFA6-415E-A042-1E505D0327F0}" srcOrd="5" destOrd="0" presId="urn:microsoft.com/office/officeart/2005/8/layout/chevron1"/>
    <dgm:cxn modelId="{F743718C-893B-4362-A54D-C1398D58C5DB}" type="presParOf" srcId="{8A054357-4C21-455C-BD89-22E44F6D4CDD}" destId="{C8DD49F5-BF7C-487A-8202-BE290D0E8017}" srcOrd="6" destOrd="0" presId="urn:microsoft.com/office/officeart/2005/8/layout/chevron1"/>
    <dgm:cxn modelId="{153F6A87-A04C-4114-8435-B71CEF6864A3}" type="presParOf" srcId="{8A054357-4C21-455C-BD89-22E44F6D4CDD}" destId="{F796DC08-03D4-4FB3-985D-D028C8BC60A0}" srcOrd="7" destOrd="0" presId="urn:microsoft.com/office/officeart/2005/8/layout/chevron1"/>
    <dgm:cxn modelId="{A0997DE3-183E-47C9-B631-508CA7A2DBFB}" type="presParOf" srcId="{8A054357-4C21-455C-BD89-22E44F6D4CDD}" destId="{A9807001-E28F-4952-8485-05EE197454D6}"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27DC2-6CB4-4A1E-8CA5-DBDCD093EB9C}">
      <dsp:nvSpPr>
        <dsp:cNvPr id="0" name=""/>
        <dsp:cNvSpPr/>
      </dsp:nvSpPr>
      <dsp:spPr>
        <a:xfrm>
          <a:off x="1852100" y="335415"/>
          <a:ext cx="4551680" cy="4551680"/>
        </a:xfrm>
        <a:prstGeom prst="pie">
          <a:avLst>
            <a:gd name="adj1" fmla="val 16200000"/>
            <a:gd name="adj2" fmla="val 2052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Optimization</a:t>
          </a:r>
        </a:p>
      </dsp:txBody>
      <dsp:txXfrm>
        <a:off x="4226560" y="1100531"/>
        <a:ext cx="1463040" cy="975360"/>
      </dsp:txXfrm>
    </dsp:sp>
    <dsp:sp modelId="{064D3B40-0A19-492C-B6ED-3ADB2A929015}">
      <dsp:nvSpPr>
        <dsp:cNvPr id="0" name=""/>
        <dsp:cNvSpPr/>
      </dsp:nvSpPr>
      <dsp:spPr>
        <a:xfrm>
          <a:off x="1891114" y="456793"/>
          <a:ext cx="4551680" cy="4551680"/>
        </a:xfrm>
        <a:prstGeom prst="pie">
          <a:avLst>
            <a:gd name="adj1" fmla="val 20520000"/>
            <a:gd name="adj2" fmla="val 324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Execution</a:t>
          </a:r>
        </a:p>
      </dsp:txBody>
      <dsp:txXfrm>
        <a:off x="4822613" y="2536478"/>
        <a:ext cx="1354666" cy="1083733"/>
      </dsp:txXfrm>
    </dsp:sp>
    <dsp:sp modelId="{0F05360A-7940-4F5F-8F0A-C562673EE55D}">
      <dsp:nvSpPr>
        <dsp:cNvPr id="0" name=""/>
        <dsp:cNvSpPr/>
      </dsp:nvSpPr>
      <dsp:spPr>
        <a:xfrm>
          <a:off x="1788159" y="531571"/>
          <a:ext cx="4551680" cy="4551680"/>
        </a:xfrm>
        <a:prstGeom prst="pie">
          <a:avLst>
            <a:gd name="adj1" fmla="val 3240000"/>
            <a:gd name="adj2" fmla="val 756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Settlement</a:t>
          </a:r>
        </a:p>
      </dsp:txBody>
      <dsp:txXfrm>
        <a:off x="3413759" y="3728584"/>
        <a:ext cx="1300480" cy="1192106"/>
      </dsp:txXfrm>
    </dsp:sp>
    <dsp:sp modelId="{C6FBB51B-7A9D-4983-8462-449CD732C2F0}">
      <dsp:nvSpPr>
        <dsp:cNvPr id="0" name=""/>
        <dsp:cNvSpPr/>
      </dsp:nvSpPr>
      <dsp:spPr>
        <a:xfrm>
          <a:off x="1685205" y="456793"/>
          <a:ext cx="4551680" cy="4551680"/>
        </a:xfrm>
        <a:prstGeom prst="pie">
          <a:avLst>
            <a:gd name="adj1" fmla="val 7560000"/>
            <a:gd name="adj2" fmla="val 1188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Post-Event Analysis</a:t>
          </a:r>
        </a:p>
      </dsp:txBody>
      <dsp:txXfrm>
        <a:off x="1950719" y="2536478"/>
        <a:ext cx="1354666" cy="1083733"/>
      </dsp:txXfrm>
    </dsp:sp>
    <dsp:sp modelId="{178E064F-FA1D-4BD5-8856-D739D6D3FA28}">
      <dsp:nvSpPr>
        <dsp:cNvPr id="0" name=""/>
        <dsp:cNvSpPr/>
      </dsp:nvSpPr>
      <dsp:spPr>
        <a:xfrm>
          <a:off x="1724219" y="335415"/>
          <a:ext cx="4551680" cy="4551680"/>
        </a:xfrm>
        <a:prstGeom prst="pie">
          <a:avLst>
            <a:gd name="adj1" fmla="val 11880000"/>
            <a:gd name="adj2" fmla="val 1620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Corporate and Account Planning</a:t>
          </a:r>
        </a:p>
      </dsp:txBody>
      <dsp:txXfrm>
        <a:off x="2438399" y="1100531"/>
        <a:ext cx="1463040" cy="975360"/>
      </dsp:txXfrm>
    </dsp:sp>
    <dsp:sp modelId="{C0AC3177-F60D-49F5-BA8B-934EA1F23714}">
      <dsp:nvSpPr>
        <dsp:cNvPr id="0" name=""/>
        <dsp:cNvSpPr/>
      </dsp:nvSpPr>
      <dsp:spPr>
        <a:xfrm>
          <a:off x="1570115" y="53644"/>
          <a:ext cx="5115221" cy="5115221"/>
        </a:xfrm>
        <a:prstGeom prst="circularArrow">
          <a:avLst>
            <a:gd name="adj1" fmla="val 5085"/>
            <a:gd name="adj2" fmla="val 327528"/>
            <a:gd name="adj3" fmla="val 20192361"/>
            <a:gd name="adj4" fmla="val 16200324"/>
            <a:gd name="adj5" fmla="val 5932"/>
          </a:avLst>
        </a:prstGeom>
        <a:solidFill>
          <a:srgbClr val="444564"/>
        </a:solidFill>
        <a:ln>
          <a:noFill/>
        </a:ln>
        <a:effectLst/>
      </dsp:spPr>
      <dsp:style>
        <a:lnRef idx="0">
          <a:scrgbClr r="0" g="0" b="0"/>
        </a:lnRef>
        <a:fillRef idx="1">
          <a:scrgbClr r="0" g="0" b="0"/>
        </a:fillRef>
        <a:effectRef idx="0">
          <a:scrgbClr r="0" g="0" b="0"/>
        </a:effectRef>
        <a:fontRef idx="minor">
          <a:schemeClr val="lt1"/>
        </a:fontRef>
      </dsp:style>
    </dsp:sp>
    <dsp:sp modelId="{24FF0D92-1581-4335-9348-96F5317F6B37}">
      <dsp:nvSpPr>
        <dsp:cNvPr id="0" name=""/>
        <dsp:cNvSpPr/>
      </dsp:nvSpPr>
      <dsp:spPr>
        <a:xfrm>
          <a:off x="1609658" y="174982"/>
          <a:ext cx="5115221" cy="5115221"/>
        </a:xfrm>
        <a:prstGeom prst="circularArrow">
          <a:avLst>
            <a:gd name="adj1" fmla="val 5085"/>
            <a:gd name="adj2" fmla="val 327528"/>
            <a:gd name="adj3" fmla="val 2912753"/>
            <a:gd name="adj4" fmla="val 20519953"/>
            <a:gd name="adj5" fmla="val 5932"/>
          </a:avLst>
        </a:prstGeom>
        <a:solidFill>
          <a:srgbClr val="444564"/>
        </a:solidFill>
        <a:ln>
          <a:noFill/>
        </a:ln>
        <a:effectLst/>
      </dsp:spPr>
      <dsp:style>
        <a:lnRef idx="0">
          <a:scrgbClr r="0" g="0" b="0"/>
        </a:lnRef>
        <a:fillRef idx="1">
          <a:scrgbClr r="0" g="0" b="0"/>
        </a:fillRef>
        <a:effectRef idx="0">
          <a:scrgbClr r="0" g="0" b="0"/>
        </a:effectRef>
        <a:fontRef idx="minor">
          <a:schemeClr val="lt1"/>
        </a:fontRef>
      </dsp:style>
    </dsp:sp>
    <dsp:sp modelId="{497B783F-C3F4-4A45-B06F-497580B02C0F}">
      <dsp:nvSpPr>
        <dsp:cNvPr id="0" name=""/>
        <dsp:cNvSpPr/>
      </dsp:nvSpPr>
      <dsp:spPr>
        <a:xfrm>
          <a:off x="1506389" y="249989"/>
          <a:ext cx="5115221" cy="5115221"/>
        </a:xfrm>
        <a:prstGeom prst="circularArrow">
          <a:avLst>
            <a:gd name="adj1" fmla="val 5085"/>
            <a:gd name="adj2" fmla="val 327528"/>
            <a:gd name="adj3" fmla="val 7232777"/>
            <a:gd name="adj4" fmla="val 3239695"/>
            <a:gd name="adj5" fmla="val 5932"/>
          </a:avLst>
        </a:prstGeom>
        <a:solidFill>
          <a:srgbClr val="444564"/>
        </a:solidFill>
        <a:ln>
          <a:noFill/>
        </a:ln>
        <a:effectLst/>
      </dsp:spPr>
      <dsp:style>
        <a:lnRef idx="0">
          <a:scrgbClr r="0" g="0" b="0"/>
        </a:lnRef>
        <a:fillRef idx="1">
          <a:scrgbClr r="0" g="0" b="0"/>
        </a:fillRef>
        <a:effectRef idx="0">
          <a:scrgbClr r="0" g="0" b="0"/>
        </a:effectRef>
        <a:fontRef idx="minor">
          <a:schemeClr val="lt1"/>
        </a:fontRef>
      </dsp:style>
    </dsp:sp>
    <dsp:sp modelId="{F8EFAB51-A9F1-4F95-8564-5F46641888AB}">
      <dsp:nvSpPr>
        <dsp:cNvPr id="0" name=""/>
        <dsp:cNvSpPr/>
      </dsp:nvSpPr>
      <dsp:spPr>
        <a:xfrm>
          <a:off x="1403119" y="174982"/>
          <a:ext cx="5115221" cy="5115221"/>
        </a:xfrm>
        <a:prstGeom prst="circularArrow">
          <a:avLst>
            <a:gd name="adj1" fmla="val 5085"/>
            <a:gd name="adj2" fmla="val 327528"/>
            <a:gd name="adj3" fmla="val 11552519"/>
            <a:gd name="adj4" fmla="val 7559718"/>
            <a:gd name="adj5" fmla="val 5932"/>
          </a:avLst>
        </a:prstGeom>
        <a:solidFill>
          <a:srgbClr val="444564"/>
        </a:solidFill>
        <a:ln>
          <a:noFill/>
        </a:ln>
        <a:effectLst/>
      </dsp:spPr>
      <dsp:style>
        <a:lnRef idx="0">
          <a:scrgbClr r="0" g="0" b="0"/>
        </a:lnRef>
        <a:fillRef idx="1">
          <a:scrgbClr r="0" g="0" b="0"/>
        </a:fillRef>
        <a:effectRef idx="0">
          <a:scrgbClr r="0" g="0" b="0"/>
        </a:effectRef>
        <a:fontRef idx="minor">
          <a:schemeClr val="lt1"/>
        </a:fontRef>
      </dsp:style>
    </dsp:sp>
    <dsp:sp modelId="{C8140EAD-2862-4901-A4C6-4DCCC94B80F5}">
      <dsp:nvSpPr>
        <dsp:cNvPr id="0" name=""/>
        <dsp:cNvSpPr/>
      </dsp:nvSpPr>
      <dsp:spPr>
        <a:xfrm>
          <a:off x="1442663" y="53644"/>
          <a:ext cx="5115221" cy="5115221"/>
        </a:xfrm>
        <a:prstGeom prst="circularArrow">
          <a:avLst>
            <a:gd name="adj1" fmla="val 5085"/>
            <a:gd name="adj2" fmla="val 327528"/>
            <a:gd name="adj3" fmla="val 15872148"/>
            <a:gd name="adj4" fmla="val 11880111"/>
            <a:gd name="adj5" fmla="val 5932"/>
          </a:avLst>
        </a:prstGeom>
        <a:solidFill>
          <a:srgbClr val="444564"/>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A65A2-C148-4560-832C-D65A6673D1CE}">
      <dsp:nvSpPr>
        <dsp:cNvPr id="0" name=""/>
        <dsp:cNvSpPr/>
      </dsp:nvSpPr>
      <dsp:spPr>
        <a:xfrm>
          <a:off x="1984" y="2356114"/>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Week 1: Business Process Review</a:t>
          </a:r>
        </a:p>
      </dsp:txBody>
      <dsp:txXfrm>
        <a:off x="355203" y="2356114"/>
        <a:ext cx="1059656" cy="706437"/>
      </dsp:txXfrm>
    </dsp:sp>
    <dsp:sp modelId="{1C60C92B-F359-4770-92AB-9D76E94C9C98}">
      <dsp:nvSpPr>
        <dsp:cNvPr id="0" name=""/>
        <dsp:cNvSpPr/>
      </dsp:nvSpPr>
      <dsp:spPr>
        <a:xfrm>
          <a:off x="1591468" y="2356114"/>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Weeks 2-5: Mapping and database configuration</a:t>
          </a:r>
        </a:p>
      </dsp:txBody>
      <dsp:txXfrm>
        <a:off x="1944687" y="2356114"/>
        <a:ext cx="1059656" cy="706437"/>
      </dsp:txXfrm>
    </dsp:sp>
    <dsp:sp modelId="{92E0FCF0-C8DC-4858-BF2D-C52056D02E05}">
      <dsp:nvSpPr>
        <dsp:cNvPr id="0" name=""/>
        <dsp:cNvSpPr/>
      </dsp:nvSpPr>
      <dsp:spPr>
        <a:xfrm>
          <a:off x="3180953" y="2356114"/>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Week 6: </a:t>
          </a:r>
          <a:br>
            <a:rPr lang="en-US" sz="1200" kern="1200" dirty="0"/>
          </a:br>
          <a:r>
            <a:rPr lang="en-US" sz="1200" kern="1200" dirty="0"/>
            <a:t>Proof of Concept</a:t>
          </a:r>
        </a:p>
      </dsp:txBody>
      <dsp:txXfrm>
        <a:off x="3534172" y="2356114"/>
        <a:ext cx="1059656" cy="706437"/>
      </dsp:txXfrm>
    </dsp:sp>
    <dsp:sp modelId="{C8DD49F5-BF7C-487A-8202-BE290D0E8017}">
      <dsp:nvSpPr>
        <dsp:cNvPr id="0" name=""/>
        <dsp:cNvSpPr/>
      </dsp:nvSpPr>
      <dsp:spPr>
        <a:xfrm>
          <a:off x="4770437" y="2356114"/>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Weeks 7-8: Mapping and configuration revisions</a:t>
          </a:r>
        </a:p>
      </dsp:txBody>
      <dsp:txXfrm>
        <a:off x="5123656" y="2356114"/>
        <a:ext cx="1059656" cy="706437"/>
      </dsp:txXfrm>
    </dsp:sp>
    <dsp:sp modelId="{A9807001-E28F-4952-8485-05EE197454D6}">
      <dsp:nvSpPr>
        <dsp:cNvPr id="0" name=""/>
        <dsp:cNvSpPr/>
      </dsp:nvSpPr>
      <dsp:spPr>
        <a:xfrm>
          <a:off x="6359921" y="2356114"/>
          <a:ext cx="1766093" cy="70643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Weeks 9-10: Roll Out, </a:t>
          </a:r>
          <a:br>
            <a:rPr lang="en-US" sz="1200" kern="1200" dirty="0"/>
          </a:br>
          <a:r>
            <a:rPr lang="en-US" sz="1200" kern="1200" dirty="0"/>
            <a:t>User Training</a:t>
          </a:r>
        </a:p>
      </dsp:txBody>
      <dsp:txXfrm>
        <a:off x="6713140" y="2356114"/>
        <a:ext cx="1059656" cy="70643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C4225-CDB4-41A9-839B-254868A265C2}"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6B117-78AA-4219-9841-F0F890BE9145}" type="slidenum">
              <a:rPr lang="en-US" smtClean="0"/>
              <a:t>‹#›</a:t>
            </a:fld>
            <a:endParaRPr lang="en-US"/>
          </a:p>
        </p:txBody>
      </p:sp>
    </p:spTree>
    <p:extLst>
      <p:ext uri="{BB962C8B-B14F-4D97-AF65-F5344CB8AC3E}">
        <p14:creationId xmlns:p14="http://schemas.microsoft.com/office/powerpoint/2010/main" val="130998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rive.google.com/file/d/1-libjlr6YTMCym6ZKsfPwt2FKM8SnSfy/vie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ocus-economics.com/country-indicator/united-states/retail-sal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ocus-economics.com/country-indicator/united-states/retail-sal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ocus-economics.com/country-indicator/united-states/retail-sal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Deck**</a:t>
            </a:r>
          </a:p>
        </p:txBody>
      </p:sp>
      <p:sp>
        <p:nvSpPr>
          <p:cNvPr id="4" name="Slide Number Placeholder 3"/>
          <p:cNvSpPr>
            <a:spLocks noGrp="1"/>
          </p:cNvSpPr>
          <p:nvPr>
            <p:ph type="sldNum" sz="quarter" idx="5"/>
          </p:nvPr>
        </p:nvSpPr>
        <p:spPr/>
        <p:txBody>
          <a:bodyPr/>
          <a:lstStyle/>
          <a:p>
            <a:fld id="{8E56B117-78AA-4219-9841-F0F890BE9145}" type="slidenum">
              <a:rPr lang="en-US" smtClean="0"/>
              <a:t>1</a:t>
            </a:fld>
            <a:endParaRPr lang="en-US"/>
          </a:p>
        </p:txBody>
      </p:sp>
    </p:spTree>
    <p:extLst>
      <p:ext uri="{BB962C8B-B14F-4D97-AF65-F5344CB8AC3E}">
        <p14:creationId xmlns:p14="http://schemas.microsoft.com/office/powerpoint/2010/main" val="267267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fld id="{8E56B117-78AA-4219-9841-F0F890BE9145}" type="slidenum">
              <a:rPr lang="en-US" smtClean="0"/>
              <a:t>11</a:t>
            </a:fld>
            <a:endParaRPr lang="en-US"/>
          </a:p>
        </p:txBody>
      </p:sp>
    </p:spTree>
    <p:extLst>
      <p:ext uri="{BB962C8B-B14F-4D97-AF65-F5344CB8AC3E}">
        <p14:creationId xmlns:p14="http://schemas.microsoft.com/office/powerpoint/2010/main" val="202867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41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Jack will present from his own machine. </a:t>
            </a:r>
            <a:r>
              <a:rPr lang="en-US" dirty="0">
                <a:hlinkClick r:id="rId3"/>
              </a:rPr>
              <a:t>https://drive.google.com/file/d/1-libjlr6YTMCym6ZKsfPwt2FKM8SnSfy/view</a:t>
            </a:r>
            <a:endParaRPr lang="en-US" dirty="0"/>
          </a:p>
          <a:p>
            <a:endParaRPr lang="en-US" dirty="0"/>
          </a:p>
        </p:txBody>
      </p:sp>
      <p:sp>
        <p:nvSpPr>
          <p:cNvPr id="4" name="Slide Number Placeholder 3"/>
          <p:cNvSpPr>
            <a:spLocks noGrp="1"/>
          </p:cNvSpPr>
          <p:nvPr>
            <p:ph type="sldNum" sz="quarter" idx="5"/>
          </p:nvPr>
        </p:nvSpPr>
        <p:spPr/>
        <p:txBody>
          <a:bodyPr/>
          <a:lstStyle/>
          <a:p>
            <a:fld id="{8E56B117-78AA-4219-9841-F0F890BE9145}" type="slidenum">
              <a:rPr lang="en-US" smtClean="0"/>
              <a:t>13</a:t>
            </a:fld>
            <a:endParaRPr lang="en-US"/>
          </a:p>
        </p:txBody>
      </p:sp>
    </p:spTree>
    <p:extLst>
      <p:ext uri="{BB962C8B-B14F-4D97-AF65-F5344CB8AC3E}">
        <p14:creationId xmlns:p14="http://schemas.microsoft.com/office/powerpoint/2010/main" val="273502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67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70340" y="8679982"/>
            <a:ext cx="3038475" cy="45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33" tIns="43867" rIns="87733" bIns="43867" anchor="b"/>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50000"/>
              </a:spcBef>
              <a:spcAft>
                <a:spcPct val="50000"/>
              </a:spcAft>
              <a:buChar char="•"/>
              <a:defRPr>
                <a:solidFill>
                  <a:schemeClr val="tx1"/>
                </a:solidFill>
                <a:latin typeface="Century Gothic" pitchFamily="34" charset="0"/>
              </a:defRPr>
            </a:lvl6pPr>
            <a:lvl7pPr marL="2971800" indent="-228600" eaLnBrk="0" fontAlgn="base" hangingPunct="0">
              <a:spcBef>
                <a:spcPct val="50000"/>
              </a:spcBef>
              <a:spcAft>
                <a:spcPct val="50000"/>
              </a:spcAft>
              <a:buChar char="•"/>
              <a:defRPr>
                <a:solidFill>
                  <a:schemeClr val="tx1"/>
                </a:solidFill>
                <a:latin typeface="Century Gothic" pitchFamily="34" charset="0"/>
              </a:defRPr>
            </a:lvl7pPr>
            <a:lvl8pPr marL="3429000" indent="-228600" eaLnBrk="0" fontAlgn="base" hangingPunct="0">
              <a:spcBef>
                <a:spcPct val="50000"/>
              </a:spcBef>
              <a:spcAft>
                <a:spcPct val="50000"/>
              </a:spcAft>
              <a:buChar char="•"/>
              <a:defRPr>
                <a:solidFill>
                  <a:schemeClr val="tx1"/>
                </a:solidFill>
                <a:latin typeface="Century Gothic" pitchFamily="34" charset="0"/>
              </a:defRPr>
            </a:lvl8pPr>
            <a:lvl9pPr marL="3886200" indent="-228600" eaLnBrk="0" fontAlgn="base" hangingPunct="0">
              <a:spcBef>
                <a:spcPct val="50000"/>
              </a:spcBef>
              <a:spcAft>
                <a:spcPct val="50000"/>
              </a:spcAft>
              <a:buChar char="•"/>
              <a:defRPr>
                <a:solidFill>
                  <a:schemeClr val="tx1"/>
                </a:solidFill>
                <a:latin typeface="Century Gothic"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133E03-8918-4485-AC50-6526ACCBD631}"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455673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89F83D9-D3A0-400E-BC17-0E11C93BCE4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398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BE86A4D-139B-4232-81AE-731F482268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25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BE86A4D-139B-4232-81AE-731F482268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BE86A4D-139B-4232-81AE-731F482268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73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805214" indent="-309697" eaLnBrk="0" hangingPunct="0">
              <a:spcBef>
                <a:spcPct val="30000"/>
              </a:spcBef>
              <a:defRPr sz="1200">
                <a:solidFill>
                  <a:schemeClr val="tx1"/>
                </a:solidFill>
                <a:latin typeface="Arial" charset="0"/>
              </a:defRPr>
            </a:lvl2pPr>
            <a:lvl3pPr marL="1238791" indent="-247758" eaLnBrk="0" hangingPunct="0">
              <a:spcBef>
                <a:spcPct val="30000"/>
              </a:spcBef>
              <a:defRPr sz="1200">
                <a:solidFill>
                  <a:schemeClr val="tx1"/>
                </a:solidFill>
                <a:latin typeface="Arial" charset="0"/>
              </a:defRPr>
            </a:lvl3pPr>
            <a:lvl4pPr marL="1734307" indent="-247758" eaLnBrk="0" hangingPunct="0">
              <a:spcBef>
                <a:spcPct val="30000"/>
              </a:spcBef>
              <a:defRPr sz="1200">
                <a:solidFill>
                  <a:schemeClr val="tx1"/>
                </a:solidFill>
                <a:latin typeface="Arial" charset="0"/>
              </a:defRPr>
            </a:lvl4pPr>
            <a:lvl5pPr marL="2229823" indent="-247758" eaLnBrk="0" hangingPunct="0">
              <a:spcBef>
                <a:spcPct val="30000"/>
              </a:spcBef>
              <a:defRPr sz="1200">
                <a:solidFill>
                  <a:schemeClr val="tx1"/>
                </a:solidFill>
                <a:latin typeface="Arial" charset="0"/>
              </a:defRPr>
            </a:lvl5pPr>
            <a:lvl6pPr marL="2725338" indent="-247758" eaLnBrk="0" fontAlgn="base" hangingPunct="0">
              <a:spcBef>
                <a:spcPct val="30000"/>
              </a:spcBef>
              <a:spcAft>
                <a:spcPct val="0"/>
              </a:spcAft>
              <a:defRPr sz="1200">
                <a:solidFill>
                  <a:schemeClr val="tx1"/>
                </a:solidFill>
                <a:latin typeface="Arial" charset="0"/>
              </a:defRPr>
            </a:lvl6pPr>
            <a:lvl7pPr marL="3220854" indent="-247758" eaLnBrk="0" fontAlgn="base" hangingPunct="0">
              <a:spcBef>
                <a:spcPct val="30000"/>
              </a:spcBef>
              <a:spcAft>
                <a:spcPct val="0"/>
              </a:spcAft>
              <a:defRPr sz="1200">
                <a:solidFill>
                  <a:schemeClr val="tx1"/>
                </a:solidFill>
                <a:latin typeface="Arial" charset="0"/>
              </a:defRPr>
            </a:lvl7pPr>
            <a:lvl8pPr marL="3716371" indent="-247758" eaLnBrk="0" fontAlgn="base" hangingPunct="0">
              <a:spcBef>
                <a:spcPct val="30000"/>
              </a:spcBef>
              <a:spcAft>
                <a:spcPct val="0"/>
              </a:spcAft>
              <a:defRPr sz="1200">
                <a:solidFill>
                  <a:schemeClr val="tx1"/>
                </a:solidFill>
                <a:latin typeface="Arial" charset="0"/>
              </a:defRPr>
            </a:lvl8pPr>
            <a:lvl9pPr marL="4211887" indent="-247758"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7D8AD-A218-44C1-8A0A-4B13D3AFA2D2}"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973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786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their relentless focus on fresh, ALDI thinks creatively beyond traditional service limitations – expansive Grab-and-Go deli example</a:t>
            </a:r>
          </a:p>
          <a:p>
            <a:r>
              <a:rPr lang="en-US" dirty="0"/>
              <a:t>Testing 3,000 square foot “in-store bakery” expansion in Batavia, IL</a:t>
            </a:r>
          </a:p>
          <a:p>
            <a:r>
              <a:rPr lang="en-US" dirty="0"/>
              <a:t>Self-service model with breads, donuts, cookies and pretzels</a:t>
            </a:r>
          </a:p>
          <a:p>
            <a:r>
              <a:rPr lang="en-US" dirty="0"/>
              <a:t>ALDI’s ISB plans are in direct response to Lidl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36ADF1-225E-4356-ACDA-52C9BCC2D48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31385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hlinkClick r:id="rId3"/>
              </a:rPr>
              <a:t>https://www.focus-economics.com/country-indicator/united-states/retail-sales</a:t>
            </a: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rPr>
              <a:t>Retail Sales Projection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rPr>
              <a:t>https://www.thebalance.com/us-economic-outlook-3305669</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350A13F-BE05-4325-A8CA-4D4BC2895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380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7857A0-98B4-4ECE-929A-A46F28ABBBE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4930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ea typeface="+mn-ea"/>
                <a:cs typeface="+mn-cs"/>
                <a:hlinkClick r:id="" action="ppaction://noaction"/>
              </a:rPr>
              <a:t>Click and Collect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ea typeface="+mn-ea"/>
                <a:cs typeface="+mn-cs"/>
                <a:hlinkClick r:id="" action="ppaction://noaction"/>
              </a:rPr>
              <a:t>https://www.dropbox.com/s/5ahvu3bov5hwkct/TTIF%20-%20Delivery%20Showreel.mp4?dl=0</a:t>
            </a:r>
            <a:endParaRPr lang="en-US" sz="1200" kern="1200" dirty="0">
              <a:solidFill>
                <a:schemeClr val="tx1"/>
              </a:solidFill>
              <a:effectLs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7857A0-98B4-4ECE-929A-A46F28ABBBE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5524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hlinkClick r:id="rId3"/>
              </a:rPr>
              <a:t>https://www.focus-economics.com/country-indicator/united-states/retail-sales</a:t>
            </a: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rPr>
              <a:t>Retail Sales Projection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rPr>
              <a:t>https://www.thebalance.com/us-economic-outlook-3305669</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350A13F-BE05-4325-A8CA-4D4BC2895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167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hlinkClick r:id="rId3"/>
              </a:rPr>
              <a:t>https://www.focus-economics.com/country-indicator/united-states/retail-sales</a:t>
            </a: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rPr>
              <a:t>Retail Sales Projection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616365"/>
                </a:solidFill>
                <a:sym typeface="Verdana" panose="020B0604030504040204" pitchFamily="34" charset="0"/>
              </a:rPr>
              <a:t>https://www.thebalance.com/us-economic-outlook-3305669</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According to eMarketer's latest forecast, Amazon's e-commerce share of food and beverage sales in the U.S. will reach 31.8 percent in 2018. And with $4.75 billion in sales, food and beverage will also rank last by product category. However, food and beverage will post sales growth of 40.1% this year, tops among all categories.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350A13F-BE05-4325-A8CA-4D4BC2895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38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616365"/>
              </a:solidFill>
              <a:sym typeface="Verdana" panose="020B060403050404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350A13F-BE05-4325-A8CA-4D4BC2895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8719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BE86A4D-139B-4232-81AE-731F482268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243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Randi</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C61AA8B-07AD-416C-8593-B686D457460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699838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20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fld id="{8E56B117-78AA-4219-9841-F0F890BE9145}" type="slidenum">
              <a:rPr lang="en-US" smtClean="0"/>
              <a:t>3</a:t>
            </a:fld>
            <a:endParaRPr lang="en-US"/>
          </a:p>
        </p:txBody>
      </p:sp>
    </p:spTree>
    <p:extLst>
      <p:ext uri="{BB962C8B-B14F-4D97-AF65-F5344CB8AC3E}">
        <p14:creationId xmlns:p14="http://schemas.microsoft.com/office/powerpoint/2010/main" val="1779765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752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84575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uk-UA" b="0" i="1"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50</a:t>
            </a:fld>
            <a:endParaRPr kumimoji="0" lang="uk-UA"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036653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51</a:t>
            </a:fld>
            <a:endPar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endParaRPr>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dirty="0"/>
          </a:p>
        </p:txBody>
      </p:sp>
    </p:spTree>
    <p:extLst>
      <p:ext uri="{BB962C8B-B14F-4D97-AF65-F5344CB8AC3E}">
        <p14:creationId xmlns:p14="http://schemas.microsoft.com/office/powerpoint/2010/main" val="1595566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Open Sans Light" charset="0"/>
              <a:ea typeface="+mn-ea"/>
              <a:cs typeface="+mn-cs"/>
            </a:endParaRPr>
          </a:p>
        </p:txBody>
      </p:sp>
    </p:spTree>
    <p:extLst>
      <p:ext uri="{BB962C8B-B14F-4D97-AF65-F5344CB8AC3E}">
        <p14:creationId xmlns:p14="http://schemas.microsoft.com/office/powerpoint/2010/main" val="2417403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Open Sans Light" charset="0"/>
              <a:ea typeface="+mn-ea"/>
              <a:cs typeface="+mn-cs"/>
            </a:endParaRPr>
          </a:p>
        </p:txBody>
      </p:sp>
    </p:spTree>
    <p:extLst>
      <p:ext uri="{BB962C8B-B14F-4D97-AF65-F5344CB8AC3E}">
        <p14:creationId xmlns:p14="http://schemas.microsoft.com/office/powerpoint/2010/main" val="352211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Open Sans Light" charset="0"/>
              <a:ea typeface="+mn-ea"/>
              <a:cs typeface="+mn-cs"/>
            </a:endParaRPr>
          </a:p>
        </p:txBody>
      </p:sp>
    </p:spTree>
    <p:extLst>
      <p:ext uri="{BB962C8B-B14F-4D97-AF65-F5344CB8AC3E}">
        <p14:creationId xmlns:p14="http://schemas.microsoft.com/office/powerpoint/2010/main" val="3968497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63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3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04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6B117-78AA-4219-9841-F0F890BE9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083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412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28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097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845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00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350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633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2C0E0-2AD3-4AF5-8599-1CD2554812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227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Hummus, pitas and veggies </a:t>
            </a:r>
          </a:p>
        </p:txBody>
      </p:sp>
      <p:sp>
        <p:nvSpPr>
          <p:cNvPr id="4" name="Slide Number Placeholder 3"/>
          <p:cNvSpPr>
            <a:spLocks noGrp="1"/>
          </p:cNvSpPr>
          <p:nvPr>
            <p:ph type="sldNum" sz="quarter" idx="5"/>
          </p:nvPr>
        </p:nvSpPr>
        <p:spPr/>
        <p:txBody>
          <a:bodyPr/>
          <a:lstStyle/>
          <a:p>
            <a:fld id="{8E56B117-78AA-4219-9841-F0F890BE9145}" type="slidenum">
              <a:rPr lang="en-US" smtClean="0"/>
              <a:t>106</a:t>
            </a:fld>
            <a:endParaRPr lang="en-US"/>
          </a:p>
        </p:txBody>
      </p:sp>
    </p:spTree>
    <p:extLst>
      <p:ext uri="{BB962C8B-B14F-4D97-AF65-F5344CB8AC3E}">
        <p14:creationId xmlns:p14="http://schemas.microsoft.com/office/powerpoint/2010/main" val="359237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6B117-78AA-4219-9841-F0F890BE9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08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fld id="{8E56B117-78AA-4219-9841-F0F890BE9145}" type="slidenum">
              <a:rPr lang="en-US" smtClean="0"/>
              <a:t>6</a:t>
            </a:fld>
            <a:endParaRPr lang="en-US"/>
          </a:p>
        </p:txBody>
      </p:sp>
    </p:spTree>
    <p:extLst>
      <p:ext uri="{BB962C8B-B14F-4D97-AF65-F5344CB8AC3E}">
        <p14:creationId xmlns:p14="http://schemas.microsoft.com/office/powerpoint/2010/main" val="628498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fld id="{8E56B117-78AA-4219-9841-F0F890BE9145}" type="slidenum">
              <a:rPr lang="en-US" smtClean="0"/>
              <a:t>7</a:t>
            </a:fld>
            <a:endParaRPr lang="en-US"/>
          </a:p>
        </p:txBody>
      </p:sp>
    </p:spTree>
    <p:extLst>
      <p:ext uri="{BB962C8B-B14F-4D97-AF65-F5344CB8AC3E}">
        <p14:creationId xmlns:p14="http://schemas.microsoft.com/office/powerpoint/2010/main" val="1077088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fld id="{8E56B117-78AA-4219-9841-F0F890BE9145}" type="slidenum">
              <a:rPr lang="en-US" smtClean="0"/>
              <a:t>8</a:t>
            </a:fld>
            <a:endParaRPr lang="en-US"/>
          </a:p>
        </p:txBody>
      </p:sp>
    </p:spTree>
    <p:extLst>
      <p:ext uri="{BB962C8B-B14F-4D97-AF65-F5344CB8AC3E}">
        <p14:creationId xmlns:p14="http://schemas.microsoft.com/office/powerpoint/2010/main" val="1585060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Caitlin to present</a:t>
            </a:r>
          </a:p>
        </p:txBody>
      </p:sp>
      <p:sp>
        <p:nvSpPr>
          <p:cNvPr id="4" name="Slide Number Placeholder 3"/>
          <p:cNvSpPr>
            <a:spLocks noGrp="1"/>
          </p:cNvSpPr>
          <p:nvPr>
            <p:ph type="sldNum" sz="quarter" idx="5"/>
          </p:nvPr>
        </p:nvSpPr>
        <p:spPr/>
        <p:txBody>
          <a:bodyPr/>
          <a:lstStyle/>
          <a:p>
            <a:fld id="{8E56B117-78AA-4219-9841-F0F890BE9145}" type="slidenum">
              <a:rPr lang="en-US" smtClean="0"/>
              <a:t>9</a:t>
            </a:fld>
            <a:endParaRPr lang="en-US"/>
          </a:p>
        </p:txBody>
      </p:sp>
    </p:spTree>
    <p:extLst>
      <p:ext uri="{BB962C8B-B14F-4D97-AF65-F5344CB8AC3E}">
        <p14:creationId xmlns:p14="http://schemas.microsoft.com/office/powerpoint/2010/main" val="44508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5.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26.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9E48-0A36-4061-9A01-38731EEFBE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453-EFFA-4921-B741-664F6EF2D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DBBEA3-19F5-48A1-AF72-D7A7BDE86669}"/>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5" name="Footer Placeholder 4">
            <a:extLst>
              <a:ext uri="{FF2B5EF4-FFF2-40B4-BE49-F238E27FC236}">
                <a16:creationId xmlns:a16="http://schemas.microsoft.com/office/drawing/2014/main" id="{2B853A18-10CD-4109-BC93-8B0BE7B9C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2E6C1-CCE2-4351-B075-8707C08886E4}"/>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216608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123D-C215-435A-98D9-1F976DA21B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6FF0CD-858D-49E2-A00A-8FE8C1FB44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3F8AD-5EA1-4541-808F-B99D5E711D0F}"/>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5" name="Footer Placeholder 4">
            <a:extLst>
              <a:ext uri="{FF2B5EF4-FFF2-40B4-BE49-F238E27FC236}">
                <a16:creationId xmlns:a16="http://schemas.microsoft.com/office/drawing/2014/main" id="{12943D0B-5855-44A6-B160-412B6936A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A5E3E-CBCE-4E6E-B3B4-F83AE60BE544}"/>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3526013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8DEB5-DC9C-4F5D-A11B-4476C99141CF}"/>
              </a:ext>
            </a:extLst>
          </p:cNvPr>
          <p:cNvSpPr>
            <a:spLocks noGrp="1"/>
          </p:cNvSpPr>
          <p:nvPr>
            <p:ph type="dt" sz="half" idx="10"/>
          </p:nvPr>
        </p:nvSpPr>
        <p:spPr/>
        <p:txBody>
          <a:bodyPr/>
          <a:lstStyle>
            <a:lvl1pPr>
              <a:defRPr>
                <a:latin typeface="Century Gothic" panose="020B0502020202020204" pitchFamily="34" charset="0"/>
              </a:defRPr>
            </a:lvl1pPr>
          </a:lstStyle>
          <a:p>
            <a:fld id="{163268F5-03F8-43E6-BCD8-BDC8336280EA}" type="datetime1">
              <a:rPr lang="en-US" smtClean="0"/>
              <a:t>5/22/2019</a:t>
            </a:fld>
            <a:endParaRPr lang="en-US"/>
          </a:p>
        </p:txBody>
      </p:sp>
      <p:sp>
        <p:nvSpPr>
          <p:cNvPr id="3" name="Footer Placeholder 2">
            <a:extLst>
              <a:ext uri="{FF2B5EF4-FFF2-40B4-BE49-F238E27FC236}">
                <a16:creationId xmlns:a16="http://schemas.microsoft.com/office/drawing/2014/main" id="{1DCC855A-ED12-4F46-957E-C63D3FF2F046}"/>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0C59A29-D81B-4B9C-AB43-8D3E0B50B424}"/>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12358837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0850-A2E5-4EEC-B233-AC9C1DAAD2F0}"/>
              </a:ext>
            </a:extLst>
          </p:cNvPr>
          <p:cNvSpPr>
            <a:spLocks noGrp="1"/>
          </p:cNvSpPr>
          <p:nvPr>
            <p:ph type="title"/>
          </p:nvPr>
        </p:nvSpPr>
        <p:spPr>
          <a:xfrm>
            <a:off x="839788" y="457200"/>
            <a:ext cx="3932237" cy="1600200"/>
          </a:xfrm>
        </p:spPr>
        <p:txBody>
          <a:bodyPr anchor="b"/>
          <a:lstStyle>
            <a:lvl1pPr>
              <a:defRPr sz="3200">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C7AC801-3E73-41BB-8F59-6CE50B135DD1}"/>
              </a:ext>
            </a:extLst>
          </p:cNvPr>
          <p:cNvSpPr>
            <a:spLocks noGrp="1"/>
          </p:cNvSpPr>
          <p:nvPr>
            <p:ph idx="1"/>
          </p:nvPr>
        </p:nvSpPr>
        <p:spPr>
          <a:xfrm>
            <a:off x="5183188" y="987425"/>
            <a:ext cx="6172200" cy="4873625"/>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472B88-C934-4536-AFE6-85DEF98EBFFF}"/>
              </a:ext>
            </a:extLst>
          </p:cNvPr>
          <p:cNvSpPr>
            <a:spLocks noGrp="1"/>
          </p:cNvSpPr>
          <p:nvPr>
            <p:ph type="body" sz="half" idx="2"/>
          </p:nvPr>
        </p:nvSpPr>
        <p:spPr>
          <a:xfrm>
            <a:off x="839788" y="2057400"/>
            <a:ext cx="3932237" cy="3811588"/>
          </a:xfrm>
        </p:spPr>
        <p:txBody>
          <a:bodyPr/>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E4FB9F-22EE-4DB0-B538-08A9BF96D13A}"/>
              </a:ext>
            </a:extLst>
          </p:cNvPr>
          <p:cNvSpPr>
            <a:spLocks noGrp="1"/>
          </p:cNvSpPr>
          <p:nvPr>
            <p:ph type="dt" sz="half" idx="10"/>
          </p:nvPr>
        </p:nvSpPr>
        <p:spPr/>
        <p:txBody>
          <a:bodyPr/>
          <a:lstStyle>
            <a:lvl1pPr>
              <a:defRPr>
                <a:latin typeface="Century Gothic" panose="020B0502020202020204" pitchFamily="34" charset="0"/>
              </a:defRPr>
            </a:lvl1pPr>
          </a:lstStyle>
          <a:p>
            <a:fld id="{4E63EA76-8D06-45B9-99ED-8430ECA32793}" type="datetime1">
              <a:rPr lang="en-US" smtClean="0"/>
              <a:t>5/22/2019</a:t>
            </a:fld>
            <a:endParaRPr lang="en-US"/>
          </a:p>
        </p:txBody>
      </p:sp>
      <p:sp>
        <p:nvSpPr>
          <p:cNvPr id="6" name="Footer Placeholder 5">
            <a:extLst>
              <a:ext uri="{FF2B5EF4-FFF2-40B4-BE49-F238E27FC236}">
                <a16:creationId xmlns:a16="http://schemas.microsoft.com/office/drawing/2014/main" id="{02E62B69-09E0-4BBA-BBA4-71A16476A9AA}"/>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7" name="Slide Number Placeholder 6">
            <a:extLst>
              <a:ext uri="{FF2B5EF4-FFF2-40B4-BE49-F238E27FC236}">
                <a16:creationId xmlns:a16="http://schemas.microsoft.com/office/drawing/2014/main" id="{E761A4F4-6C53-4962-B3F1-2E36ACE15E66}"/>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21817749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D2A8-A028-46D6-8AD1-7DB12AAAEADB}"/>
              </a:ext>
            </a:extLst>
          </p:cNvPr>
          <p:cNvSpPr>
            <a:spLocks noGrp="1"/>
          </p:cNvSpPr>
          <p:nvPr>
            <p:ph type="title"/>
          </p:nvPr>
        </p:nvSpPr>
        <p:spPr>
          <a:xfrm>
            <a:off x="839788" y="457200"/>
            <a:ext cx="3932237" cy="1600200"/>
          </a:xfrm>
        </p:spPr>
        <p:txBody>
          <a:bodyPr anchor="b"/>
          <a:lstStyle>
            <a:lvl1pPr>
              <a:defRPr sz="3200">
                <a:latin typeface="Century Gothic" panose="020B0502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5D7692ED-514F-42A2-866A-1594C85BFD8A}"/>
              </a:ext>
            </a:extLst>
          </p:cNvPr>
          <p:cNvSpPr>
            <a:spLocks noGrp="1"/>
          </p:cNvSpPr>
          <p:nvPr>
            <p:ph type="pic" idx="1"/>
          </p:nvPr>
        </p:nvSpPr>
        <p:spPr>
          <a:xfrm>
            <a:off x="5183188" y="987425"/>
            <a:ext cx="6172200" cy="4873625"/>
          </a:xfrm>
        </p:spPr>
        <p:txBody>
          <a:bodyPr/>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2443E7-D196-4AEF-A131-4E97CB0ED37A}"/>
              </a:ext>
            </a:extLst>
          </p:cNvPr>
          <p:cNvSpPr>
            <a:spLocks noGrp="1"/>
          </p:cNvSpPr>
          <p:nvPr>
            <p:ph type="body" sz="half" idx="2"/>
          </p:nvPr>
        </p:nvSpPr>
        <p:spPr>
          <a:xfrm>
            <a:off x="839788" y="2057400"/>
            <a:ext cx="3932237" cy="3811588"/>
          </a:xfrm>
        </p:spPr>
        <p:txBody>
          <a:bodyPr/>
          <a:lstStyle>
            <a:lvl1pPr marL="0" indent="0">
              <a:buNone/>
              <a:defRPr sz="160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00739C-75C3-4B08-AF29-0BA8579ABC90}"/>
              </a:ext>
            </a:extLst>
          </p:cNvPr>
          <p:cNvSpPr>
            <a:spLocks noGrp="1"/>
          </p:cNvSpPr>
          <p:nvPr>
            <p:ph type="dt" sz="half" idx="10"/>
          </p:nvPr>
        </p:nvSpPr>
        <p:spPr/>
        <p:txBody>
          <a:bodyPr/>
          <a:lstStyle>
            <a:lvl1pPr>
              <a:defRPr>
                <a:latin typeface="Century Gothic" panose="020B0502020202020204" pitchFamily="34" charset="0"/>
              </a:defRPr>
            </a:lvl1pPr>
          </a:lstStyle>
          <a:p>
            <a:fld id="{54AB467E-D012-4E9B-9C94-83092D4D8AB7}" type="datetime1">
              <a:rPr lang="en-US" smtClean="0"/>
              <a:t>5/22/2019</a:t>
            </a:fld>
            <a:endParaRPr lang="en-US"/>
          </a:p>
        </p:txBody>
      </p:sp>
      <p:sp>
        <p:nvSpPr>
          <p:cNvPr id="6" name="Footer Placeholder 5">
            <a:extLst>
              <a:ext uri="{FF2B5EF4-FFF2-40B4-BE49-F238E27FC236}">
                <a16:creationId xmlns:a16="http://schemas.microsoft.com/office/drawing/2014/main" id="{E75972FB-6E5B-4E25-B3A5-942B13A59626}"/>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7" name="Slide Number Placeholder 6">
            <a:extLst>
              <a:ext uri="{FF2B5EF4-FFF2-40B4-BE49-F238E27FC236}">
                <a16:creationId xmlns:a16="http://schemas.microsoft.com/office/drawing/2014/main" id="{CE966AC3-DD11-46C0-9F39-DE234E2776A7}"/>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1828797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641E-4D7D-4A5F-9139-1AA0D0E2F66D}"/>
              </a:ext>
            </a:extLst>
          </p:cNvPr>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C6E08B33-82CF-4839-B26D-A1C6D6E07DDE}"/>
              </a:ext>
            </a:extLst>
          </p:cNvPr>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85DFC-365A-427C-9674-07722078B6E7}"/>
              </a:ext>
            </a:extLst>
          </p:cNvPr>
          <p:cNvSpPr>
            <a:spLocks noGrp="1"/>
          </p:cNvSpPr>
          <p:nvPr>
            <p:ph type="dt" sz="half" idx="10"/>
          </p:nvPr>
        </p:nvSpPr>
        <p:spPr/>
        <p:txBody>
          <a:bodyPr/>
          <a:lstStyle>
            <a:lvl1pPr>
              <a:defRPr>
                <a:latin typeface="Century Gothic" panose="020B0502020202020204" pitchFamily="34" charset="0"/>
              </a:defRPr>
            </a:lvl1pPr>
          </a:lstStyle>
          <a:p>
            <a:fld id="{7931CF26-DBB8-4FDE-9017-3BF8684561E7}" type="datetime1">
              <a:rPr lang="en-US" smtClean="0"/>
              <a:t>5/22/2019</a:t>
            </a:fld>
            <a:endParaRPr lang="en-US"/>
          </a:p>
        </p:txBody>
      </p:sp>
      <p:sp>
        <p:nvSpPr>
          <p:cNvPr id="5" name="Footer Placeholder 4">
            <a:extLst>
              <a:ext uri="{FF2B5EF4-FFF2-40B4-BE49-F238E27FC236}">
                <a16:creationId xmlns:a16="http://schemas.microsoft.com/office/drawing/2014/main" id="{1646F13F-FB66-42E3-87BA-9039167D65EE}"/>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EC9F77E6-59F9-42FC-A8DA-DB68065D9D73}"/>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212902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E15A99-143E-4042-AE46-95F190FA3329}"/>
              </a:ext>
            </a:extLst>
          </p:cNvPr>
          <p:cNvSpPr>
            <a:spLocks noGrp="1"/>
          </p:cNvSpPr>
          <p:nvPr>
            <p:ph type="title" orient="vert"/>
          </p:nvPr>
        </p:nvSpPr>
        <p:spPr>
          <a:xfrm>
            <a:off x="8724900" y="365125"/>
            <a:ext cx="2628900" cy="5811838"/>
          </a:xfrm>
        </p:spPr>
        <p:txBody>
          <a:bodyPr vert="eaVert"/>
          <a:lstStyle>
            <a:lvl1pPr>
              <a:defRPr>
                <a:latin typeface="Century Gothic" panose="020B0502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29578E91-24A3-4F49-B658-1445FE9461BF}"/>
              </a:ext>
            </a:extLst>
          </p:cNvPr>
          <p:cNvSpPr>
            <a:spLocks noGrp="1"/>
          </p:cNvSpPr>
          <p:nvPr>
            <p:ph type="body" orient="vert" idx="1"/>
          </p:nvPr>
        </p:nvSpPr>
        <p:spPr>
          <a:xfrm>
            <a:off x="838200" y="365125"/>
            <a:ext cx="7734300" cy="5811838"/>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D15EE-3375-4195-8D03-98C43DE22DE6}"/>
              </a:ext>
            </a:extLst>
          </p:cNvPr>
          <p:cNvSpPr>
            <a:spLocks noGrp="1"/>
          </p:cNvSpPr>
          <p:nvPr>
            <p:ph type="dt" sz="half" idx="10"/>
          </p:nvPr>
        </p:nvSpPr>
        <p:spPr/>
        <p:txBody>
          <a:bodyPr/>
          <a:lstStyle>
            <a:lvl1pPr>
              <a:defRPr>
                <a:latin typeface="Century Gothic" panose="020B0502020202020204" pitchFamily="34" charset="0"/>
              </a:defRPr>
            </a:lvl1pPr>
          </a:lstStyle>
          <a:p>
            <a:fld id="{6C1F43BD-2E34-439E-A85E-1F89937579A9}" type="datetime1">
              <a:rPr lang="en-US" smtClean="0"/>
              <a:t>5/22/2019</a:t>
            </a:fld>
            <a:endParaRPr lang="en-US"/>
          </a:p>
        </p:txBody>
      </p:sp>
      <p:sp>
        <p:nvSpPr>
          <p:cNvPr id="5" name="Footer Placeholder 4">
            <a:extLst>
              <a:ext uri="{FF2B5EF4-FFF2-40B4-BE49-F238E27FC236}">
                <a16:creationId xmlns:a16="http://schemas.microsoft.com/office/drawing/2014/main" id="{C3A05218-8FA5-4B42-93E1-2007ABB404FA}"/>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03236E84-4CF4-42F0-9964-E44C03740C59}"/>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74091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9B6BD-09AC-41F5-A820-2C9AB734F2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5A16A-C396-4AF4-9485-A099BD6141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3CD6E-2FDA-43B2-A1DD-A6A1ABCFF150}"/>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5" name="Footer Placeholder 4">
            <a:extLst>
              <a:ext uri="{FF2B5EF4-FFF2-40B4-BE49-F238E27FC236}">
                <a16:creationId xmlns:a16="http://schemas.microsoft.com/office/drawing/2014/main" id="{11CB560A-453B-4710-9911-D7BDCA3ED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F4BDA-BCFF-45BF-BB11-6FE210466E01}"/>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3741869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05460961"/>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650648"/>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5870627"/>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413021"/>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90976"/>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36499786"/>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235870"/>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09634138"/>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D0753-BB77-473A-BAAC-B35221F61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ECCEE2-2C7C-466D-86AB-B5E0EA5771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75E82-98E7-4930-B40F-520BB97D4360}"/>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5" name="Footer Placeholder 4">
            <a:extLst>
              <a:ext uri="{FF2B5EF4-FFF2-40B4-BE49-F238E27FC236}">
                <a16:creationId xmlns:a16="http://schemas.microsoft.com/office/drawing/2014/main" id="{327CB152-2BFF-4C23-B8E5-651B3B6B4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9E6F-864D-4199-B566-CA226D91303F}"/>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3710922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853929"/>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871179"/>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472830"/>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Gener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C6D59-C653-43F4-B07E-2E4F52F02E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392430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34D48BCE-BF54-47CF-BD5D-4DDF1BB17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370216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99AD7ECB-BC50-4A61-B78C-F4904262CA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383168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97DAF870-701A-49D1-8051-8C450EDF22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297341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69E2BFFA-8F01-4F2B-8047-2D408107D2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400620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D03E85E5-D02D-4F1B-B839-6887CE3A24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188975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9CF4F822-DAB6-40FD-8074-2BC214AB09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34919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CB1EEA0E-9533-42A5-B1F7-D7B8EC1829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13660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0C77-4AE6-44AE-B219-291BD33D42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32618-D32B-4FF2-BC69-6106654BF6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983122-5DEA-43A7-8EE1-BB6E96082E7E}"/>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5" name="Footer Placeholder 4">
            <a:extLst>
              <a:ext uri="{FF2B5EF4-FFF2-40B4-BE49-F238E27FC236}">
                <a16:creationId xmlns:a16="http://schemas.microsoft.com/office/drawing/2014/main" id="{6A4B6E25-CF9F-476D-9E8C-018793D1D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367B-BBD0-4769-9D63-C99636DE2F78}"/>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3832744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532FF048-3F53-427D-965C-F2D6436800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220588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07180"/>
          </a:xfrm>
          <a:prstGeom prst="rect">
            <a:avLst/>
          </a:prstGeom>
        </p:spPr>
      </p:pic>
      <p:sp>
        <p:nvSpPr>
          <p:cNvPr id="10"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ext Placeholder 9"/>
          <p:cNvSpPr>
            <a:spLocks noGrp="1"/>
          </p:cNvSpPr>
          <p:nvPr>
            <p:ph type="body" sz="quarter" idx="11"/>
          </p:nvPr>
        </p:nvSpPr>
        <p:spPr>
          <a:xfrm>
            <a:off x="665259" y="4697648"/>
            <a:ext cx="6935689" cy="349481"/>
          </a:xfrm>
        </p:spPr>
        <p:txBody>
          <a:bodyPr>
            <a:noAutofit/>
          </a:bodyPr>
          <a:lstStyle>
            <a:lvl1pPr marL="0" indent="0">
              <a:lnSpc>
                <a:spcPct val="100000"/>
              </a:lnSpc>
              <a:buNone/>
              <a:defRPr sz="1400" b="0">
                <a:solidFill>
                  <a:schemeClr val="tx1"/>
                </a:solidFill>
              </a:defRPr>
            </a:lvl1pPr>
          </a:lstStyle>
          <a:p>
            <a:pPr lvl="0"/>
            <a:r>
              <a:rPr lang="en-US" dirty="0"/>
              <a:t>Click to edit Master text styles</a:t>
            </a:r>
          </a:p>
        </p:txBody>
      </p:sp>
      <p:sp>
        <p:nvSpPr>
          <p:cNvPr id="17"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19" name="Subtitle 2"/>
          <p:cNvSpPr>
            <a:spLocks noGrp="1"/>
          </p:cNvSpPr>
          <p:nvPr>
            <p:ph type="subTitle" idx="1"/>
          </p:nvPr>
        </p:nvSpPr>
        <p:spPr>
          <a:xfrm>
            <a:off x="665261" y="1484163"/>
            <a:ext cx="6935689" cy="328617"/>
          </a:xfrm>
        </p:spPr>
        <p:txBody>
          <a:bodyPr anchor="b">
            <a:noAutofit/>
          </a:bodyPr>
          <a:lstStyle>
            <a:lvl1pPr marL="0" indent="0" algn="l">
              <a:buNone/>
              <a:defRPr sz="18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IRI_logo_tagline_RGB.wmf">
            <a:extLst>
              <a:ext uri="{FF2B5EF4-FFF2-40B4-BE49-F238E27FC236}">
                <a16:creationId xmlns:a16="http://schemas.microsoft.com/office/drawing/2014/main" id="{113E143E-9F6F-477A-BA7F-5C8F95097C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7314" y="5779250"/>
            <a:ext cx="2322065" cy="749808"/>
          </a:xfrm>
          <a:prstGeom prst="rect">
            <a:avLst/>
          </a:prstGeom>
        </p:spPr>
      </p:pic>
    </p:spTree>
    <p:extLst>
      <p:ext uri="{BB962C8B-B14F-4D97-AF65-F5344CB8AC3E}">
        <p14:creationId xmlns:p14="http://schemas.microsoft.com/office/powerpoint/2010/main" val="18032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1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20624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55317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2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20624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211261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3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9862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257229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4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3004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1493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5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3004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428930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6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3004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39731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7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2242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42544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8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4152900"/>
          </a:xfrm>
          <a:prstGeom prst="rect">
            <a:avLst/>
          </a:prstGeom>
        </p:spPr>
      </p:pic>
      <p:sp>
        <p:nvSpPr>
          <p:cNvPr id="24" name="Rectangle 23"/>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11" name="Text Placeholder 7"/>
          <p:cNvSpPr>
            <a:spLocks noGrp="1"/>
          </p:cNvSpPr>
          <p:nvPr>
            <p:ph type="body" sz="quarter" idx="10"/>
          </p:nvPr>
        </p:nvSpPr>
        <p:spPr>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
        <p:nvSpPr>
          <p:cNvPr id="9"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8139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9758-6849-445D-A24E-1B49BD0A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272C1-9F64-4723-8389-54880B4055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ECA280-2852-45E3-B547-91E9CCA795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4669CB-0F2A-46D1-BCC9-141EEE1F41FC}"/>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6" name="Footer Placeholder 5">
            <a:extLst>
              <a:ext uri="{FF2B5EF4-FFF2-40B4-BE49-F238E27FC236}">
                <a16:creationId xmlns:a16="http://schemas.microsoft.com/office/drawing/2014/main" id="{647DC71D-6B12-4E09-A3DF-7DD701200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FECD2A-F301-4091-93EC-B359C4F9501B}"/>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4203953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9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0" y="0"/>
            <a:ext cx="12192000" cy="4137660"/>
          </a:xfrm>
          <a:prstGeom prst="rect">
            <a:avLst/>
          </a:prstGeom>
        </p:spPr>
      </p:pic>
      <p:sp>
        <p:nvSpPr>
          <p:cNvPr id="24" name="Rectangle 23"/>
          <p:cNvSpPr/>
          <p:nvPr userDrawn="1"/>
        </p:nvSpPr>
        <p:spPr bwMode="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bwMode="gray">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bwMode="gray">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81852" y="6390784"/>
            <a:ext cx="856877" cy="347197"/>
          </a:xfrm>
          <a:prstGeom prst="rect">
            <a:avLst/>
          </a:prstGeom>
        </p:spPr>
      </p:pic>
      <p:sp>
        <p:nvSpPr>
          <p:cNvPr id="11" name="Text Placeholder 7"/>
          <p:cNvSpPr>
            <a:spLocks noGrp="1"/>
          </p:cNvSpPr>
          <p:nvPr>
            <p:ph type="body" sz="quarter" idx="10"/>
          </p:nvPr>
        </p:nvSpPr>
        <p:spPr bwMode="gray">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bwMode="gray">
          <a:xfrm>
            <a:off x="665261" y="2178591"/>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36215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Section Slide">
    <p:spTree>
      <p:nvGrpSpPr>
        <p:cNvPr id="1" name=""/>
        <p:cNvGrpSpPr/>
        <p:nvPr/>
      </p:nvGrpSpPr>
      <p:grpSpPr>
        <a:xfrm>
          <a:off x="0" y="0"/>
          <a:ext cx="0" cy="0"/>
          <a:chOff x="0" y="0"/>
          <a:chExt cx="0" cy="0"/>
        </a:xfrm>
      </p:grpSpPr>
      <p:sp>
        <p:nvSpPr>
          <p:cNvPr id="9" name="Rectangle 8"/>
          <p:cNvSpPr/>
          <p:nvPr userDrawn="1"/>
        </p:nvSpPr>
        <p:spPr bwMode="gray">
          <a:xfrm>
            <a:off x="0" y="1"/>
            <a:ext cx="12192000" cy="3470843"/>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p:cNvSpPr/>
          <p:nvPr userDrawn="1"/>
        </p:nvSpPr>
        <p:spPr bwMode="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bwMode="gray">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bwMode="gray">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81852" y="6390784"/>
            <a:ext cx="856877" cy="347197"/>
          </a:xfrm>
          <a:prstGeom prst="rect">
            <a:avLst/>
          </a:prstGeom>
        </p:spPr>
      </p:pic>
      <p:sp>
        <p:nvSpPr>
          <p:cNvPr id="11" name="Text Placeholder 7"/>
          <p:cNvSpPr>
            <a:spLocks noGrp="1"/>
          </p:cNvSpPr>
          <p:nvPr>
            <p:ph type="body" sz="quarter" idx="10"/>
          </p:nvPr>
        </p:nvSpPr>
        <p:spPr bwMode="gray">
          <a:xfrm>
            <a:off x="665259" y="3723969"/>
            <a:ext cx="6935689" cy="465554"/>
          </a:xfr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2" name="Title 1"/>
          <p:cNvSpPr>
            <a:spLocks noGrp="1"/>
          </p:cNvSpPr>
          <p:nvPr>
            <p:ph type="ctrTitle" hasCustomPrompt="1"/>
          </p:nvPr>
        </p:nvSpPr>
        <p:spPr bwMode="gray">
          <a:xfrm>
            <a:off x="665261" y="2183846"/>
            <a:ext cx="6935689"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MASTER – ALL CAPS; 3 LINES MAX</a:t>
            </a:r>
          </a:p>
        </p:txBody>
      </p:sp>
    </p:spTree>
    <p:extLst>
      <p:ext uri="{BB962C8B-B14F-4D97-AF65-F5344CB8AC3E}">
        <p14:creationId xmlns:p14="http://schemas.microsoft.com/office/powerpoint/2010/main" val="8407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estions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0" y="0"/>
            <a:ext cx="12192000" cy="4709160"/>
          </a:xfrm>
          <a:prstGeom prst="rect">
            <a:avLst/>
          </a:prstGeom>
        </p:spPr>
      </p:pic>
      <p:sp>
        <p:nvSpPr>
          <p:cNvPr id="24" name="Rectangle 23"/>
          <p:cNvSpPr/>
          <p:nvPr userDrawn="1"/>
        </p:nvSpPr>
        <p:spPr bwMode="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userDrawn="1"/>
        </p:nvSpPr>
        <p:spPr bwMode="gray">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7" name="Slide Number Placeholder 5"/>
          <p:cNvSpPr txBox="1">
            <a:spLocks/>
          </p:cNvSpPr>
          <p:nvPr userDrawn="1"/>
        </p:nvSpPr>
        <p:spPr bwMode="gray">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8" name="Picture 27"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81852" y="6390784"/>
            <a:ext cx="856877" cy="347197"/>
          </a:xfrm>
          <a:prstGeom prst="rect">
            <a:avLst/>
          </a:prstGeom>
        </p:spPr>
      </p:pic>
      <p:sp>
        <p:nvSpPr>
          <p:cNvPr id="10" name="Text Placeholder 7"/>
          <p:cNvSpPr>
            <a:spLocks noGrp="1"/>
          </p:cNvSpPr>
          <p:nvPr>
            <p:ph type="body" sz="quarter" idx="10"/>
          </p:nvPr>
        </p:nvSpPr>
        <p:spPr bwMode="gray">
          <a:xfrm>
            <a:off x="665260" y="2809570"/>
            <a:ext cx="7907241" cy="276999"/>
          </a:xfrm>
        </p:spPr>
        <p:txBody>
          <a:bodyPr>
            <a:spAutoFit/>
          </a:bodyPr>
          <a:lstStyle>
            <a:lvl1pPr marL="0" indent="0">
              <a:lnSpc>
                <a:spcPct val="100000"/>
              </a:lnSpc>
              <a:spcAft>
                <a:spcPts val="1800"/>
              </a:spcAft>
              <a:buNone/>
              <a:defRPr sz="1800" b="0">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sp>
        <p:nvSpPr>
          <p:cNvPr id="13" name="Title 1"/>
          <p:cNvSpPr>
            <a:spLocks noGrp="1"/>
          </p:cNvSpPr>
          <p:nvPr>
            <p:ph type="ctrTitle" hasCustomPrompt="1"/>
          </p:nvPr>
        </p:nvSpPr>
        <p:spPr bwMode="gray">
          <a:xfrm>
            <a:off x="665260" y="1292766"/>
            <a:ext cx="7491456" cy="1391291"/>
          </a:xfrm>
          <a:prstGeom prst="rect">
            <a:avLst/>
          </a:prstGeom>
        </p:spPr>
        <p:txBody>
          <a:bodyPr>
            <a:noAutofit/>
          </a:bodyPr>
          <a:lstStyle>
            <a:lvl1pPr>
              <a:lnSpc>
                <a:spcPts val="3800"/>
              </a:lnSpc>
              <a:defRPr sz="3600" b="1" spc="0" baseline="0">
                <a:solidFill>
                  <a:schemeClr val="bg1"/>
                </a:solidFill>
              </a:defRPr>
            </a:lvl1pPr>
          </a:lstStyle>
          <a:p>
            <a:r>
              <a:rPr lang="en-US" dirty="0"/>
              <a:t>CLICK TO EDIT; </a:t>
            </a:r>
            <a:br>
              <a:rPr lang="en-US" dirty="0"/>
            </a:br>
            <a:r>
              <a:rPr lang="en-US" dirty="0"/>
              <a:t>ALL CAPS; THREE </a:t>
            </a:r>
            <a:br>
              <a:rPr lang="en-US" dirty="0"/>
            </a:br>
            <a:r>
              <a:rPr lang="en-US" dirty="0"/>
              <a:t>LINES MAX</a:t>
            </a:r>
          </a:p>
        </p:txBody>
      </p:sp>
    </p:spTree>
    <p:extLst>
      <p:ext uri="{BB962C8B-B14F-4D97-AF65-F5344CB8AC3E}">
        <p14:creationId xmlns:p14="http://schemas.microsoft.com/office/powerpoint/2010/main" val="44934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artial Photo Slide">
    <p:spTree>
      <p:nvGrpSpPr>
        <p:cNvPr id="1" name=""/>
        <p:cNvGrpSpPr/>
        <p:nvPr/>
      </p:nvGrpSpPr>
      <p:grpSpPr>
        <a:xfrm>
          <a:off x="0" y="0"/>
          <a:ext cx="0" cy="0"/>
          <a:chOff x="0" y="0"/>
          <a:chExt cx="0" cy="0"/>
        </a:xfrm>
      </p:grpSpPr>
      <p:sp>
        <p:nvSpPr>
          <p:cNvPr id="13" name="Rectangle 12"/>
          <p:cNvSpPr/>
          <p:nvPr userDrawn="1"/>
        </p:nvSpPr>
        <p:spPr bwMode="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19"/>
          <p:cNvSpPr txBox="1"/>
          <p:nvPr userDrawn="1"/>
        </p:nvSpPr>
        <p:spPr bwMode="gray">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1" name="Slide Number Placeholder 5"/>
          <p:cNvSpPr txBox="1">
            <a:spLocks/>
          </p:cNvSpPr>
          <p:nvPr userDrawn="1"/>
        </p:nvSpPr>
        <p:spPr bwMode="gray">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sp>
        <p:nvSpPr>
          <p:cNvPr id="22" name="Rectangle 21"/>
          <p:cNvSpPr/>
          <p:nvPr userDrawn="1"/>
        </p:nvSpPr>
        <p:spPr bwMode="gray">
          <a:xfrm>
            <a:off x="0" y="-4883"/>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descr="IRI_logo_RGB.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81852" y="6390784"/>
            <a:ext cx="856877" cy="347197"/>
          </a:xfrm>
          <a:prstGeom prst="rect">
            <a:avLst/>
          </a:prstGeom>
        </p:spPr>
      </p:pic>
      <p:sp>
        <p:nvSpPr>
          <p:cNvPr id="12" name="Title 1"/>
          <p:cNvSpPr>
            <a:spLocks noGrp="1"/>
          </p:cNvSpPr>
          <p:nvPr>
            <p:ph type="ctrTitle" hasCustomPrompt="1"/>
          </p:nvPr>
        </p:nvSpPr>
        <p:spPr bwMode="gray">
          <a:xfrm>
            <a:off x="4027889" y="1298584"/>
            <a:ext cx="7149988" cy="1855055"/>
          </a:xfrm>
          <a:prstGeom prst="rect">
            <a:avLst/>
          </a:prstGeom>
        </p:spPr>
        <p:txBody>
          <a:bodyPr>
            <a:noAutofit/>
          </a:bodyPr>
          <a:lstStyle>
            <a:lvl1pPr>
              <a:lnSpc>
                <a:spcPts val="3800"/>
              </a:lnSpc>
              <a:defRPr sz="3600" b="1" spc="0" baseline="0">
                <a:solidFill>
                  <a:schemeClr val="accent3"/>
                </a:solidFill>
              </a:defRPr>
            </a:lvl1pPr>
          </a:lstStyle>
          <a:p>
            <a:r>
              <a:rPr lang="en-US" dirty="0"/>
              <a:t>CLICK TO EDIT MASTER; ALL CAPS; 3 LINES MAX</a:t>
            </a:r>
          </a:p>
        </p:txBody>
      </p:sp>
      <p:sp>
        <p:nvSpPr>
          <p:cNvPr id="14" name="Text Placeholder 7"/>
          <p:cNvSpPr>
            <a:spLocks noGrp="1"/>
          </p:cNvSpPr>
          <p:nvPr>
            <p:ph type="body" sz="quarter" idx="10"/>
          </p:nvPr>
        </p:nvSpPr>
        <p:spPr bwMode="gray">
          <a:xfrm>
            <a:off x="4027889" y="3373407"/>
            <a:ext cx="7149988" cy="620739"/>
          </a:xfrm>
          <a:prstGeom prst="rect">
            <a:avLst/>
          </a:prstGeom>
        </p:spPr>
        <p:txBody>
          <a:bodyPr>
            <a:noAutofit/>
          </a:bodyPr>
          <a:lstStyle>
            <a:lvl1pPr marL="0" indent="0">
              <a:lnSpc>
                <a:spcPct val="100000"/>
              </a:lnSpc>
              <a:spcAft>
                <a:spcPts val="0"/>
              </a:spcAft>
              <a:buNone/>
              <a:defRPr sz="1800" b="1">
                <a:solidFill>
                  <a:schemeClr val="tx1"/>
                </a:solidFill>
              </a:defRPr>
            </a:lvl1pPr>
            <a:lvl2pPr marL="0">
              <a:lnSpc>
                <a:spcPct val="100000"/>
              </a:lnSpc>
              <a:buNone/>
              <a:defRPr sz="1400" b="1">
                <a:solidFill>
                  <a:schemeClr val="tx1"/>
                </a:solidFill>
              </a:defRPr>
            </a:lvl2pPr>
          </a:lstStyle>
          <a:p>
            <a:pPr lvl="0"/>
            <a:r>
              <a:rPr lang="en-US" dirty="0"/>
              <a:t>Click to edit Master text styles</a:t>
            </a:r>
          </a:p>
        </p:txBody>
      </p:sp>
      <p:cxnSp>
        <p:nvCxnSpPr>
          <p:cNvPr id="15" name="Straight Connector 14"/>
          <p:cNvCxnSpPr/>
          <p:nvPr userDrawn="1"/>
        </p:nvCxnSpPr>
        <p:spPr bwMode="gray">
          <a:xfrm>
            <a:off x="4021263" y="3242753"/>
            <a:ext cx="7193280" cy="1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95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Page Photo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AE4FB4-50B7-F94E-8EA5-76B50F5F29D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4980776"/>
          </a:xfrm>
          <a:prstGeom prst="rect">
            <a:avLst/>
          </a:prstGeom>
        </p:spPr>
      </p:pic>
      <p:sp>
        <p:nvSpPr>
          <p:cNvPr id="14" name="Rectangle 13">
            <a:extLst>
              <a:ext uri="{FF2B5EF4-FFF2-40B4-BE49-F238E27FC236}">
                <a16:creationId xmlns:a16="http://schemas.microsoft.com/office/drawing/2014/main" id="{AD2D94F7-621C-CA42-B7E5-6BC512DA6FFF}"/>
              </a:ext>
            </a:extLst>
          </p:cNvPr>
          <p:cNvSpPr/>
          <p:nvPr userDrawn="1"/>
        </p:nvSpPr>
        <p:spPr>
          <a:xfrm>
            <a:off x="0" y="3523917"/>
            <a:ext cx="12192000" cy="18772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87" name="think-cell Slide" r:id="rId5" imgW="360" imgH="360" progId="TCLayout.ActiveDocument.1">
                  <p:embed/>
                </p:oleObj>
              </mc:Choice>
              <mc:Fallback>
                <p:oleObj name="think-cell Slide" r:id="rId5" imgW="360" imgH="360" progId="TCLayout.ActiveDocument.1">
                  <p:embed/>
                  <p:pic>
                    <p:nvPicPr>
                      <p:cNvPr id="2" name="Objec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4"/>
          <p:cNvSpPr/>
          <p:nvPr userDrawn="1"/>
        </p:nvSpPr>
        <p:spPr bwMode="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bwMode="gray">
          <a:xfrm>
            <a:off x="5037018" y="6452401"/>
            <a:ext cx="6266425" cy="215444"/>
          </a:xfrm>
          <a:prstGeom prst="rect">
            <a:avLst/>
          </a:prstGeom>
          <a:noFill/>
        </p:spPr>
        <p:txBody>
          <a:bodyPr wrap="square" lIns="0" rtlCol="0">
            <a:spAutoFit/>
          </a:bodyPr>
          <a:lstStyle/>
          <a:p>
            <a:pPr algn="r"/>
            <a:r>
              <a:rPr lang="en-US" sz="800" dirty="0"/>
              <a:t>© 2019 Information Resources Inc. (IRI). Confidential and Proprietary.</a:t>
            </a:r>
          </a:p>
        </p:txBody>
      </p:sp>
      <p:sp>
        <p:nvSpPr>
          <p:cNvPr id="28" name="Slide Number Placeholder 5"/>
          <p:cNvSpPr txBox="1">
            <a:spLocks/>
          </p:cNvSpPr>
          <p:nvPr userDrawn="1"/>
        </p:nvSpPr>
        <p:spPr bwMode="gray">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bwMode="gray">
          <a:xfrm>
            <a:off x="481852" y="6390784"/>
            <a:ext cx="856877" cy="347197"/>
          </a:xfrm>
          <a:prstGeom prst="rect">
            <a:avLst/>
          </a:prstGeom>
        </p:spPr>
      </p:pic>
      <p:sp>
        <p:nvSpPr>
          <p:cNvPr id="30" name="Rectangle 29"/>
          <p:cNvSpPr/>
          <p:nvPr userDrawn="1"/>
        </p:nvSpPr>
        <p:spPr bwMode="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Subtitle 2">
            <a:extLst>
              <a:ext uri="{FF2B5EF4-FFF2-40B4-BE49-F238E27FC236}">
                <a16:creationId xmlns:a16="http://schemas.microsoft.com/office/drawing/2014/main" id="{5B288D77-3F2D-3B4A-88F2-C978E923987F}"/>
              </a:ext>
            </a:extLst>
          </p:cNvPr>
          <p:cNvSpPr>
            <a:spLocks noGrp="1"/>
          </p:cNvSpPr>
          <p:nvPr>
            <p:ph type="subTitle" idx="1"/>
          </p:nvPr>
        </p:nvSpPr>
        <p:spPr>
          <a:xfrm>
            <a:off x="691381" y="608984"/>
            <a:ext cx="7274060" cy="359799"/>
          </a:xfrm>
        </p:spPr>
        <p:txBody>
          <a:bodyPr anchor="b">
            <a:noAutofit/>
          </a:bodyPr>
          <a:lstStyle>
            <a:lvl1pPr marL="0" indent="0" algn="l">
              <a:buNone/>
              <a:defRPr sz="24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4494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A">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bwMode="gray">
          <a:xfrm>
            <a:off x="426723" y="1126935"/>
            <a:ext cx="11338559" cy="330200"/>
          </a:xfrm>
          <a:prstGeom prst="rect">
            <a:avLst/>
          </a:prstGeom>
        </p:spPr>
        <p:txBody>
          <a:bodyPr/>
          <a:lstStyle>
            <a:lvl1pPr marL="0" indent="0">
              <a:buNone/>
              <a:defRPr sz="1400" b="1"/>
            </a:lvl1pPr>
            <a:lvl2pPr marL="263120" indent="0">
              <a:buNone/>
              <a:defRPr/>
            </a:lvl2pPr>
            <a:lvl3pPr marL="506003" indent="0">
              <a:buNone/>
              <a:defRPr/>
            </a:lvl3pPr>
            <a:lvl4pPr marL="1028674" indent="0">
              <a:buNone/>
              <a:defRPr/>
            </a:lvl4pPr>
            <a:lvl5pPr marL="1371566" indent="0">
              <a:buNone/>
              <a:defRPr/>
            </a:lvl5pPr>
          </a:lstStyle>
          <a:p>
            <a:pPr lvl="0"/>
            <a:r>
              <a:rPr lang="en-US" dirty="0"/>
              <a:t>Click to edit Master text styles</a:t>
            </a:r>
          </a:p>
        </p:txBody>
      </p:sp>
      <p:sp>
        <p:nvSpPr>
          <p:cNvPr id="10" name="Title Placeholder 1"/>
          <p:cNvSpPr>
            <a:spLocks noGrp="1"/>
          </p:cNvSpPr>
          <p:nvPr>
            <p:ph type="title"/>
          </p:nvPr>
        </p:nvSpPr>
        <p:spPr bwMode="gray">
          <a:xfrm>
            <a:off x="426720" y="486569"/>
            <a:ext cx="11338560" cy="473864"/>
          </a:xfrm>
          <a:prstGeom prst="rect">
            <a:avLst/>
          </a:prstGeom>
        </p:spPr>
        <p:txBody>
          <a:bodyPr vert="horz" lIns="0" tIns="0" rIns="0" bIns="0" rtlCol="0" anchor="b" anchorCtr="0">
            <a:noAutofit/>
          </a:bodyPr>
          <a:lstStyle/>
          <a:p>
            <a:r>
              <a:rPr lang="en-US" dirty="0"/>
              <a:t>Click to edit Master title style for 1 or 2 line headlines </a:t>
            </a:r>
          </a:p>
        </p:txBody>
      </p:sp>
      <p:sp>
        <p:nvSpPr>
          <p:cNvPr id="11" name="Text Placeholder 2"/>
          <p:cNvSpPr>
            <a:spLocks noGrp="1"/>
          </p:cNvSpPr>
          <p:nvPr>
            <p:ph idx="1"/>
          </p:nvPr>
        </p:nvSpPr>
        <p:spPr bwMode="gray">
          <a:xfrm>
            <a:off x="426720" y="1623637"/>
            <a:ext cx="11155680" cy="44783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3763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A2">
    <p:spTree>
      <p:nvGrpSpPr>
        <p:cNvPr id="1" name=""/>
        <p:cNvGrpSpPr/>
        <p:nvPr/>
      </p:nvGrpSpPr>
      <p:grpSpPr>
        <a:xfrm>
          <a:off x="0" y="0"/>
          <a:ext cx="0" cy="0"/>
          <a:chOff x="0" y="0"/>
          <a:chExt cx="0" cy="0"/>
        </a:xfrm>
      </p:grpSpPr>
      <p:sp>
        <p:nvSpPr>
          <p:cNvPr id="10" name="Title Placeholder 1"/>
          <p:cNvSpPr>
            <a:spLocks noGrp="1"/>
          </p:cNvSpPr>
          <p:nvPr>
            <p:ph type="title"/>
          </p:nvPr>
        </p:nvSpPr>
        <p:spPr bwMode="gray">
          <a:xfrm>
            <a:off x="426720" y="486569"/>
            <a:ext cx="11338560" cy="473864"/>
          </a:xfrm>
          <a:prstGeom prst="rect">
            <a:avLst/>
          </a:prstGeom>
        </p:spPr>
        <p:txBody>
          <a:bodyPr vert="horz" lIns="0" tIns="0" rIns="0" bIns="0" rtlCol="0" anchor="b" anchorCtr="0">
            <a:noAutofit/>
          </a:bodyPr>
          <a:lstStyle/>
          <a:p>
            <a:r>
              <a:rPr lang="en-US" dirty="0"/>
              <a:t>Click to edit Master title style for 1 or 2 line headlines </a:t>
            </a:r>
          </a:p>
        </p:txBody>
      </p:sp>
      <p:sp>
        <p:nvSpPr>
          <p:cNvPr id="11" name="Text Placeholder 2"/>
          <p:cNvSpPr>
            <a:spLocks noGrp="1"/>
          </p:cNvSpPr>
          <p:nvPr>
            <p:ph idx="1"/>
          </p:nvPr>
        </p:nvSpPr>
        <p:spPr bwMode="gray">
          <a:xfrm>
            <a:off x="426720" y="1204599"/>
            <a:ext cx="11155680" cy="489737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459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B">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111" name="think-cell Slide" r:id="rId5" imgW="360" imgH="360" progId="TCLayout.ActiveDocument.1">
                  <p:embed/>
                </p:oleObj>
              </mc:Choice>
              <mc:Fallback>
                <p:oleObj name="think-cell Slide" r:id="rId5" imgW="360" imgH="360" progId="TCLayout.ActiveDocument.1">
                  <p:embed/>
                  <p:pic>
                    <p:nvPicPr>
                      <p:cNvPr id="2" name="Objec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000" b="0" i="0" baseline="0" dirty="0">
              <a:latin typeface="Arial" panose="020B0604020202020204" pitchFamily="34" charset="0"/>
              <a:ea typeface="+mj-ea"/>
              <a:cs typeface="+mj-cs"/>
              <a:sym typeface="Arial" panose="020B0604020202020204" pitchFamily="34" charset="0"/>
            </a:endParaRPr>
          </a:p>
        </p:txBody>
      </p:sp>
      <p:sp>
        <p:nvSpPr>
          <p:cNvPr id="10" name="Title Placeholder 1"/>
          <p:cNvSpPr>
            <a:spLocks noGrp="1"/>
          </p:cNvSpPr>
          <p:nvPr>
            <p:ph type="title"/>
          </p:nvPr>
        </p:nvSpPr>
        <p:spPr bwMode="gray">
          <a:xfrm>
            <a:off x="426720" y="486569"/>
            <a:ext cx="11338560" cy="473864"/>
          </a:xfrm>
          <a:prstGeom prst="rect">
            <a:avLst/>
          </a:prstGeom>
        </p:spPr>
        <p:txBody>
          <a:bodyPr vert="horz" lIns="0" tIns="0" rIns="0" bIns="0" rtlCol="0" anchor="b" anchorCtr="0">
            <a:noAutofit/>
          </a:bodyPr>
          <a:lstStyle>
            <a:lvl1pPr>
              <a:defRPr sz="2000"/>
            </a:lvl1pPr>
          </a:lstStyle>
          <a:p>
            <a:r>
              <a:rPr lang="en-US" dirty="0"/>
              <a:t>Click to edit Master title style for 1 or 2 line headlines </a:t>
            </a:r>
          </a:p>
        </p:txBody>
      </p:sp>
    </p:spTree>
    <p:extLst>
      <p:ext uri="{BB962C8B-B14F-4D97-AF65-F5344CB8AC3E}">
        <p14:creationId xmlns:p14="http://schemas.microsoft.com/office/powerpoint/2010/main" val="224348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C">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135" name="think-cell Slide" r:id="rId5" imgW="360" imgH="360" progId="TCLayout.ActiveDocument.1">
                  <p:embed/>
                </p:oleObj>
              </mc:Choice>
              <mc:Fallback>
                <p:oleObj name="think-cell Slide" r:id="rId5" imgW="360" imgH="360" progId="TCLayout.ActiveDocument.1">
                  <p:embed/>
                  <p:pic>
                    <p:nvPicPr>
                      <p:cNvPr id="2" name="Objec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userDrawn="1">
            <p:custDataLst>
              <p:tags r:id="rId3"/>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000" b="0" i="0" baseline="0" dirty="0">
              <a:latin typeface="Arial" panose="020B0604020202020204" pitchFamily="34" charset="0"/>
              <a:ea typeface="+mj-ea"/>
              <a:cs typeface="+mj-cs"/>
              <a:sym typeface="Arial" panose="020B0604020202020204" pitchFamily="34" charset="0"/>
            </a:endParaRPr>
          </a:p>
        </p:txBody>
      </p:sp>
      <p:sp>
        <p:nvSpPr>
          <p:cNvPr id="6" name="Text Placeholder 5"/>
          <p:cNvSpPr>
            <a:spLocks noGrp="1"/>
          </p:cNvSpPr>
          <p:nvPr>
            <p:ph type="body" sz="quarter" idx="11"/>
          </p:nvPr>
        </p:nvSpPr>
        <p:spPr bwMode="gray">
          <a:xfrm>
            <a:off x="426723" y="1126935"/>
            <a:ext cx="11338559" cy="330200"/>
          </a:xfrm>
          <a:prstGeom prst="rect">
            <a:avLst/>
          </a:prstGeom>
        </p:spPr>
        <p:txBody>
          <a:bodyPr/>
          <a:lstStyle>
            <a:lvl1pPr marL="0" indent="0">
              <a:buNone/>
              <a:defRPr sz="1400" b="1"/>
            </a:lvl1pPr>
            <a:lvl2pPr marL="263120" indent="0">
              <a:buNone/>
              <a:defRPr/>
            </a:lvl2pPr>
            <a:lvl3pPr marL="506003" indent="0">
              <a:buNone/>
              <a:defRPr/>
            </a:lvl3pPr>
            <a:lvl4pPr marL="1028674" indent="0">
              <a:buNone/>
              <a:defRPr/>
            </a:lvl4pPr>
            <a:lvl5pPr marL="1371566" indent="0">
              <a:buNone/>
              <a:defRPr/>
            </a:lvl5pPr>
          </a:lstStyle>
          <a:p>
            <a:pPr lvl="0"/>
            <a:r>
              <a:rPr lang="en-US" dirty="0"/>
              <a:t>Click to edit Master text styles</a:t>
            </a:r>
          </a:p>
        </p:txBody>
      </p:sp>
      <p:sp>
        <p:nvSpPr>
          <p:cNvPr id="10" name="Title Placeholder 1"/>
          <p:cNvSpPr>
            <a:spLocks noGrp="1"/>
          </p:cNvSpPr>
          <p:nvPr>
            <p:ph type="title"/>
          </p:nvPr>
        </p:nvSpPr>
        <p:spPr bwMode="gray">
          <a:xfrm>
            <a:off x="426720" y="486569"/>
            <a:ext cx="11338560" cy="473864"/>
          </a:xfrm>
          <a:prstGeom prst="rect">
            <a:avLst/>
          </a:prstGeom>
        </p:spPr>
        <p:txBody>
          <a:bodyPr vert="horz" lIns="0" tIns="0" rIns="0" bIns="0" rtlCol="0" anchor="b" anchorCtr="0">
            <a:noAutofit/>
          </a:bodyPr>
          <a:lstStyle>
            <a:lvl1pPr>
              <a:defRPr sz="2000"/>
            </a:lvl1pPr>
          </a:lstStyle>
          <a:p>
            <a:r>
              <a:rPr lang="en-US" dirty="0"/>
              <a:t>Click to edit Master title style for 1 or 2 line headlines </a:t>
            </a:r>
          </a:p>
        </p:txBody>
      </p:sp>
    </p:spTree>
    <p:extLst>
      <p:ext uri="{BB962C8B-B14F-4D97-AF65-F5344CB8AC3E}">
        <p14:creationId xmlns:p14="http://schemas.microsoft.com/office/powerpoint/2010/main" val="292547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Product I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15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6" name="Text Placeholder 5"/>
          <p:cNvSpPr>
            <a:spLocks noGrp="1"/>
          </p:cNvSpPr>
          <p:nvPr>
            <p:ph type="body" sz="quarter" idx="11"/>
          </p:nvPr>
        </p:nvSpPr>
        <p:spPr bwMode="gray">
          <a:xfrm>
            <a:off x="426723" y="1126935"/>
            <a:ext cx="11338559" cy="330200"/>
          </a:xfrm>
          <a:prstGeom prst="rect">
            <a:avLst/>
          </a:prstGeom>
        </p:spPr>
        <p:txBody>
          <a:bodyPr/>
          <a:lstStyle>
            <a:lvl1pPr marL="0" indent="0">
              <a:buNone/>
              <a:defRPr sz="1400" b="1"/>
            </a:lvl1pPr>
            <a:lvl2pPr marL="263120" indent="0">
              <a:buNone/>
              <a:defRPr/>
            </a:lvl2pPr>
            <a:lvl3pPr marL="506003" indent="0">
              <a:buNone/>
              <a:defRPr/>
            </a:lvl3pPr>
            <a:lvl4pPr marL="1028674" indent="0">
              <a:buNone/>
              <a:defRPr/>
            </a:lvl4pPr>
            <a:lvl5pPr marL="1371566" indent="0">
              <a:buNone/>
              <a:defRPr/>
            </a:lvl5pPr>
          </a:lstStyle>
          <a:p>
            <a:pPr lvl="0"/>
            <a:r>
              <a:rPr lang="en-US" dirty="0"/>
              <a:t>Click to edit Master text styles</a:t>
            </a:r>
          </a:p>
        </p:txBody>
      </p:sp>
      <p:sp>
        <p:nvSpPr>
          <p:cNvPr id="10" name="Title Placeholder 1"/>
          <p:cNvSpPr>
            <a:spLocks noGrp="1"/>
          </p:cNvSpPr>
          <p:nvPr>
            <p:ph type="title"/>
          </p:nvPr>
        </p:nvSpPr>
        <p:spPr bwMode="gray">
          <a:xfrm>
            <a:off x="426720" y="486569"/>
            <a:ext cx="11338560" cy="473864"/>
          </a:xfrm>
          <a:prstGeom prst="rect">
            <a:avLst/>
          </a:prstGeom>
        </p:spPr>
        <p:txBody>
          <a:bodyPr vert="horz" lIns="0" tIns="0" rIns="0" bIns="0" rtlCol="0" anchor="b" anchorCtr="0">
            <a:noAutofit/>
          </a:bodyPr>
          <a:lstStyle/>
          <a:p>
            <a:r>
              <a:rPr lang="en-US" dirty="0"/>
              <a:t>Click to edit Master title style for 1 or 2 line headlines </a:t>
            </a:r>
          </a:p>
        </p:txBody>
      </p:sp>
      <p:pic>
        <p:nvPicPr>
          <p:cNvPr id="5" name="Picture 4">
            <a:extLst>
              <a:ext uri="{FF2B5EF4-FFF2-40B4-BE49-F238E27FC236}">
                <a16:creationId xmlns:a16="http://schemas.microsoft.com/office/drawing/2014/main" id="{5EC1067E-64CC-C54A-8004-432EA7A798E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0587"/>
          <a:stretch/>
        </p:blipFill>
        <p:spPr bwMode="gray">
          <a:xfrm>
            <a:off x="9224530" y="244549"/>
            <a:ext cx="2527996" cy="824131"/>
          </a:xfrm>
          <a:prstGeom prst="rect">
            <a:avLst/>
          </a:prstGeom>
        </p:spPr>
      </p:pic>
    </p:spTree>
    <p:extLst>
      <p:ext uri="{BB962C8B-B14F-4D97-AF65-F5344CB8AC3E}">
        <p14:creationId xmlns:p14="http://schemas.microsoft.com/office/powerpoint/2010/main" val="225192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852E-DD7C-4B8D-9E50-E00E4F0D3E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1ADA04-5714-481D-974E-1B5377121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9AF749-7B51-4E16-912B-F40D1A1D86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4A664B-834C-4D92-8A54-50E30BC22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E63FFC-05B4-43E8-BFBF-D0B28E4039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09618-29E0-4072-B27D-4A68302A9A7C}"/>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8" name="Footer Placeholder 7">
            <a:extLst>
              <a:ext uri="{FF2B5EF4-FFF2-40B4-BE49-F238E27FC236}">
                <a16:creationId xmlns:a16="http://schemas.microsoft.com/office/drawing/2014/main" id="{B81055BD-D0B7-48A4-AD25-CA10481E74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5A625D-017E-41EB-B331-7468ABC18FFC}"/>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1945477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_Full Page Photo Slide">
    <p:spTree>
      <p:nvGrpSpPr>
        <p:cNvPr id="1" name=""/>
        <p:cNvGrpSpPr/>
        <p:nvPr/>
      </p:nvGrpSpPr>
      <p:grpSpPr>
        <a:xfrm>
          <a:off x="0" y="0"/>
          <a:ext cx="0" cy="0"/>
          <a:chOff x="0" y="0"/>
          <a:chExt cx="0" cy="0"/>
        </a:xfrm>
      </p:grpSpPr>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p:cNvCxnSpPr/>
          <p:nvPr userDrawn="1"/>
        </p:nvCxnSpPr>
        <p:spPr>
          <a:xfrm>
            <a:off x="684756" y="1141739"/>
            <a:ext cx="8419937" cy="17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hasCustomPrompt="1"/>
          </p:nvPr>
        </p:nvSpPr>
        <p:spPr>
          <a:xfrm>
            <a:off x="691381" y="1347068"/>
            <a:ext cx="8798609" cy="1391291"/>
          </a:xfrm>
          <a:prstGeom prst="rect">
            <a:avLst/>
          </a:prstGeom>
        </p:spPr>
        <p:txBody>
          <a:bodyPr anchor="t">
            <a:noAutofit/>
          </a:bodyPr>
          <a:lstStyle>
            <a:lvl1pPr>
              <a:lnSpc>
                <a:spcPts val="3800"/>
              </a:lnSpc>
              <a:defRPr sz="2000" b="1" spc="0" baseline="0">
                <a:solidFill>
                  <a:schemeClr val="bg1"/>
                </a:solidFill>
              </a:defRPr>
            </a:lvl1pPr>
          </a:lstStyle>
          <a:p>
            <a:r>
              <a:rPr lang="en-US" dirty="0"/>
              <a:t>CLICK TO EDIT MASTER; ALL CAPS; 3 LINES OF COPY MAX</a:t>
            </a:r>
          </a:p>
        </p:txBody>
      </p:sp>
      <p:sp>
        <p:nvSpPr>
          <p:cNvPr id="16" name="Subtitle 2"/>
          <p:cNvSpPr>
            <a:spLocks noGrp="1"/>
          </p:cNvSpPr>
          <p:nvPr>
            <p:ph type="subTitle" idx="1"/>
          </p:nvPr>
        </p:nvSpPr>
        <p:spPr>
          <a:xfrm>
            <a:off x="691381" y="608984"/>
            <a:ext cx="8798609" cy="359799"/>
          </a:xfrm>
        </p:spPr>
        <p:txBody>
          <a:bodyPr anchor="b">
            <a:noAutofit/>
          </a:bodyPr>
          <a:lstStyle>
            <a:lvl1pPr marL="0" indent="0" algn="l">
              <a:buNone/>
              <a:defRPr sz="24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932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Full Page Photo Slide">
    <p:spTree>
      <p:nvGrpSpPr>
        <p:cNvPr id="1" name=""/>
        <p:cNvGrpSpPr/>
        <p:nvPr/>
      </p:nvGrpSpPr>
      <p:grpSpPr>
        <a:xfrm>
          <a:off x="0" y="0"/>
          <a:ext cx="0" cy="0"/>
          <a:chOff x="0" y="0"/>
          <a:chExt cx="0" cy="0"/>
        </a:xfrm>
      </p:grpSpPr>
      <p:pic>
        <p:nvPicPr>
          <p:cNvPr id="10" name="Picture 48">
            <a:extLst>
              <a:ext uri="{FF2B5EF4-FFF2-40B4-BE49-F238E27FC236}">
                <a16:creationId xmlns:a16="http://schemas.microsoft.com/office/drawing/2014/main" id="{2495689B-D651-234E-9026-7693AA9272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B97F783-73BD-E148-A05B-C93682AF6DA6}"/>
              </a:ext>
            </a:extLst>
          </p:cNvPr>
          <p:cNvSpPr/>
          <p:nvPr userDrawn="1"/>
        </p:nvSpPr>
        <p:spPr>
          <a:xfrm>
            <a:off x="-1" y="1"/>
            <a:ext cx="12192001" cy="605929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p:cNvCxnSpPr>
            <a:cxnSpLocks/>
          </p:cNvCxnSpPr>
          <p:nvPr userDrawn="1"/>
        </p:nvCxnSpPr>
        <p:spPr>
          <a:xfrm>
            <a:off x="684755" y="1141738"/>
            <a:ext cx="103752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691381" y="608984"/>
            <a:ext cx="8798609" cy="359799"/>
          </a:xfrm>
        </p:spPr>
        <p:txBody>
          <a:bodyPr anchor="b">
            <a:noAutofit/>
          </a:bodyPr>
          <a:lstStyle>
            <a:lvl1pPr marL="0" indent="0" algn="l">
              <a:buNone/>
              <a:defRPr sz="2400" b="1">
                <a:ln>
                  <a:noFill/>
                </a:ln>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142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Full Page Photo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CCC41E-AABF-7240-85AC-E392D9019A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499"/>
          <a:stretch/>
        </p:blipFill>
        <p:spPr>
          <a:xfrm>
            <a:off x="0" y="1"/>
            <a:ext cx="12192000" cy="6243289"/>
          </a:xfrm>
          <a:prstGeom prst="rect">
            <a:avLst/>
          </a:prstGeom>
        </p:spPr>
      </p:pic>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1"/>
          <p:cNvSpPr>
            <a:spLocks noGrp="1"/>
          </p:cNvSpPr>
          <p:nvPr>
            <p:ph type="ctrTitle" hasCustomPrompt="1"/>
          </p:nvPr>
        </p:nvSpPr>
        <p:spPr>
          <a:xfrm>
            <a:off x="691381" y="1347068"/>
            <a:ext cx="8798609" cy="1391291"/>
          </a:xfrm>
          <a:prstGeom prst="rect">
            <a:avLst/>
          </a:prstGeom>
        </p:spPr>
        <p:txBody>
          <a:bodyPr anchor="t">
            <a:noAutofit/>
          </a:bodyPr>
          <a:lstStyle>
            <a:lvl1pPr>
              <a:lnSpc>
                <a:spcPts val="3800"/>
              </a:lnSpc>
              <a:defRPr sz="2000" b="1" spc="0" baseline="0">
                <a:solidFill>
                  <a:schemeClr val="bg1"/>
                </a:solidFill>
              </a:defRPr>
            </a:lvl1pPr>
          </a:lstStyle>
          <a:p>
            <a:r>
              <a:rPr lang="en-US" dirty="0"/>
              <a:t>CLICK TO EDIT MASTER; ALL CAPS; 3 LINES OF COPY MAX</a:t>
            </a:r>
          </a:p>
        </p:txBody>
      </p:sp>
      <p:sp>
        <p:nvSpPr>
          <p:cNvPr id="16" name="Subtitle 2"/>
          <p:cNvSpPr>
            <a:spLocks noGrp="1"/>
          </p:cNvSpPr>
          <p:nvPr>
            <p:ph type="subTitle" idx="1"/>
          </p:nvPr>
        </p:nvSpPr>
        <p:spPr>
          <a:xfrm>
            <a:off x="691381" y="608984"/>
            <a:ext cx="8798609" cy="359799"/>
          </a:xfrm>
        </p:spPr>
        <p:txBody>
          <a:bodyPr anchor="b">
            <a:noAutofit/>
          </a:bodyPr>
          <a:lstStyle>
            <a:lvl1pPr marL="0" indent="0" algn="l">
              <a:buNone/>
              <a:defRPr sz="24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3924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7_Full Page Photo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CCC41E-AABF-7240-85AC-E392D9019A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917" r="3901" b="13342"/>
          <a:stretch/>
        </p:blipFill>
        <p:spPr>
          <a:xfrm>
            <a:off x="0" y="1"/>
            <a:ext cx="12192000" cy="6059291"/>
          </a:xfrm>
          <a:prstGeom prst="rect">
            <a:avLst/>
          </a:prstGeom>
        </p:spPr>
      </p:pic>
      <p:sp>
        <p:nvSpPr>
          <p:cNvPr id="2" name="Rectangle 1">
            <a:extLst>
              <a:ext uri="{FF2B5EF4-FFF2-40B4-BE49-F238E27FC236}">
                <a16:creationId xmlns:a16="http://schemas.microsoft.com/office/drawing/2014/main" id="{5584ACD2-1E18-DC43-A6E9-BE9756D118C7}"/>
              </a:ext>
            </a:extLst>
          </p:cNvPr>
          <p:cNvSpPr/>
          <p:nvPr userDrawn="1"/>
        </p:nvSpPr>
        <p:spPr>
          <a:xfrm>
            <a:off x="0" y="1"/>
            <a:ext cx="12192000" cy="6059291"/>
          </a:xfrm>
          <a:prstGeom prst="rect">
            <a:avLst/>
          </a:prstGeom>
          <a:solidFill>
            <a:schemeClr val="bg2">
              <a:lumMod val="1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2018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1"/>
          <p:cNvSpPr>
            <a:spLocks noGrp="1"/>
          </p:cNvSpPr>
          <p:nvPr>
            <p:ph type="ctrTitle" hasCustomPrompt="1"/>
          </p:nvPr>
        </p:nvSpPr>
        <p:spPr>
          <a:xfrm>
            <a:off x="691381" y="1347068"/>
            <a:ext cx="8798609" cy="1391291"/>
          </a:xfrm>
          <a:prstGeom prst="rect">
            <a:avLst/>
          </a:prstGeom>
        </p:spPr>
        <p:txBody>
          <a:bodyPr anchor="t">
            <a:noAutofit/>
          </a:bodyPr>
          <a:lstStyle>
            <a:lvl1pPr>
              <a:lnSpc>
                <a:spcPts val="3800"/>
              </a:lnSpc>
              <a:defRPr sz="2000" b="1" spc="0" baseline="0">
                <a:solidFill>
                  <a:schemeClr val="bg1"/>
                </a:solidFill>
              </a:defRPr>
            </a:lvl1pPr>
          </a:lstStyle>
          <a:p>
            <a:r>
              <a:rPr lang="en-US" dirty="0"/>
              <a:t>CLICK TO EDIT MASTER; ALL CAPS; 3 LINES OF COPY MAX</a:t>
            </a:r>
          </a:p>
        </p:txBody>
      </p:sp>
      <p:sp>
        <p:nvSpPr>
          <p:cNvPr id="16" name="Subtitle 2"/>
          <p:cNvSpPr>
            <a:spLocks noGrp="1"/>
          </p:cNvSpPr>
          <p:nvPr>
            <p:ph type="subTitle" idx="1"/>
          </p:nvPr>
        </p:nvSpPr>
        <p:spPr>
          <a:xfrm>
            <a:off x="691381" y="608984"/>
            <a:ext cx="8798609" cy="359799"/>
          </a:xfrm>
        </p:spPr>
        <p:txBody>
          <a:bodyPr anchor="b">
            <a:noAutofit/>
          </a:bodyPr>
          <a:lstStyle>
            <a:lvl1pPr marL="0" indent="0" algn="l">
              <a:buNone/>
              <a:defRPr sz="24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495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Page Photo Slide">
    <p:spTree>
      <p:nvGrpSpPr>
        <p:cNvPr id="1" name=""/>
        <p:cNvGrpSpPr/>
        <p:nvPr/>
      </p:nvGrpSpPr>
      <p:grpSpPr>
        <a:xfrm>
          <a:off x="0" y="0"/>
          <a:ext cx="0" cy="0"/>
          <a:chOff x="0" y="0"/>
          <a:chExt cx="0" cy="0"/>
        </a:xfrm>
      </p:grpSpPr>
      <p:pic>
        <p:nvPicPr>
          <p:cNvPr id="10" name="Picture 4" descr="Related image">
            <a:extLst>
              <a:ext uri="{FF2B5EF4-FFF2-40B4-BE49-F238E27FC236}">
                <a16:creationId xmlns:a16="http://schemas.microsoft.com/office/drawing/2014/main" id="{42A6DC2C-2B4C-544B-AF86-0129619E925D}"/>
              </a:ext>
            </a:extLst>
          </p:cNvPr>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12192000" cy="6263640"/>
          </a:xfrm>
          <a:prstGeom prst="rect">
            <a:avLst/>
          </a:prstGeom>
          <a:extLst>
            <a:ext uri="{909E8E84-426E-40DD-AFC4-6F175D3DCCD1}">
              <a14:hiddenFill xmlns:a14="http://schemas.microsoft.com/office/drawing/2010/main">
                <a:solidFill>
                  <a:srgbClr val="FFFFFF"/>
                </a:solidFill>
              </a14:hiddenFill>
            </a:ext>
          </a:extLst>
        </p:spPr>
      </p:pic>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2019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p:cNvCxnSpPr/>
          <p:nvPr userDrawn="1"/>
        </p:nvCxnSpPr>
        <p:spPr>
          <a:xfrm>
            <a:off x="684756" y="1141739"/>
            <a:ext cx="8419937" cy="17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691381" y="608984"/>
            <a:ext cx="8798609" cy="359799"/>
          </a:xfrm>
        </p:spPr>
        <p:txBody>
          <a:bodyPr anchor="b">
            <a:noAutofit/>
          </a:bodyPr>
          <a:lstStyle>
            <a:lvl1pPr marL="0" indent="0" algn="l">
              <a:buNone/>
              <a:defRPr sz="24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065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Full Page Photo Slide">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7513C8B9-EAE3-9F41-B004-ED3198FA6BA5}"/>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869" t="25" r="1689"/>
          <a:stretch/>
        </p:blipFill>
        <p:spPr bwMode="auto">
          <a:xfrm>
            <a:off x="0" y="-1"/>
            <a:ext cx="12192000" cy="6063325"/>
          </a:xfrm>
          <a:prstGeom prst="rect">
            <a:avLst/>
          </a:prstGeom>
          <a:extLst>
            <a:ext uri="{909E8E84-426E-40DD-AFC4-6F175D3DCCD1}">
              <a14:hiddenFill xmlns:a14="http://schemas.microsoft.com/office/drawing/2010/main">
                <a:solidFill>
                  <a:srgbClr val="FFFFFF"/>
                </a:solidFill>
              </a14:hiddenFill>
            </a:ext>
          </a:extLst>
        </p:spPr>
      </p:pic>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2019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p:cNvCxnSpPr/>
          <p:nvPr userDrawn="1"/>
        </p:nvCxnSpPr>
        <p:spPr>
          <a:xfrm>
            <a:off x="684756" y="1141739"/>
            <a:ext cx="8419937" cy="17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691381" y="608984"/>
            <a:ext cx="8798609" cy="359799"/>
          </a:xfrm>
        </p:spPr>
        <p:txBody>
          <a:bodyPr anchor="b">
            <a:noAutofit/>
          </a:bodyPr>
          <a:lstStyle>
            <a:lvl1pPr marL="0" indent="0" algn="l">
              <a:buNone/>
              <a:defRPr sz="24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7786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Full Page Phot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5792E2-A147-C749-B119-C08CA7163320}"/>
              </a:ext>
            </a:extLst>
          </p:cNvPr>
          <p:cNvPicPr>
            <a:picLocks noChangeAspect="1"/>
          </p:cNvPicPr>
          <p:nvPr/>
        </p:nvPicPr>
        <p:blipFill rotWithShape="1">
          <a:blip r:embed="rId2">
            <a:extLst>
              <a:ext uri="{28A0092B-C50C-407E-A947-70E740481C1C}">
                <a14:useLocalDpi xmlns:a14="http://schemas.microsoft.com/office/drawing/2010/main" val="0"/>
              </a:ext>
            </a:extLst>
          </a:blip>
          <a:srcRect t="18534" r="660" b="10879"/>
          <a:stretch/>
        </p:blipFill>
        <p:spPr>
          <a:xfrm flipH="1">
            <a:off x="0" y="1"/>
            <a:ext cx="12232640" cy="6194731"/>
          </a:xfrm>
          <a:prstGeom prst="rect">
            <a:avLst/>
          </a:prstGeom>
        </p:spPr>
      </p:pic>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2019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p:cNvCxnSpPr>
            <a:cxnSpLocks/>
          </p:cNvCxnSpPr>
          <p:nvPr userDrawn="1"/>
        </p:nvCxnSpPr>
        <p:spPr>
          <a:xfrm>
            <a:off x="684755" y="1141738"/>
            <a:ext cx="1061868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userDrawn="1">
            <p:ph type="subTitle" idx="1"/>
          </p:nvPr>
        </p:nvSpPr>
        <p:spPr>
          <a:xfrm>
            <a:off x="691381" y="608984"/>
            <a:ext cx="10742007" cy="359799"/>
          </a:xfrm>
        </p:spPr>
        <p:txBody>
          <a:bodyPr anchor="b">
            <a:noAutofit/>
          </a:bodyPr>
          <a:lstStyle>
            <a:lvl1pPr marL="0" indent="0" algn="l">
              <a:buNone/>
              <a:defRPr sz="2400" b="1">
                <a:ln>
                  <a:noFill/>
                </a:ln>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52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Full Page Photo Slide">
    <p:spTree>
      <p:nvGrpSpPr>
        <p:cNvPr id="1" name=""/>
        <p:cNvGrpSpPr/>
        <p:nvPr/>
      </p:nvGrpSpPr>
      <p:grpSpPr>
        <a:xfrm>
          <a:off x="0" y="0"/>
          <a:ext cx="0" cy="0"/>
          <a:chOff x="0" y="0"/>
          <a:chExt cx="0" cy="0"/>
        </a:xfrm>
      </p:grpSpPr>
      <p:pic>
        <p:nvPicPr>
          <p:cNvPr id="10" name="Picture 60">
            <a:extLst>
              <a:ext uri="{FF2B5EF4-FFF2-40B4-BE49-F238E27FC236}">
                <a16:creationId xmlns:a16="http://schemas.microsoft.com/office/drawing/2014/main" id="{17B4C542-DFF7-FE46-A7EF-666AF50109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000" cy="6095999"/>
          </a:xfrm>
          <a:prstGeom prst="rect">
            <a:avLst/>
          </a:prstGeom>
          <a:noFill/>
          <a:ln>
            <a:solidFill>
              <a:schemeClr val="bg1"/>
            </a:solidFill>
          </a:ln>
          <a:effectLst/>
          <a:extLst>
            <a:ext uri="{909E8E84-426E-40DD-AFC4-6F175D3DCCD1}">
              <a14:hiddenFill xmlns:a14="http://schemas.microsoft.com/office/drawing/2010/main">
                <a:solidFill>
                  <a:srgbClr val="FFFFFF"/>
                </a:solidFill>
              </a14:hiddenFill>
            </a:ext>
          </a:extLst>
        </p:spPr>
      </p:pic>
      <p:sp>
        <p:nvSpPr>
          <p:cNvPr id="25" name="Rectangle 24"/>
          <p:cNvSpPr/>
          <p:nvPr userDrawn="1"/>
        </p:nvSpPr>
        <p:spPr bwMode="lt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Box 26"/>
          <p:cNvSpPr txBox="1"/>
          <p:nvPr userDrawn="1"/>
        </p:nvSpPr>
        <p:spPr>
          <a:xfrm>
            <a:off x="5037018" y="6452401"/>
            <a:ext cx="6266425" cy="215444"/>
          </a:xfrm>
          <a:prstGeom prst="rect">
            <a:avLst/>
          </a:prstGeom>
          <a:noFill/>
        </p:spPr>
        <p:txBody>
          <a:bodyPr wrap="square" lIns="0" rtlCol="0">
            <a:spAutoFit/>
          </a:bodyPr>
          <a:lstStyle/>
          <a:p>
            <a:pPr algn="r"/>
            <a:r>
              <a:rPr lang="en-US" sz="800" dirty="0"/>
              <a:t>© 2019 Information Resources Inc. (IRI). Confidential and Proprietary.</a:t>
            </a:r>
          </a:p>
        </p:txBody>
      </p:sp>
      <p:sp>
        <p:nvSpPr>
          <p:cNvPr id="28" name="Slide Number Placeholder 5"/>
          <p:cNvSpPr txBox="1">
            <a:spLocks/>
          </p:cNvSpPr>
          <p:nvPr userDrawn="1"/>
        </p:nvSpPr>
        <p:spPr>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pic>
        <p:nvPicPr>
          <p:cNvPr id="29" name="Picture 28" descr="IRI_logo_RGB.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1852" y="6390784"/>
            <a:ext cx="856877" cy="347197"/>
          </a:xfrm>
          <a:prstGeom prst="rect">
            <a:avLst/>
          </a:prstGeom>
        </p:spPr>
      </p:pic>
      <p:sp>
        <p:nvSpPr>
          <p:cNvPr id="30" name="Rectangle 29"/>
          <p:cNvSpPr/>
          <p:nvPr userDrawn="1"/>
        </p:nvSpPr>
        <p:spPr bwMode="ltGray">
          <a:xfrm>
            <a:off x="0" y="6059291"/>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0696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Branded 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bwMode="gray">
          <a:xfrm>
            <a:off x="0" y="514837"/>
            <a:ext cx="12192000" cy="3525520"/>
          </a:xfrm>
          <a:prstGeom prst="rect">
            <a:avLst/>
          </a:prstGeom>
        </p:spPr>
      </p:pic>
      <p:sp>
        <p:nvSpPr>
          <p:cNvPr id="4" name="TextBox 3"/>
          <p:cNvSpPr txBox="1"/>
          <p:nvPr userDrawn="1"/>
        </p:nvSpPr>
        <p:spPr bwMode="gray">
          <a:xfrm>
            <a:off x="0" y="1568077"/>
            <a:ext cx="12192000" cy="1528624"/>
          </a:xfrm>
          <a:prstGeom prst="rect">
            <a:avLst/>
          </a:prstGeom>
          <a:noFill/>
        </p:spPr>
        <p:txBody>
          <a:bodyPr wrap="square" rtlCol="0" anchor="ctr">
            <a:spAutoFit/>
          </a:bodyPr>
          <a:lstStyle/>
          <a:p>
            <a:pPr algn="ctr">
              <a:lnSpc>
                <a:spcPts val="5600"/>
              </a:lnSpc>
            </a:pPr>
            <a:r>
              <a:rPr lang="en-US" sz="5400" b="1" spc="0" dirty="0">
                <a:solidFill>
                  <a:schemeClr val="accent1"/>
                </a:solidFill>
              </a:rPr>
              <a:t>THANK</a:t>
            </a:r>
            <a:br>
              <a:rPr lang="en-US" sz="5400" b="1" spc="0" dirty="0">
                <a:solidFill>
                  <a:schemeClr val="accent1"/>
                </a:solidFill>
              </a:rPr>
            </a:br>
            <a:r>
              <a:rPr lang="en-US" sz="5400" b="1" spc="0" dirty="0">
                <a:solidFill>
                  <a:schemeClr val="accent1"/>
                </a:solidFill>
              </a:rPr>
              <a:t>YOU!</a:t>
            </a:r>
          </a:p>
        </p:txBody>
      </p:sp>
      <p:sp>
        <p:nvSpPr>
          <p:cNvPr id="5" name="TextBox 4"/>
          <p:cNvSpPr txBox="1"/>
          <p:nvPr userDrawn="1"/>
        </p:nvSpPr>
        <p:spPr bwMode="gray">
          <a:xfrm>
            <a:off x="3" y="4001916"/>
            <a:ext cx="12191999" cy="1938992"/>
          </a:xfrm>
          <a:prstGeom prst="rect">
            <a:avLst/>
          </a:prstGeom>
          <a:noFill/>
        </p:spPr>
        <p:txBody>
          <a:bodyPr wrap="square" rtlCol="0">
            <a:spAutoFit/>
          </a:bodyPr>
          <a:lstStyle/>
          <a:p>
            <a:pPr algn="ctr">
              <a:spcAft>
                <a:spcPts val="1200"/>
              </a:spcAft>
            </a:pPr>
            <a:r>
              <a:rPr lang="en-US" sz="2000" b="1" dirty="0">
                <a:solidFill>
                  <a:schemeClr val="accent3"/>
                </a:solidFill>
              </a:rPr>
              <a:t>For More Information, Contact Us…</a:t>
            </a:r>
          </a:p>
          <a:p>
            <a:pPr algn="ctr">
              <a:spcAft>
                <a:spcPts val="1200"/>
              </a:spcAft>
            </a:pPr>
            <a:r>
              <a:rPr lang="en-US" sz="1600" b="1" dirty="0">
                <a:solidFill>
                  <a:srgbClr val="616365"/>
                </a:solidFill>
              </a:rPr>
              <a:t>IRI Global Headquarters</a:t>
            </a:r>
            <a:br>
              <a:rPr lang="en-US" sz="1600" dirty="0">
                <a:solidFill>
                  <a:srgbClr val="616365"/>
                </a:solidFill>
              </a:rPr>
            </a:br>
            <a:r>
              <a:rPr lang="en-US" sz="1600" dirty="0">
                <a:solidFill>
                  <a:srgbClr val="616365"/>
                </a:solidFill>
              </a:rPr>
              <a:t>150 North Clinton Street, Chicago, IL 60661-1416</a:t>
            </a:r>
            <a:br>
              <a:rPr lang="en-US" sz="1600" dirty="0">
                <a:solidFill>
                  <a:srgbClr val="616365"/>
                </a:solidFill>
              </a:rPr>
            </a:br>
            <a:r>
              <a:rPr lang="en-US" sz="1600" dirty="0">
                <a:solidFill>
                  <a:srgbClr val="616365"/>
                </a:solidFill>
              </a:rPr>
              <a:t>IRI@IRIworldwide.com</a:t>
            </a:r>
            <a:br>
              <a:rPr lang="en-US" sz="1600" dirty="0">
                <a:solidFill>
                  <a:srgbClr val="616365"/>
                </a:solidFill>
              </a:rPr>
            </a:br>
            <a:r>
              <a:rPr lang="en-US" sz="1600" dirty="0">
                <a:solidFill>
                  <a:srgbClr val="616365"/>
                </a:solidFill>
              </a:rPr>
              <a:t>+1 312.726.1221</a:t>
            </a:r>
          </a:p>
          <a:p>
            <a:pPr algn="ctr">
              <a:spcAft>
                <a:spcPts val="1200"/>
              </a:spcAft>
            </a:pPr>
            <a:r>
              <a:rPr lang="en-US" sz="1600" dirty="0">
                <a:solidFill>
                  <a:schemeClr val="accent3"/>
                </a:solidFill>
              </a:rPr>
              <a:t>Follow us on Twitter: </a:t>
            </a:r>
            <a:r>
              <a:rPr lang="en-US" sz="1600" b="1" dirty="0">
                <a:solidFill>
                  <a:schemeClr val="accent3"/>
                </a:solidFill>
              </a:rPr>
              <a:t>@IRIworldwide</a:t>
            </a:r>
          </a:p>
        </p:txBody>
      </p:sp>
      <p:pic>
        <p:nvPicPr>
          <p:cNvPr id="7" name="Picture 6" descr="IRI_logo_RGB.wmf"/>
          <p:cNvPicPr>
            <a:picLocks noChangeAspect="1"/>
          </p:cNvPicPr>
          <p:nvPr userDrawn="1"/>
        </p:nvPicPr>
        <p:blipFill rotWithShape="1">
          <a:blip r:embed="rId3" cstate="email">
            <a:extLst>
              <a:ext uri="{28A0092B-C50C-407E-A947-70E740481C1C}">
                <a14:useLocalDpi xmlns:a14="http://schemas.microsoft.com/office/drawing/2010/main"/>
              </a:ext>
            </a:extLst>
          </a:blip>
          <a:srcRect r="53094"/>
          <a:stretch/>
        </p:blipFill>
        <p:spPr bwMode="gray">
          <a:xfrm>
            <a:off x="8601289" y="1387189"/>
            <a:ext cx="1978993" cy="1709513"/>
          </a:xfrm>
          <a:prstGeom prst="rect">
            <a:avLst/>
          </a:prstGeom>
          <a:noFill/>
          <a:ln>
            <a:noFill/>
          </a:ln>
        </p:spPr>
      </p:pic>
    </p:spTree>
    <p:extLst>
      <p:ext uri="{BB962C8B-B14F-4D97-AF65-F5344CB8AC3E}">
        <p14:creationId xmlns:p14="http://schemas.microsoft.com/office/powerpoint/2010/main" val="7313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Full Page Photo Slide 2">
    <p:spTree>
      <p:nvGrpSpPr>
        <p:cNvPr id="1" name=""/>
        <p:cNvGrpSpPr/>
        <p:nvPr/>
      </p:nvGrpSpPr>
      <p:grpSpPr>
        <a:xfrm>
          <a:off x="0" y="0"/>
          <a:ext cx="0" cy="0"/>
          <a:chOff x="0" y="0"/>
          <a:chExt cx="0" cy="0"/>
        </a:xfrm>
      </p:grpSpPr>
      <p:sp>
        <p:nvSpPr>
          <p:cNvPr id="12" name="Rectangle 11"/>
          <p:cNvSpPr/>
          <p:nvPr userDrawn="1"/>
        </p:nvSpPr>
        <p:spPr bwMode="gray">
          <a:xfrm>
            <a:off x="0" y="6054372"/>
            <a:ext cx="12192000" cy="213245"/>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p:cNvSpPr/>
          <p:nvPr userDrawn="1"/>
        </p:nvSpPr>
        <p:spPr bwMode="gray">
          <a:xfrm>
            <a:off x="0" y="6263640"/>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TextBox 21"/>
          <p:cNvSpPr txBox="1"/>
          <p:nvPr userDrawn="1"/>
        </p:nvSpPr>
        <p:spPr bwMode="gray">
          <a:xfrm>
            <a:off x="4941398" y="6459643"/>
            <a:ext cx="6266425" cy="184666"/>
          </a:xfrm>
          <a:prstGeom prst="rect">
            <a:avLst/>
          </a:prstGeom>
          <a:noFill/>
        </p:spPr>
        <p:txBody>
          <a:bodyPr wrap="square" lIns="0" rtlCol="0">
            <a:spAutoFit/>
          </a:bodyPr>
          <a:lstStyle/>
          <a:p>
            <a:pPr algn="r"/>
            <a:r>
              <a:rPr lang="en-US" sz="600" dirty="0"/>
              <a:t>© 2018 Information Resources Inc. (IRI). Confidential and Proprietary.</a:t>
            </a:r>
          </a:p>
        </p:txBody>
      </p:sp>
      <p:sp>
        <p:nvSpPr>
          <p:cNvPr id="23" name="Slide Number Placeholder 5"/>
          <p:cNvSpPr txBox="1">
            <a:spLocks/>
          </p:cNvSpPr>
          <p:nvPr userDrawn="1"/>
        </p:nvSpPr>
        <p:spPr bwMode="gray">
          <a:xfrm>
            <a:off x="10964403" y="6446521"/>
            <a:ext cx="753615" cy="365125"/>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8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dirty="0">
              <a:ln>
                <a:noFill/>
              </a:ln>
              <a:solidFill>
                <a:schemeClr val="tx1"/>
              </a:solidFill>
              <a:effectLst/>
              <a:uLnTx/>
              <a:uFillTx/>
              <a:latin typeface="+mn-lt"/>
              <a:ea typeface="+mn-ea"/>
              <a:cs typeface="+mn-cs"/>
            </a:endParaRPr>
          </a:p>
        </p:txBody>
      </p:sp>
      <p:pic>
        <p:nvPicPr>
          <p:cNvPr id="24" name="Picture 23" descr="IRI_logo_RGB.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81852" y="6383926"/>
            <a:ext cx="667960" cy="360867"/>
          </a:xfrm>
          <a:prstGeom prst="rect">
            <a:avLst/>
          </a:prstGeom>
        </p:spPr>
      </p:pic>
    </p:spTree>
    <p:extLst>
      <p:ext uri="{BB962C8B-B14F-4D97-AF65-F5344CB8AC3E}">
        <p14:creationId xmlns:p14="http://schemas.microsoft.com/office/powerpoint/2010/main" val="91613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EA87-D376-453E-968E-53C73BA947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B74E5-AE80-4DDD-B23A-8307B15D99CD}"/>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4" name="Footer Placeholder 3">
            <a:extLst>
              <a:ext uri="{FF2B5EF4-FFF2-40B4-BE49-F238E27FC236}">
                <a16:creationId xmlns:a16="http://schemas.microsoft.com/office/drawing/2014/main" id="{2D21D2E2-0C65-4DAD-906B-03E2F4892C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C9B53D-E6A6-4479-8EFE-5DD4226BDE00}"/>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2743220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Full Page Photo Slide 3">
    <p:spTree>
      <p:nvGrpSpPr>
        <p:cNvPr id="1" name=""/>
        <p:cNvGrpSpPr/>
        <p:nvPr/>
      </p:nvGrpSpPr>
      <p:grpSpPr>
        <a:xfrm>
          <a:off x="0" y="0"/>
          <a:ext cx="0" cy="0"/>
          <a:chOff x="0" y="0"/>
          <a:chExt cx="0" cy="0"/>
        </a:xfrm>
      </p:grpSpPr>
      <p:sp>
        <p:nvSpPr>
          <p:cNvPr id="12" name="Rectangle 11"/>
          <p:cNvSpPr/>
          <p:nvPr userDrawn="1"/>
        </p:nvSpPr>
        <p:spPr bwMode="gray">
          <a:xfrm>
            <a:off x="0" y="6054372"/>
            <a:ext cx="12192000" cy="213245"/>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p:cNvSpPr/>
          <p:nvPr userDrawn="1"/>
        </p:nvSpPr>
        <p:spPr bwMode="gray">
          <a:xfrm>
            <a:off x="0" y="6263640"/>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TextBox 21"/>
          <p:cNvSpPr txBox="1"/>
          <p:nvPr userDrawn="1"/>
        </p:nvSpPr>
        <p:spPr bwMode="gray">
          <a:xfrm>
            <a:off x="4941398" y="6459643"/>
            <a:ext cx="6266425" cy="184666"/>
          </a:xfrm>
          <a:prstGeom prst="rect">
            <a:avLst/>
          </a:prstGeom>
          <a:noFill/>
        </p:spPr>
        <p:txBody>
          <a:bodyPr wrap="square" lIns="0" rtlCol="0">
            <a:spAutoFit/>
          </a:bodyPr>
          <a:lstStyle/>
          <a:p>
            <a:pPr algn="r"/>
            <a:r>
              <a:rPr lang="en-US" sz="600" dirty="0"/>
              <a:t>© 2018 Information Resources Inc. (IRI). Confidential and Proprietary.</a:t>
            </a:r>
          </a:p>
        </p:txBody>
      </p:sp>
      <p:sp>
        <p:nvSpPr>
          <p:cNvPr id="23" name="Slide Number Placeholder 5"/>
          <p:cNvSpPr txBox="1">
            <a:spLocks/>
          </p:cNvSpPr>
          <p:nvPr userDrawn="1"/>
        </p:nvSpPr>
        <p:spPr bwMode="gray">
          <a:xfrm>
            <a:off x="10964403" y="6446521"/>
            <a:ext cx="753615" cy="365125"/>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8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dirty="0">
              <a:ln>
                <a:noFill/>
              </a:ln>
              <a:solidFill>
                <a:schemeClr val="tx1"/>
              </a:solidFill>
              <a:effectLst/>
              <a:uLnTx/>
              <a:uFillTx/>
              <a:latin typeface="+mn-lt"/>
              <a:ea typeface="+mn-ea"/>
              <a:cs typeface="+mn-cs"/>
            </a:endParaRPr>
          </a:p>
        </p:txBody>
      </p:sp>
      <p:pic>
        <p:nvPicPr>
          <p:cNvPr id="24" name="Picture 23" descr="IRI_logo_RGB.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81852" y="6383926"/>
            <a:ext cx="667960" cy="360867"/>
          </a:xfrm>
          <a:prstGeom prst="rect">
            <a:avLst/>
          </a:prstGeom>
        </p:spPr>
      </p:pic>
      <p:sp>
        <p:nvSpPr>
          <p:cNvPr id="10" name="Title 1"/>
          <p:cNvSpPr>
            <a:spLocks noGrp="1"/>
          </p:cNvSpPr>
          <p:nvPr>
            <p:ph type="title" hasCustomPrompt="1"/>
          </p:nvPr>
        </p:nvSpPr>
        <p:spPr>
          <a:xfrm>
            <a:off x="426720" y="369865"/>
            <a:ext cx="11338560" cy="631819"/>
          </a:xfrm>
          <a:prstGeom prst="rect">
            <a:avLst/>
          </a:prstGeom>
        </p:spPr>
        <p:txBody>
          <a:bodyPr>
            <a:noAutofit/>
          </a:bodyPr>
          <a:lstStyle>
            <a:lvl1pPr>
              <a:defRPr sz="1800"/>
            </a:lvl1pPr>
          </a:lstStyle>
          <a:p>
            <a:r>
              <a:rPr lang="en-US" dirty="0"/>
              <a:t>Click to edit Master title style for 1 or 2 line headlines</a:t>
            </a:r>
          </a:p>
        </p:txBody>
      </p:sp>
      <p:sp>
        <p:nvSpPr>
          <p:cNvPr id="11" name="Text Placeholder 5"/>
          <p:cNvSpPr>
            <a:spLocks noGrp="1"/>
          </p:cNvSpPr>
          <p:nvPr>
            <p:ph type="body" sz="quarter" idx="11"/>
          </p:nvPr>
        </p:nvSpPr>
        <p:spPr>
          <a:xfrm>
            <a:off x="426722" y="1174745"/>
            <a:ext cx="11338559" cy="330200"/>
          </a:xfrm>
        </p:spPr>
        <p:txBody>
          <a:bodyPr/>
          <a:lstStyle>
            <a:lvl1pPr marL="0" indent="0">
              <a:buNone/>
              <a:defRPr sz="1400" b="1"/>
            </a:lvl1pPr>
            <a:lvl2pPr marL="263127" indent="0">
              <a:buNone/>
              <a:defRPr/>
            </a:lvl2pPr>
            <a:lvl3pPr marL="506016" indent="0">
              <a:buNone/>
              <a:defRPr/>
            </a:lvl3pPr>
            <a:lvl4pPr marL="1028700" indent="0">
              <a:buNone/>
              <a:defRPr/>
            </a:lvl4pPr>
            <a:lvl5pPr marL="1371600" indent="0">
              <a:buNone/>
              <a:defRPr/>
            </a:lvl5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007F2735-906D-4E40-BCB7-6282F6566D4F}"/>
              </a:ext>
            </a:extLst>
          </p:cNvPr>
          <p:cNvCxnSpPr/>
          <p:nvPr userDrawn="1"/>
        </p:nvCxnSpPr>
        <p:spPr bwMode="gray">
          <a:xfrm>
            <a:off x="426720" y="1081566"/>
            <a:ext cx="11338560" cy="158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40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765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350813"/>
            <a:ext cx="10957984" cy="631819"/>
          </a:xfrm>
          <a:prstGeom prst="rect">
            <a:avLst/>
          </a:prstGeo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053413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FD075B2-0469-472E-87C1-E8854A219E5D}" type="datetime1">
              <a:rPr lang="en-US" smtClean="0"/>
              <a:t>5/22/2019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72395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D75975-DC2C-4DD9-B654-C8CDDC979C2F}" type="datetime1">
              <a:rPr lang="en-US" smtClean="0"/>
              <a:t>5/22/2019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939369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35631AE-B4B6-4F1C-BDD3-998470B21BCD}" type="datetime1">
              <a:rPr lang="en-US" smtClean="0"/>
              <a:t>5/22/2019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636505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265D456-7D96-4CBE-AD4E-717009096D01}" type="datetime1">
              <a:rPr lang="en-US" smtClean="0"/>
              <a:t>5/22/2019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43630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9A299B2-000E-451F-9439-126732B8CDD9}" type="datetime1">
              <a:rPr lang="en-US" smtClean="0"/>
              <a:t>5/22/2019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544124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CC3209-7812-473C-921F-96CA1F386FFD}" type="datetime1">
              <a:rPr lang="en-US" smtClean="0"/>
              <a:t>5/22/2019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47231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65A1D3-BE5A-4901-8C15-0C7F2B69A9DE}" type="datetime1">
              <a:rPr lang="en-US" smtClean="0"/>
              <a:t>5/22/2019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138784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B0CF4-E5F4-4118-80F8-490B147354FD}"/>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3" name="Footer Placeholder 2">
            <a:extLst>
              <a:ext uri="{FF2B5EF4-FFF2-40B4-BE49-F238E27FC236}">
                <a16:creationId xmlns:a16="http://schemas.microsoft.com/office/drawing/2014/main" id="{4715C691-655A-4EF4-AF00-F77B69CCE6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2328CF-0E18-4094-8A9F-30195B4F0C42}"/>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28508260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9CB458-72E7-4AA2-BBD4-2FB4319F2E0F}" type="datetime1">
              <a:rPr lang="en-US" smtClean="0"/>
              <a:t>5/22/2019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395158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3BF30-40FC-473E-8C8A-6152CADEA8A6}" type="datetime1">
              <a:rPr lang="en-US" smtClean="0"/>
              <a:t>5/22/2019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688475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433126C-AD05-4BFF-A7E3-5D7EFDDC8BAC}" type="datetime1">
              <a:rPr lang="en-US" smtClean="0"/>
              <a:t>5/22/2019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37370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C29147-5DED-4002-8E5B-0866FC942C87}" type="datetime1">
              <a:rPr lang="en-US" smtClean="0"/>
              <a:t>5/22/2019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880571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53116-E7A0-4029-9B04-67E2F17BF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81FC52-C9F6-40E3-A017-DC7548B19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2666D3-0EA1-44B9-B815-94C3480FEEC4}"/>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5" name="Footer Placeholder 4">
            <a:extLst>
              <a:ext uri="{FF2B5EF4-FFF2-40B4-BE49-F238E27FC236}">
                <a16:creationId xmlns:a16="http://schemas.microsoft.com/office/drawing/2014/main" id="{DD1F9830-ED99-480D-9380-635424D27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EDEDF-A0A5-4B25-9371-3B98C60A6108}"/>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2647328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C527-B0A9-4B9A-BC0B-2787A081A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271BD7-DDB9-48A8-A0BF-EC4C3C64B5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E70C0-D3D4-4BD7-9EA2-013CEE4D895A}"/>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5" name="Footer Placeholder 4">
            <a:extLst>
              <a:ext uri="{FF2B5EF4-FFF2-40B4-BE49-F238E27FC236}">
                <a16:creationId xmlns:a16="http://schemas.microsoft.com/office/drawing/2014/main" id="{A32E06E4-D8A0-4D9C-884C-AB07B09A7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32775-54FA-4DE7-A07F-6248177C2079}"/>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1571927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28C3-1718-498E-8E52-59A29BDAFF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22764-9CC3-49DE-A6EB-405C136F8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8B0C0-7222-44D7-B53B-AD1FC4ED33C0}"/>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5" name="Footer Placeholder 4">
            <a:extLst>
              <a:ext uri="{FF2B5EF4-FFF2-40B4-BE49-F238E27FC236}">
                <a16:creationId xmlns:a16="http://schemas.microsoft.com/office/drawing/2014/main" id="{04C6093D-32C5-45E9-9DB5-A5E0FEA6F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F23AD-913A-4B28-8F1A-EAB416DFC246}"/>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88153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1AAF-7075-468A-86C1-72A4B445B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44D8B7-8C30-41C7-AC52-AEDCE04429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F0B5B3-FB95-4568-A192-D7B56181880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4FA2D-D660-4968-AA7F-871C03447BAB}"/>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6" name="Footer Placeholder 5">
            <a:extLst>
              <a:ext uri="{FF2B5EF4-FFF2-40B4-BE49-F238E27FC236}">
                <a16:creationId xmlns:a16="http://schemas.microsoft.com/office/drawing/2014/main" id="{59002BA3-F6FE-4F5C-80B9-0B89B9AEC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E0F45-CDDE-411B-B36F-6FF5955132B4}"/>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501276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486E-7C14-48C6-B87F-2548497AA4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8BB19D-F290-4ED8-A6DC-633F53D433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D6AE60-92AE-4C65-81C2-6C822EC48A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8E024-D205-43E2-963D-7F4C695187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6F6AAF-4D53-49C1-9A31-A22332E2A7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07E835-6815-4F5D-948F-5182164E129E}"/>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8" name="Footer Placeholder 7">
            <a:extLst>
              <a:ext uri="{FF2B5EF4-FFF2-40B4-BE49-F238E27FC236}">
                <a16:creationId xmlns:a16="http://schemas.microsoft.com/office/drawing/2014/main" id="{44C1CB3B-8C73-4E6A-AC5E-228EA5985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3ECDB4-63E4-4891-B27B-4ADD8CD239D8}"/>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27565835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95A0-4D74-4BB8-BCA9-C10C42E8A8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E88A42-9ADD-4476-AF44-26B5B2959589}"/>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4" name="Footer Placeholder 3">
            <a:extLst>
              <a:ext uri="{FF2B5EF4-FFF2-40B4-BE49-F238E27FC236}">
                <a16:creationId xmlns:a16="http://schemas.microsoft.com/office/drawing/2014/main" id="{0C05435D-5248-4D7E-A4FD-BDBE7BC574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1D829-8C87-440F-BAE4-A00B64F84F7F}"/>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255464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A429-CCE6-419D-ABB3-DE3F5B234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A70800-F817-47F7-8A92-01D72D652D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17FD10-8C02-43C7-BBAF-549C8D0EB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ECAE2B-ED37-4851-8046-9C8B54F10150}"/>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6" name="Footer Placeholder 5">
            <a:extLst>
              <a:ext uri="{FF2B5EF4-FFF2-40B4-BE49-F238E27FC236}">
                <a16:creationId xmlns:a16="http://schemas.microsoft.com/office/drawing/2014/main" id="{E01A4F3C-FB43-45C0-B8A0-DB25A6478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70AA5-29C9-447F-82BB-F7E38AD5C281}"/>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2586373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4A79A-096E-4A17-8E57-A4B3EA110550}"/>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3" name="Footer Placeholder 2">
            <a:extLst>
              <a:ext uri="{FF2B5EF4-FFF2-40B4-BE49-F238E27FC236}">
                <a16:creationId xmlns:a16="http://schemas.microsoft.com/office/drawing/2014/main" id="{5A66CDA9-DA72-4EEA-879A-669DA646D5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BDAFBD-BFFB-44DC-8BDE-83C477F19DB1}"/>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21322149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B5A7-90E7-49AB-B903-29372F446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A6A95-7934-4072-B23C-86E69A10C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E064AA-3690-45B6-B099-CD2DB820D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1D078A-98F2-4F95-80A6-1FBEDCA06FD6}"/>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6" name="Footer Placeholder 5">
            <a:extLst>
              <a:ext uri="{FF2B5EF4-FFF2-40B4-BE49-F238E27FC236}">
                <a16:creationId xmlns:a16="http://schemas.microsoft.com/office/drawing/2014/main" id="{7669FF11-2141-47C0-90C1-E71B078A6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0C0B0-ADC3-4901-87CA-768A214DC1FF}"/>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922347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6CB9-F398-4285-8E7A-2CA9E0F4DC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47502-1FAF-4B66-BE81-B47F6D910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32A982-CF12-4F7A-AA8D-770EE61A3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407BB4-8BB3-4E3A-81BB-98428D42F3ED}"/>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6" name="Footer Placeholder 5">
            <a:extLst>
              <a:ext uri="{FF2B5EF4-FFF2-40B4-BE49-F238E27FC236}">
                <a16:creationId xmlns:a16="http://schemas.microsoft.com/office/drawing/2014/main" id="{D4630D0D-B61C-40F8-95F9-A2BC7A7E5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AF986-49FF-4E32-AE35-037F0902570D}"/>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2867002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FC0FC-3884-4137-92B2-A7D0CB01D1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A936C-25C8-4055-B348-EC43B78B56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7BEFB-CBF1-4457-B0E4-48AE0F9478E0}"/>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5" name="Footer Placeholder 4">
            <a:extLst>
              <a:ext uri="{FF2B5EF4-FFF2-40B4-BE49-F238E27FC236}">
                <a16:creationId xmlns:a16="http://schemas.microsoft.com/office/drawing/2014/main" id="{DCEB59D7-7733-498C-AEFA-1FDAA9C4E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33186-059A-491D-AF06-3AD62C2EC72F}"/>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1838806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C599BB-2F66-480C-B921-B652CFEE3A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36888F-F5F8-4ACB-B37F-2381745953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2C1D9-3B26-4939-AA34-145BED5CF2D7}"/>
              </a:ext>
            </a:extLst>
          </p:cNvPr>
          <p:cNvSpPr>
            <a:spLocks noGrp="1"/>
          </p:cNvSpPr>
          <p:nvPr>
            <p:ph type="dt" sz="half" idx="10"/>
          </p:nvPr>
        </p:nvSpPr>
        <p:spPr/>
        <p:txBody>
          <a:bodyPr/>
          <a:lstStyle/>
          <a:p>
            <a:fld id="{48E9A4AF-DCC7-4918-BEAF-1B38FB587B79}" type="datetimeFigureOut">
              <a:rPr lang="en-US" smtClean="0"/>
              <a:t>5/22/2019</a:t>
            </a:fld>
            <a:endParaRPr lang="en-US"/>
          </a:p>
        </p:txBody>
      </p:sp>
      <p:sp>
        <p:nvSpPr>
          <p:cNvPr id="5" name="Footer Placeholder 4">
            <a:extLst>
              <a:ext uri="{FF2B5EF4-FFF2-40B4-BE49-F238E27FC236}">
                <a16:creationId xmlns:a16="http://schemas.microsoft.com/office/drawing/2014/main" id="{2A660531-0D60-4487-87E5-B9D11E57A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0298E-2C83-49FD-AE88-D7730C2D1AB1}"/>
              </a:ext>
            </a:extLst>
          </p:cNvPr>
          <p:cNvSpPr>
            <a:spLocks noGrp="1"/>
          </p:cNvSpPr>
          <p:nvPr>
            <p:ph type="sldNum" sz="quarter" idx="12"/>
          </p:nvPr>
        </p:nvSpPr>
        <p:spPr/>
        <p:txBody>
          <a:bodyPr/>
          <a:lstStyle/>
          <a:p>
            <a:fld id="{4794659E-3955-45F1-948E-BD9A55C20AF5}" type="slidenum">
              <a:rPr lang="en-US" smtClean="0"/>
              <a:t>‹#›</a:t>
            </a:fld>
            <a:endParaRPr lang="en-US"/>
          </a:p>
        </p:txBody>
      </p:sp>
    </p:spTree>
    <p:extLst>
      <p:ext uri="{BB962C8B-B14F-4D97-AF65-F5344CB8AC3E}">
        <p14:creationId xmlns:p14="http://schemas.microsoft.com/office/powerpoint/2010/main" val="2256721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82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IG PICTURE 1">
    <p:spTree>
      <p:nvGrpSpPr>
        <p:cNvPr id="1" name=""/>
        <p:cNvGrpSpPr/>
        <p:nvPr/>
      </p:nvGrpSpPr>
      <p:grpSpPr>
        <a:xfrm>
          <a:off x="0" y="0"/>
          <a:ext cx="0" cy="0"/>
          <a:chOff x="0" y="0"/>
          <a:chExt cx="0" cy="0"/>
        </a:xfrm>
      </p:grpSpPr>
      <p:sp>
        <p:nvSpPr>
          <p:cNvPr id="7" name="Picture Placeholder 6"/>
          <p:cNvSpPr>
            <a:spLocks noGrp="1"/>
          </p:cNvSpPr>
          <p:nvPr>
            <p:ph type="pic" sz="quarter" idx="17"/>
          </p:nvPr>
        </p:nvSpPr>
        <p:spPr>
          <a:xfrm>
            <a:off x="4954936" y="880500"/>
            <a:ext cx="2982465" cy="3353306"/>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3" name="Picture Placeholder 12"/>
          <p:cNvSpPr>
            <a:spLocks noGrp="1"/>
          </p:cNvSpPr>
          <p:nvPr>
            <p:ph type="pic" sz="quarter" idx="18"/>
          </p:nvPr>
        </p:nvSpPr>
        <p:spPr>
          <a:xfrm>
            <a:off x="6225549" y="3085594"/>
            <a:ext cx="2982465" cy="3353306"/>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4" name="Picture Placeholder 13"/>
          <p:cNvSpPr>
            <a:spLocks noGrp="1"/>
          </p:cNvSpPr>
          <p:nvPr>
            <p:ph type="pic" sz="quarter" idx="19"/>
          </p:nvPr>
        </p:nvSpPr>
        <p:spPr>
          <a:xfrm>
            <a:off x="9094387" y="880500"/>
            <a:ext cx="2982465" cy="3353306"/>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Tree>
    <p:extLst>
      <p:ext uri="{BB962C8B-B14F-4D97-AF65-F5344CB8AC3E}">
        <p14:creationId xmlns:p14="http://schemas.microsoft.com/office/powerpoint/2010/main" val="41829940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1" y="0"/>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350195202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626316382"/>
      </p:ext>
    </p:extLst>
  </p:cSld>
  <p:clrMapOvr>
    <a:masterClrMapping/>
  </p:clrMapOvr>
  <p:transition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eam_of_3_2">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7996054" y="1941832"/>
            <a:ext cx="2028530" cy="2028002"/>
          </a:xfrm>
          <a:prstGeom prst="ellipse">
            <a:avLst/>
          </a:prstGeom>
        </p:spPr>
        <p:txBody>
          <a:bodyPr>
            <a:normAutofit/>
          </a:bodyPr>
          <a:lstStyle>
            <a:lvl1pPr>
              <a:defRPr sz="1150"/>
            </a:lvl1pPr>
          </a:lstStyle>
          <a:p>
            <a:endParaRPr lang="en-US"/>
          </a:p>
        </p:txBody>
      </p:sp>
      <p:sp>
        <p:nvSpPr>
          <p:cNvPr id="13" name="Picture Placeholder 3"/>
          <p:cNvSpPr>
            <a:spLocks noGrp="1"/>
          </p:cNvSpPr>
          <p:nvPr>
            <p:ph type="pic" sz="quarter" idx="11"/>
          </p:nvPr>
        </p:nvSpPr>
        <p:spPr>
          <a:xfrm>
            <a:off x="2140139" y="1941832"/>
            <a:ext cx="2028530" cy="2028002"/>
          </a:xfrm>
          <a:prstGeom prst="ellipse">
            <a:avLst/>
          </a:prstGeom>
        </p:spPr>
        <p:txBody>
          <a:bodyPr>
            <a:normAutofit/>
          </a:bodyPr>
          <a:lstStyle>
            <a:lvl1pPr>
              <a:defRPr sz="1150"/>
            </a:lvl1pPr>
          </a:lstStyle>
          <a:p>
            <a:endParaRPr lang="en-US"/>
          </a:p>
        </p:txBody>
      </p:sp>
      <p:sp>
        <p:nvSpPr>
          <p:cNvPr id="17" name="Picture Placeholder 3"/>
          <p:cNvSpPr>
            <a:spLocks noGrp="1"/>
          </p:cNvSpPr>
          <p:nvPr>
            <p:ph type="pic" sz="quarter" idx="12"/>
          </p:nvPr>
        </p:nvSpPr>
        <p:spPr>
          <a:xfrm>
            <a:off x="5083837" y="1941832"/>
            <a:ext cx="2028530" cy="2028002"/>
          </a:xfrm>
          <a:prstGeom prst="ellipse">
            <a:avLst/>
          </a:prstGeom>
        </p:spPr>
        <p:txBody>
          <a:bodyPr>
            <a:normAutofit/>
          </a:bodyPr>
          <a:lstStyle>
            <a:lvl1pPr>
              <a:defRPr sz="1150"/>
            </a:lvl1pPr>
          </a:lstStyle>
          <a:p>
            <a:endParaRPr lang="en-US"/>
          </a:p>
        </p:txBody>
      </p:sp>
    </p:spTree>
    <p:extLst>
      <p:ext uri="{BB962C8B-B14F-4D97-AF65-F5344CB8AC3E}">
        <p14:creationId xmlns:p14="http://schemas.microsoft.com/office/powerpoint/2010/main" val="2368547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BBAD-02F4-4493-8848-5A5F9752BB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AF8F20-8F1B-4343-B51E-6AE283F7E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83BC2E-8199-484B-BEF9-67A47D3BF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D47BE-D7BF-4136-A6DE-E42419A8160A}"/>
              </a:ext>
            </a:extLst>
          </p:cNvPr>
          <p:cNvSpPr>
            <a:spLocks noGrp="1"/>
          </p:cNvSpPr>
          <p:nvPr>
            <p:ph type="dt" sz="half" idx="10"/>
          </p:nvPr>
        </p:nvSpPr>
        <p:spPr/>
        <p:txBody>
          <a:bodyPr/>
          <a:lstStyle/>
          <a:p>
            <a:fld id="{1064D62D-23A3-4082-B761-DDE6EB685E4B}" type="datetimeFigureOut">
              <a:rPr lang="en-US" smtClean="0"/>
              <a:t>5/22/2019</a:t>
            </a:fld>
            <a:endParaRPr lang="en-US"/>
          </a:p>
        </p:txBody>
      </p:sp>
      <p:sp>
        <p:nvSpPr>
          <p:cNvPr id="6" name="Footer Placeholder 5">
            <a:extLst>
              <a:ext uri="{FF2B5EF4-FFF2-40B4-BE49-F238E27FC236}">
                <a16:creationId xmlns:a16="http://schemas.microsoft.com/office/drawing/2014/main" id="{61F8BD19-A68A-475F-9F19-FC53E0C26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CBFFA-478A-42EE-917A-173E99C79941}"/>
              </a:ext>
            </a:extLst>
          </p:cNvPr>
          <p:cNvSpPr>
            <a:spLocks noGrp="1"/>
          </p:cNvSpPr>
          <p:nvPr>
            <p:ph type="sldNum" sz="quarter" idx="12"/>
          </p:nvPr>
        </p:nvSpPr>
        <p:spPr/>
        <p:txBody>
          <a:bodyPr/>
          <a:lstStyle/>
          <a:p>
            <a:fld id="{74AA16C6-B9E2-441F-8263-3A8EC4257087}" type="slidenum">
              <a:rPr lang="en-US" smtClean="0"/>
              <a:t>‹#›</a:t>
            </a:fld>
            <a:endParaRPr lang="en-US"/>
          </a:p>
        </p:txBody>
      </p:sp>
    </p:spTree>
    <p:extLst>
      <p:ext uri="{BB962C8B-B14F-4D97-AF65-F5344CB8AC3E}">
        <p14:creationId xmlns:p14="http://schemas.microsoft.com/office/powerpoint/2010/main" val="18997189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Full Blank Image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857999"/>
          </a:xfrm>
          <a:prstGeom prst="rect">
            <a:avLst/>
          </a:prstGeom>
          <a:pattFill prst="pct5">
            <a:fgClr>
              <a:schemeClr val="tx1"/>
            </a:fgClr>
            <a:bgClr>
              <a:schemeClr val="bg1"/>
            </a:bgClr>
          </a:pattFill>
        </p:spPr>
        <p:txBody>
          <a:bodyPr/>
          <a:lstStyle/>
          <a:p>
            <a:endParaRPr lang="en-US"/>
          </a:p>
        </p:txBody>
      </p:sp>
    </p:spTree>
    <p:extLst>
      <p:ext uri="{BB962C8B-B14F-4D97-AF65-F5344CB8AC3E}">
        <p14:creationId xmlns:p14="http://schemas.microsoft.com/office/powerpoint/2010/main" val="1458538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4200" y="503300"/>
            <a:ext cx="6123147" cy="558578"/>
          </a:xfrm>
          <a:prstGeom prst="rect">
            <a:avLst/>
          </a:prstGeom>
          <a:noFill/>
        </p:spPr>
        <p:txBody>
          <a:bodyPr wrap="square" rtlCol="0">
            <a:spAutoFit/>
          </a:bodyPr>
          <a:lstStyle>
            <a:lvl1pPr>
              <a:defRPr lang="uk-UA" sz="2700" b="1">
                <a:solidFill>
                  <a:srgbClr val="001279"/>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Tree>
    <p:extLst>
      <p:ext uri="{BB962C8B-B14F-4D97-AF65-F5344CB8AC3E}">
        <p14:creationId xmlns:p14="http://schemas.microsoft.com/office/powerpoint/2010/main" val="42294480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077" y="365126"/>
            <a:ext cx="11385755" cy="932733"/>
          </a:xfrm>
        </p:spPr>
        <p:txBody>
          <a:bodyPr>
            <a:normAutofit/>
          </a:bodyPr>
          <a:lstStyle>
            <a:lvl1pPr>
              <a:defRPr sz="3599" b="1">
                <a:latin typeface="+mn-lt"/>
              </a:defRPr>
            </a:lvl1pPr>
          </a:lstStyle>
          <a:p>
            <a:r>
              <a:rPr lang="en-US" dirty="0"/>
              <a:t>Click to edit Master title style</a:t>
            </a:r>
          </a:p>
        </p:txBody>
      </p:sp>
      <p:sp>
        <p:nvSpPr>
          <p:cNvPr id="3" name="Content Placeholder 2"/>
          <p:cNvSpPr>
            <a:spLocks noGrp="1"/>
          </p:cNvSpPr>
          <p:nvPr>
            <p:ph idx="1"/>
          </p:nvPr>
        </p:nvSpPr>
        <p:spPr>
          <a:xfrm>
            <a:off x="435077" y="1378974"/>
            <a:ext cx="11385755" cy="4797989"/>
          </a:xfrm>
        </p:spPr>
        <p:txBody>
          <a:bodyPr/>
          <a:lstStyle>
            <a:lvl1pPr>
              <a:lnSpc>
                <a:spcPct val="100000"/>
              </a:lnSpc>
              <a:spcBef>
                <a:spcPts val="1200"/>
              </a:spcBef>
              <a:spcAft>
                <a:spcPts val="600"/>
              </a:spcAft>
              <a:defRPr/>
            </a:lvl1pPr>
            <a:lvl2pPr>
              <a:lnSpc>
                <a:spcPct val="100000"/>
              </a:lnSpc>
              <a:spcBef>
                <a:spcPts val="1200"/>
              </a:spcBef>
              <a:spcAft>
                <a:spcPts val="600"/>
              </a:spcAft>
              <a:defRPr/>
            </a:lvl2pPr>
            <a:lvl3pPr>
              <a:lnSpc>
                <a:spcPct val="100000"/>
              </a:lnSpc>
              <a:spcBef>
                <a:spcPts val="1200"/>
              </a:spcBef>
              <a:spcAft>
                <a:spcPts val="600"/>
              </a:spcAft>
              <a:defRPr/>
            </a:lvl3pPr>
            <a:lvl4pPr>
              <a:lnSpc>
                <a:spcPct val="100000"/>
              </a:lnSpc>
              <a:spcBef>
                <a:spcPts val="1200"/>
              </a:spcBef>
              <a:spcAft>
                <a:spcPts val="600"/>
              </a:spcAft>
              <a:defRPr/>
            </a:lvl4pPr>
            <a:lvl5pPr>
              <a:lnSpc>
                <a:spcPct val="100000"/>
              </a:lnSpc>
              <a:spcBef>
                <a:spcPts val="120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16548"/>
      </p:ext>
    </p:extLst>
  </p:cSld>
  <p:clrMapOvr>
    <a:masterClrMapping/>
  </p:clrMapOvr>
  <mc:AlternateContent xmlns:mc="http://schemas.openxmlformats.org/markup-compatibility/2006" xmlns:p159="http://schemas.microsoft.com/office/powerpoint/2015/09/main">
    <mc:Choice Requires="p159">
      <p:transition advClick="0" advTm="1000">
        <p159:morph option="byObject"/>
      </p:transition>
    </mc:Choice>
    <mc:Fallback xmlns="">
      <p:transition advClick="0" advTm="1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8DEB5-DC9C-4F5D-A11B-4476C99141CF}"/>
              </a:ext>
            </a:extLst>
          </p:cNvPr>
          <p:cNvSpPr>
            <a:spLocks noGrp="1"/>
          </p:cNvSpPr>
          <p:nvPr>
            <p:ph type="dt" sz="half" idx="10"/>
          </p:nvPr>
        </p:nvSpPr>
        <p:spPr/>
        <p:txBody>
          <a:bodyPr/>
          <a:lstStyle>
            <a:lvl1pPr>
              <a:defRPr>
                <a:latin typeface="Century Gothic" panose="020B0502020202020204" pitchFamily="34" charset="0"/>
              </a:defRPr>
            </a:lvl1pPr>
          </a:lstStyle>
          <a:p>
            <a:fld id="{163268F5-03F8-43E6-BCD8-BDC8336280EA}" type="datetime1">
              <a:rPr lang="en-US" smtClean="0"/>
              <a:t>5/22/2019</a:t>
            </a:fld>
            <a:endParaRPr lang="en-US"/>
          </a:p>
        </p:txBody>
      </p:sp>
      <p:sp>
        <p:nvSpPr>
          <p:cNvPr id="3" name="Footer Placeholder 2">
            <a:extLst>
              <a:ext uri="{FF2B5EF4-FFF2-40B4-BE49-F238E27FC236}">
                <a16:creationId xmlns:a16="http://schemas.microsoft.com/office/drawing/2014/main" id="{1DCC855A-ED12-4F46-957E-C63D3FF2F046}"/>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0C59A29-D81B-4B9C-AB43-8D3E0B50B424}"/>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34760794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20D6-FD65-48A4-93D1-2FFB4FAF05FE}"/>
              </a:ext>
            </a:extLst>
          </p:cNvPr>
          <p:cNvSpPr>
            <a:spLocks noGrp="1"/>
          </p:cNvSpPr>
          <p:nvPr>
            <p:ph type="ctrTitle"/>
          </p:nvPr>
        </p:nvSpPr>
        <p:spPr>
          <a:xfrm>
            <a:off x="1524000" y="1122363"/>
            <a:ext cx="9144000" cy="2387600"/>
          </a:xfrm>
        </p:spPr>
        <p:txBody>
          <a:bodyPr anchor="b"/>
          <a:lstStyle>
            <a:lvl1pPr algn="ctr">
              <a:defRPr sz="6000">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B1D45F1-D993-4264-818C-DFEC9A29BA0E}"/>
              </a:ext>
            </a:extLst>
          </p:cNvPr>
          <p:cNvSpPr>
            <a:spLocks noGrp="1"/>
          </p:cNvSpPr>
          <p:nvPr>
            <p:ph type="subTitle" idx="1"/>
          </p:nvPr>
        </p:nvSpPr>
        <p:spPr>
          <a:xfrm>
            <a:off x="1524000" y="3602038"/>
            <a:ext cx="914400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8D9045-1436-4372-9F64-28B057EA503A}"/>
              </a:ext>
            </a:extLst>
          </p:cNvPr>
          <p:cNvSpPr>
            <a:spLocks noGrp="1"/>
          </p:cNvSpPr>
          <p:nvPr>
            <p:ph type="dt" sz="half" idx="10"/>
          </p:nvPr>
        </p:nvSpPr>
        <p:spPr/>
        <p:txBody>
          <a:bodyPr/>
          <a:lstStyle>
            <a:lvl1pPr>
              <a:defRPr>
                <a:latin typeface="Century Gothic" panose="020B0502020202020204" pitchFamily="34" charset="0"/>
              </a:defRPr>
            </a:lvl1pPr>
          </a:lstStyle>
          <a:p>
            <a:fld id="{0E10BCEA-30B7-49F7-90B5-4CB06EB9DD80}" type="datetime1">
              <a:rPr lang="en-US" smtClean="0"/>
              <a:t>5/22/2019</a:t>
            </a:fld>
            <a:endParaRPr lang="en-US"/>
          </a:p>
        </p:txBody>
      </p:sp>
      <p:sp>
        <p:nvSpPr>
          <p:cNvPr id="5" name="Footer Placeholder 4">
            <a:extLst>
              <a:ext uri="{FF2B5EF4-FFF2-40B4-BE49-F238E27FC236}">
                <a16:creationId xmlns:a16="http://schemas.microsoft.com/office/drawing/2014/main" id="{E2F328CB-4E77-4DFD-B4A2-8438776D31D8}"/>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3CB70D39-C010-4876-9AB1-F013164D78AC}"/>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2161790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52BC-606E-4693-9708-9DCDE5901D12}"/>
              </a:ext>
            </a:extLst>
          </p:cNvPr>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548AA9-B0BD-4419-B944-9D626C2EEE02}"/>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69F5C-F8BF-4112-A8AD-49E7D0A15609}"/>
              </a:ext>
            </a:extLst>
          </p:cNvPr>
          <p:cNvSpPr>
            <a:spLocks noGrp="1"/>
          </p:cNvSpPr>
          <p:nvPr>
            <p:ph type="dt" sz="half" idx="10"/>
          </p:nvPr>
        </p:nvSpPr>
        <p:spPr/>
        <p:txBody>
          <a:bodyPr/>
          <a:lstStyle>
            <a:lvl1pPr>
              <a:defRPr>
                <a:latin typeface="Century Gothic" panose="020B0502020202020204" pitchFamily="34" charset="0"/>
              </a:defRPr>
            </a:lvl1pPr>
          </a:lstStyle>
          <a:p>
            <a:fld id="{F6054049-49C4-4158-87F3-2EF2B0471696}" type="datetime1">
              <a:rPr lang="en-US" smtClean="0"/>
              <a:t>5/22/2019</a:t>
            </a:fld>
            <a:endParaRPr lang="en-US"/>
          </a:p>
        </p:txBody>
      </p:sp>
      <p:sp>
        <p:nvSpPr>
          <p:cNvPr id="5" name="Footer Placeholder 4">
            <a:extLst>
              <a:ext uri="{FF2B5EF4-FFF2-40B4-BE49-F238E27FC236}">
                <a16:creationId xmlns:a16="http://schemas.microsoft.com/office/drawing/2014/main" id="{84E92089-A9E8-4C9B-BE4E-B851AD01C0D5}"/>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DD73757-06C2-40AE-87CB-5409F900F55E}"/>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14864262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FEA2-990F-4B13-BC6D-0DE50C77D104}"/>
              </a:ext>
            </a:extLst>
          </p:cNvPr>
          <p:cNvSpPr>
            <a:spLocks noGrp="1"/>
          </p:cNvSpPr>
          <p:nvPr>
            <p:ph type="title"/>
          </p:nvPr>
        </p:nvSpPr>
        <p:spPr>
          <a:xfrm>
            <a:off x="831850" y="1709738"/>
            <a:ext cx="10515600" cy="2852737"/>
          </a:xfrm>
        </p:spPr>
        <p:txBody>
          <a:bodyPr anchor="b"/>
          <a:lstStyle>
            <a:lvl1pPr>
              <a:defRPr sz="6000">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B37938-D7EF-4D78-A404-E57C986CF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F04293-BEC6-4FF5-9968-5497FD29B77B}"/>
              </a:ext>
            </a:extLst>
          </p:cNvPr>
          <p:cNvSpPr>
            <a:spLocks noGrp="1"/>
          </p:cNvSpPr>
          <p:nvPr>
            <p:ph type="dt" sz="half" idx="10"/>
          </p:nvPr>
        </p:nvSpPr>
        <p:spPr/>
        <p:txBody>
          <a:bodyPr/>
          <a:lstStyle>
            <a:lvl1pPr>
              <a:defRPr>
                <a:latin typeface="Century Gothic" panose="020B0502020202020204" pitchFamily="34" charset="0"/>
              </a:defRPr>
            </a:lvl1pPr>
          </a:lstStyle>
          <a:p>
            <a:fld id="{4BED5C09-C98A-4B9D-83E5-54E1AF0405F4}" type="datetime1">
              <a:rPr lang="en-US" smtClean="0"/>
              <a:t>5/22/2019</a:t>
            </a:fld>
            <a:endParaRPr lang="en-US"/>
          </a:p>
        </p:txBody>
      </p:sp>
      <p:sp>
        <p:nvSpPr>
          <p:cNvPr id="5" name="Footer Placeholder 4">
            <a:extLst>
              <a:ext uri="{FF2B5EF4-FFF2-40B4-BE49-F238E27FC236}">
                <a16:creationId xmlns:a16="http://schemas.microsoft.com/office/drawing/2014/main" id="{F49974E3-70F7-4AB3-9FA7-F88BD89960EA}"/>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181EA18E-3EBE-48C3-8826-B288C6142E15}"/>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330619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41F7-6F7B-4692-9E4C-EB35B65A0E30}"/>
              </a:ext>
            </a:extLst>
          </p:cNvPr>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4CEF037-3B57-4ACB-9D66-1A38720ECFF3}"/>
              </a:ext>
            </a:extLst>
          </p:cNvPr>
          <p:cNvSpPr>
            <a:spLocks noGrp="1"/>
          </p:cNvSpPr>
          <p:nvPr>
            <p:ph sz="half" idx="1"/>
          </p:nvPr>
        </p:nvSpPr>
        <p:spPr>
          <a:xfrm>
            <a:off x="838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B5C277-864F-422B-905F-0163B534A083}"/>
              </a:ext>
            </a:extLst>
          </p:cNvPr>
          <p:cNvSpPr>
            <a:spLocks noGrp="1"/>
          </p:cNvSpPr>
          <p:nvPr>
            <p:ph sz="half" idx="2"/>
          </p:nvPr>
        </p:nvSpPr>
        <p:spPr>
          <a:xfrm>
            <a:off x="6172200" y="1825625"/>
            <a:ext cx="5181600" cy="435133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F011D8-D7D8-4DB1-B500-E1BED2639170}"/>
              </a:ext>
            </a:extLst>
          </p:cNvPr>
          <p:cNvSpPr>
            <a:spLocks noGrp="1"/>
          </p:cNvSpPr>
          <p:nvPr>
            <p:ph type="dt" sz="half" idx="10"/>
          </p:nvPr>
        </p:nvSpPr>
        <p:spPr/>
        <p:txBody>
          <a:bodyPr/>
          <a:lstStyle>
            <a:lvl1pPr>
              <a:defRPr>
                <a:latin typeface="Century Gothic" panose="020B0502020202020204" pitchFamily="34" charset="0"/>
              </a:defRPr>
            </a:lvl1pPr>
          </a:lstStyle>
          <a:p>
            <a:fld id="{9E66EFEF-D784-442A-8C90-18A26DC99A8B}" type="datetime1">
              <a:rPr lang="en-US" smtClean="0"/>
              <a:t>5/22/2019</a:t>
            </a:fld>
            <a:endParaRPr lang="en-US"/>
          </a:p>
        </p:txBody>
      </p:sp>
      <p:sp>
        <p:nvSpPr>
          <p:cNvPr id="6" name="Footer Placeholder 5">
            <a:extLst>
              <a:ext uri="{FF2B5EF4-FFF2-40B4-BE49-F238E27FC236}">
                <a16:creationId xmlns:a16="http://schemas.microsoft.com/office/drawing/2014/main" id="{A3A5B281-87E9-4884-AC69-E75EB965B0BD}"/>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7" name="Slide Number Placeholder 6">
            <a:extLst>
              <a:ext uri="{FF2B5EF4-FFF2-40B4-BE49-F238E27FC236}">
                <a16:creationId xmlns:a16="http://schemas.microsoft.com/office/drawing/2014/main" id="{20149035-9F6D-42F7-B07E-BEA830D46D89}"/>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41722599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BBFC-BA86-4476-9A72-AB0D5C50A574}"/>
              </a:ext>
            </a:extLst>
          </p:cNvPr>
          <p:cNvSpPr>
            <a:spLocks noGrp="1"/>
          </p:cNvSpPr>
          <p:nvPr>
            <p:ph type="title"/>
          </p:nvPr>
        </p:nvSpPr>
        <p:spPr>
          <a:xfrm>
            <a:off x="839788" y="365125"/>
            <a:ext cx="10515600" cy="1325563"/>
          </a:xfrm>
        </p:spPr>
        <p:txBody>
          <a:bodyPr/>
          <a:lstStyle>
            <a:lvl1pPr>
              <a:defRPr>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7297871-A62E-4B4B-858D-9CD677C391B0}"/>
              </a:ext>
            </a:extLst>
          </p:cNvPr>
          <p:cNvSpPr>
            <a:spLocks noGrp="1"/>
          </p:cNvSpPr>
          <p:nvPr>
            <p:ph type="body" idx="1"/>
          </p:nvPr>
        </p:nvSpPr>
        <p:spPr>
          <a:xfrm>
            <a:off x="839788" y="1681163"/>
            <a:ext cx="5157787"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91953F3-74A0-4472-9942-CFCE78DB3068}"/>
              </a:ext>
            </a:extLst>
          </p:cNvPr>
          <p:cNvSpPr>
            <a:spLocks noGrp="1"/>
          </p:cNvSpPr>
          <p:nvPr>
            <p:ph sz="half" idx="2"/>
          </p:nvPr>
        </p:nvSpPr>
        <p:spPr>
          <a:xfrm>
            <a:off x="839788" y="2505075"/>
            <a:ext cx="5157787"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6F2BF-0AEF-4F1A-9E65-343EE3553185}"/>
              </a:ext>
            </a:extLst>
          </p:cNvPr>
          <p:cNvSpPr>
            <a:spLocks noGrp="1"/>
          </p:cNvSpPr>
          <p:nvPr>
            <p:ph type="body" sz="quarter" idx="3"/>
          </p:nvPr>
        </p:nvSpPr>
        <p:spPr>
          <a:xfrm>
            <a:off x="6172200" y="1681163"/>
            <a:ext cx="5183188" cy="82391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DA7D2C-3698-4C0E-91F5-16E91F18E75D}"/>
              </a:ext>
            </a:extLst>
          </p:cNvPr>
          <p:cNvSpPr>
            <a:spLocks noGrp="1"/>
          </p:cNvSpPr>
          <p:nvPr>
            <p:ph sz="quarter" idx="4"/>
          </p:nvPr>
        </p:nvSpPr>
        <p:spPr>
          <a:xfrm>
            <a:off x="6172200" y="2505075"/>
            <a:ext cx="5183188" cy="3684588"/>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8263FF-6C58-40DC-B18E-2CE2DF4271C0}"/>
              </a:ext>
            </a:extLst>
          </p:cNvPr>
          <p:cNvSpPr>
            <a:spLocks noGrp="1"/>
          </p:cNvSpPr>
          <p:nvPr>
            <p:ph type="dt" sz="half" idx="10"/>
          </p:nvPr>
        </p:nvSpPr>
        <p:spPr/>
        <p:txBody>
          <a:bodyPr/>
          <a:lstStyle>
            <a:lvl1pPr>
              <a:defRPr>
                <a:latin typeface="Century Gothic" panose="020B0502020202020204" pitchFamily="34" charset="0"/>
              </a:defRPr>
            </a:lvl1pPr>
          </a:lstStyle>
          <a:p>
            <a:fld id="{A3AC91B4-B917-4CE3-AAFA-BB7B78162B44}" type="datetime1">
              <a:rPr lang="en-US" smtClean="0"/>
              <a:t>5/22/2019</a:t>
            </a:fld>
            <a:endParaRPr lang="en-US"/>
          </a:p>
        </p:txBody>
      </p:sp>
      <p:sp>
        <p:nvSpPr>
          <p:cNvPr id="8" name="Footer Placeholder 7">
            <a:extLst>
              <a:ext uri="{FF2B5EF4-FFF2-40B4-BE49-F238E27FC236}">
                <a16:creationId xmlns:a16="http://schemas.microsoft.com/office/drawing/2014/main" id="{71529BC6-CA01-4D57-8218-A1EDC7DF1FFF}"/>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9" name="Slide Number Placeholder 8">
            <a:extLst>
              <a:ext uri="{FF2B5EF4-FFF2-40B4-BE49-F238E27FC236}">
                <a16:creationId xmlns:a16="http://schemas.microsoft.com/office/drawing/2014/main" id="{44BEA486-71EC-4677-B1CA-5096B0793866}"/>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1469411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8EB0-6109-4E9B-A418-3474070DFCDC}"/>
              </a:ext>
            </a:extLst>
          </p:cNvPr>
          <p:cNvSpPr>
            <a:spLocks noGrp="1"/>
          </p:cNvSpPr>
          <p:nvPr>
            <p:ph type="title"/>
          </p:nvPr>
        </p:nvSpPr>
        <p:spPr/>
        <p:txBody>
          <a:bodyPr/>
          <a:lstStyle>
            <a:lvl1pPr>
              <a:defRPr>
                <a:latin typeface="Century Gothic" panose="020B0502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2C69CF8-490C-4486-88AF-CBAA2FC8B5FA}"/>
              </a:ext>
            </a:extLst>
          </p:cNvPr>
          <p:cNvSpPr>
            <a:spLocks noGrp="1"/>
          </p:cNvSpPr>
          <p:nvPr>
            <p:ph type="dt" sz="half" idx="10"/>
          </p:nvPr>
        </p:nvSpPr>
        <p:spPr/>
        <p:txBody>
          <a:bodyPr/>
          <a:lstStyle>
            <a:lvl1pPr>
              <a:defRPr>
                <a:latin typeface="Century Gothic" panose="020B0502020202020204" pitchFamily="34" charset="0"/>
              </a:defRPr>
            </a:lvl1pPr>
          </a:lstStyle>
          <a:p>
            <a:fld id="{F93F96A9-BAF0-475B-9752-1338102AB9BF}" type="datetime1">
              <a:rPr lang="en-US" smtClean="0"/>
              <a:t>5/22/2019</a:t>
            </a:fld>
            <a:endParaRPr lang="en-US"/>
          </a:p>
        </p:txBody>
      </p:sp>
      <p:sp>
        <p:nvSpPr>
          <p:cNvPr id="4" name="Footer Placeholder 3">
            <a:extLst>
              <a:ext uri="{FF2B5EF4-FFF2-40B4-BE49-F238E27FC236}">
                <a16:creationId xmlns:a16="http://schemas.microsoft.com/office/drawing/2014/main" id="{A919DF6C-7686-447E-B34C-CAAB8381E274}"/>
              </a:ext>
            </a:extLst>
          </p:cNvPr>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5" name="Slide Number Placeholder 4">
            <a:extLst>
              <a:ext uri="{FF2B5EF4-FFF2-40B4-BE49-F238E27FC236}">
                <a16:creationId xmlns:a16="http://schemas.microsoft.com/office/drawing/2014/main" id="{5FACA6A9-F693-458C-9CD5-1B76B644CE71}"/>
              </a:ext>
            </a:extLst>
          </p:cNvPr>
          <p:cNvSpPr>
            <a:spLocks noGrp="1"/>
          </p:cNvSpPr>
          <p:nvPr>
            <p:ph type="sldNum" sz="quarter" idx="12"/>
          </p:nvPr>
        </p:nvSpPr>
        <p:spPr/>
        <p:txBody>
          <a:bodyPr/>
          <a:lstStyle>
            <a:lvl1pPr>
              <a:defRPr>
                <a:latin typeface="Century Gothic" panose="020B0502020202020204" pitchFamily="34" charset="0"/>
              </a:defRPr>
            </a:lvl1pPr>
          </a:lstStyle>
          <a:p>
            <a:fld id="{300BA9C6-61F8-4AED-86BD-C185BC5EDD7B}" type="slidenum">
              <a:rPr lang="en-US" smtClean="0"/>
              <a:pPr/>
              <a:t>‹#›</a:t>
            </a:fld>
            <a:endParaRPr lang="en-US"/>
          </a:p>
        </p:txBody>
      </p:sp>
    </p:spTree>
    <p:extLst>
      <p:ext uri="{BB962C8B-B14F-4D97-AF65-F5344CB8AC3E}">
        <p14:creationId xmlns:p14="http://schemas.microsoft.com/office/powerpoint/2010/main" val="1298075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vmlDrawing" Target="../drawings/vmlDrawing1.v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image" Target="../media/image3.wmf"/><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image" Target="../media/image2.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oleObject" Target="../embeddings/oleObject1.bin"/><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5.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10" Type="http://schemas.openxmlformats.org/officeDocument/2006/relationships/theme" Target="../theme/theme6.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C358A-82BA-48C8-A98E-8D3D49C58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D5D934-2D21-4EA6-B6D5-43850B80EC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74562-F9B7-47A7-A2DD-1FAAA59E0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4D62D-23A3-4082-B761-DDE6EB685E4B}" type="datetimeFigureOut">
              <a:rPr lang="en-US" smtClean="0"/>
              <a:t>5/22/2019</a:t>
            </a:fld>
            <a:endParaRPr lang="en-US"/>
          </a:p>
        </p:txBody>
      </p:sp>
      <p:sp>
        <p:nvSpPr>
          <p:cNvPr id="5" name="Footer Placeholder 4">
            <a:extLst>
              <a:ext uri="{FF2B5EF4-FFF2-40B4-BE49-F238E27FC236}">
                <a16:creationId xmlns:a16="http://schemas.microsoft.com/office/drawing/2014/main" id="{794EE779-4351-4EE2-8BF4-F5B4DDA794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23BE6A-B0F4-4681-8D50-A53238280B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A16C6-B9E2-441F-8263-3A8EC4257087}" type="slidenum">
              <a:rPr lang="en-US" smtClean="0"/>
              <a:t>‹#›</a:t>
            </a:fld>
            <a:endParaRPr lang="en-US"/>
          </a:p>
        </p:txBody>
      </p:sp>
    </p:spTree>
    <p:extLst>
      <p:ext uri="{BB962C8B-B14F-4D97-AF65-F5344CB8AC3E}">
        <p14:creationId xmlns:p14="http://schemas.microsoft.com/office/powerpoint/2010/main" val="2791637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rot="-5400000">
            <a:off x="4085431" y="-4085432"/>
            <a:ext cx="433388" cy="860425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spcAft>
                <a:spcPct val="0"/>
              </a:spcAft>
              <a:buFontTx/>
              <a:buNone/>
            </a:pPr>
            <a:endParaRPr lang="en-US" sz="1400" dirty="0">
              <a:latin typeface="Arial" charset="0"/>
            </a:endParaRPr>
          </a:p>
        </p:txBody>
      </p:sp>
      <p:sp>
        <p:nvSpPr>
          <p:cNvPr id="1027" name="Rectangle 14"/>
          <p:cNvSpPr>
            <a:spLocks noChangeArrowheads="1"/>
          </p:cNvSpPr>
          <p:nvPr/>
        </p:nvSpPr>
        <p:spPr bwMode="auto">
          <a:xfrm rot="-5400000">
            <a:off x="5879307" y="545307"/>
            <a:ext cx="433387" cy="1219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spcAft>
                <a:spcPct val="0"/>
              </a:spcAft>
              <a:buFontTx/>
              <a:buNone/>
            </a:pPr>
            <a:endParaRPr lang="en-US" sz="1400" dirty="0">
              <a:latin typeface="Arial" charset="0"/>
            </a:endParaRPr>
          </a:p>
        </p:txBody>
      </p:sp>
      <p:sp>
        <p:nvSpPr>
          <p:cNvPr id="1028" name="Text Box 7"/>
          <p:cNvSpPr txBox="1">
            <a:spLocks noChangeArrowheads="1"/>
          </p:cNvSpPr>
          <p:nvPr/>
        </p:nvSpPr>
        <p:spPr bwMode="auto">
          <a:xfrm>
            <a:off x="11114617" y="6535738"/>
            <a:ext cx="691504" cy="23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50000"/>
              </a:spcBef>
              <a:spcAft>
                <a:spcPct val="50000"/>
              </a:spcAft>
              <a:buChar char="•"/>
              <a:defRPr>
                <a:solidFill>
                  <a:schemeClr val="tx1"/>
                </a:solidFill>
                <a:latin typeface="Century Gothic" pitchFamily="34" charset="0"/>
              </a:defRPr>
            </a:lvl6pPr>
            <a:lvl7pPr marL="2971800" indent="-228600" eaLnBrk="0" fontAlgn="base" hangingPunct="0">
              <a:spcBef>
                <a:spcPct val="50000"/>
              </a:spcBef>
              <a:spcAft>
                <a:spcPct val="50000"/>
              </a:spcAft>
              <a:buChar char="•"/>
              <a:defRPr>
                <a:solidFill>
                  <a:schemeClr val="tx1"/>
                </a:solidFill>
                <a:latin typeface="Century Gothic" pitchFamily="34" charset="0"/>
              </a:defRPr>
            </a:lvl7pPr>
            <a:lvl8pPr marL="3429000" indent="-228600" eaLnBrk="0" fontAlgn="base" hangingPunct="0">
              <a:spcBef>
                <a:spcPct val="50000"/>
              </a:spcBef>
              <a:spcAft>
                <a:spcPct val="50000"/>
              </a:spcAft>
              <a:buChar char="•"/>
              <a:defRPr>
                <a:solidFill>
                  <a:schemeClr val="tx1"/>
                </a:solidFill>
                <a:latin typeface="Century Gothic" pitchFamily="34" charset="0"/>
              </a:defRPr>
            </a:lvl8pPr>
            <a:lvl9pPr marL="3886200" indent="-228600" eaLnBrk="0" fontAlgn="base" hangingPunct="0">
              <a:spcBef>
                <a:spcPct val="50000"/>
              </a:spcBef>
              <a:spcAft>
                <a:spcPct val="50000"/>
              </a:spcAft>
              <a:buChar char="•"/>
              <a:defRPr>
                <a:solidFill>
                  <a:schemeClr val="tx1"/>
                </a:solidFill>
                <a:latin typeface="Century Gothic" pitchFamily="34" charset="0"/>
              </a:defRPr>
            </a:lvl9pPr>
          </a:lstStyle>
          <a:p>
            <a:pPr eaLnBrk="1" hangingPunct="1">
              <a:spcBef>
                <a:spcPct val="0"/>
              </a:spcBef>
              <a:spcAft>
                <a:spcPct val="0"/>
              </a:spcAft>
              <a:buFontTx/>
              <a:buNone/>
              <a:defRPr/>
            </a:pPr>
            <a:r>
              <a:rPr lang="en-US" sz="1000" dirty="0">
                <a:solidFill>
                  <a:schemeClr val="bg1"/>
                </a:solidFill>
              </a:rPr>
              <a:t>Page </a:t>
            </a:r>
            <a:fld id="{2F4947EE-AB55-4E2F-829D-0DF48C251BFA}" type="slidenum">
              <a:rPr lang="en-US" sz="1000" smtClean="0">
                <a:solidFill>
                  <a:schemeClr val="bg1"/>
                </a:solidFill>
              </a:rPr>
              <a:pPr eaLnBrk="1" hangingPunct="1">
                <a:spcBef>
                  <a:spcPct val="0"/>
                </a:spcBef>
                <a:spcAft>
                  <a:spcPct val="0"/>
                </a:spcAft>
                <a:buFontTx/>
                <a:buNone/>
                <a:defRPr/>
              </a:pPr>
              <a:t>‹#›</a:t>
            </a:fld>
            <a:endParaRPr lang="en-US" sz="1000" dirty="0">
              <a:solidFill>
                <a:schemeClr val="bg1"/>
              </a:solidFill>
            </a:endParaRPr>
          </a:p>
        </p:txBody>
      </p:sp>
      <p:pic>
        <p:nvPicPr>
          <p:cNvPr id="1029" name="Picture 13" descr="blacksmith_final_logo_lar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70733" y="30163"/>
            <a:ext cx="69426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Box 16"/>
          <p:cNvSpPr txBox="1">
            <a:spLocks noChangeArrowheads="1"/>
          </p:cNvSpPr>
          <p:nvPr/>
        </p:nvSpPr>
        <p:spPr bwMode="auto">
          <a:xfrm>
            <a:off x="156634" y="6542089"/>
            <a:ext cx="25490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50000"/>
              </a:spcBef>
              <a:spcAft>
                <a:spcPct val="50000"/>
              </a:spcAft>
              <a:buChar char="•"/>
              <a:defRPr>
                <a:solidFill>
                  <a:schemeClr val="tx1"/>
                </a:solidFill>
                <a:latin typeface="Century Gothic" pitchFamily="34" charset="0"/>
              </a:defRPr>
            </a:lvl6pPr>
            <a:lvl7pPr marL="2971800" indent="-228600" eaLnBrk="0" fontAlgn="base" hangingPunct="0">
              <a:spcBef>
                <a:spcPct val="50000"/>
              </a:spcBef>
              <a:spcAft>
                <a:spcPct val="50000"/>
              </a:spcAft>
              <a:buChar char="•"/>
              <a:defRPr>
                <a:solidFill>
                  <a:schemeClr val="tx1"/>
                </a:solidFill>
                <a:latin typeface="Century Gothic" pitchFamily="34" charset="0"/>
              </a:defRPr>
            </a:lvl7pPr>
            <a:lvl8pPr marL="3429000" indent="-228600" eaLnBrk="0" fontAlgn="base" hangingPunct="0">
              <a:spcBef>
                <a:spcPct val="50000"/>
              </a:spcBef>
              <a:spcAft>
                <a:spcPct val="50000"/>
              </a:spcAft>
              <a:buChar char="•"/>
              <a:defRPr>
                <a:solidFill>
                  <a:schemeClr val="tx1"/>
                </a:solidFill>
                <a:latin typeface="Century Gothic" pitchFamily="34" charset="0"/>
              </a:defRPr>
            </a:lvl8pPr>
            <a:lvl9pPr marL="3886200" indent="-228600" eaLnBrk="0" fontAlgn="base" hangingPunct="0">
              <a:spcBef>
                <a:spcPct val="50000"/>
              </a:spcBef>
              <a:spcAft>
                <a:spcPct val="50000"/>
              </a:spcAft>
              <a:buChar char="•"/>
              <a:defRPr>
                <a:solidFill>
                  <a:schemeClr val="tx1"/>
                </a:solidFill>
                <a:latin typeface="Century Gothic" pitchFamily="34" charset="0"/>
              </a:defRPr>
            </a:lvl9pPr>
          </a:lstStyle>
          <a:p>
            <a:pPr eaLnBrk="1" hangingPunct="1">
              <a:spcBef>
                <a:spcPct val="0"/>
              </a:spcBef>
              <a:spcAft>
                <a:spcPct val="0"/>
              </a:spcAft>
              <a:buFontTx/>
              <a:buNone/>
              <a:defRPr/>
            </a:pPr>
            <a:r>
              <a:rPr lang="en-US" sz="1000" dirty="0">
                <a:solidFill>
                  <a:schemeClr val="bg1"/>
                </a:solidFill>
              </a:rPr>
              <a:t>Profitability | Accountability | Visibility</a:t>
            </a:r>
          </a:p>
        </p:txBody>
      </p:sp>
      <p:sp>
        <p:nvSpPr>
          <p:cNvPr id="1031" name="Rectangle 19"/>
          <p:cNvSpPr>
            <a:spLocks noChangeArrowheads="1"/>
          </p:cNvSpPr>
          <p:nvPr/>
        </p:nvSpPr>
        <p:spPr bwMode="auto">
          <a:xfrm rot="-5400000">
            <a:off x="9745398" y="-1191948"/>
            <a:ext cx="433388" cy="2817283"/>
          </a:xfrm>
          <a:prstGeom prst="rect">
            <a:avLst/>
          </a:prstGeom>
          <a:gradFill rotWithShape="1">
            <a:gsLst>
              <a:gs pos="0">
                <a:schemeClr val="tx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spcAft>
                <a:spcPct val="0"/>
              </a:spcAft>
              <a:buFontTx/>
              <a:buNone/>
            </a:pPr>
            <a:endParaRPr lang="en-US" sz="1400" dirty="0">
              <a:latin typeface="Arial" charset="0"/>
            </a:endParaRPr>
          </a:p>
        </p:txBody>
      </p:sp>
    </p:spTree>
    <p:extLst>
      <p:ext uri="{BB962C8B-B14F-4D97-AF65-F5344CB8AC3E}">
        <p14:creationId xmlns:p14="http://schemas.microsoft.com/office/powerpoint/2010/main" val="407863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43"/>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63" name="think-cell Slide" r:id="rId44" imgW="360" imgH="360" progId="TCLayout.ActiveDocument.1">
                  <p:embed/>
                </p:oleObj>
              </mc:Choice>
              <mc:Fallback>
                <p:oleObj name="think-cell Slide" r:id="rId44" imgW="360" imgH="360" progId="TCLayout.ActiveDocument.1">
                  <p:embed/>
                  <p:pic>
                    <p:nvPicPr>
                      <p:cNvPr id="3" name="Object 2" hidden="1"/>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userDrawn="1"/>
        </p:nvSpPr>
        <p:spPr bwMode="gray">
          <a:xfrm>
            <a:off x="3041653" y="-488951"/>
            <a:ext cx="184731" cy="369332"/>
          </a:xfrm>
          <a:prstGeom prst="rect">
            <a:avLst/>
          </a:prstGeom>
          <a:noFill/>
        </p:spPr>
        <p:txBody>
          <a:bodyPr wrap="none" rtlCol="0">
            <a:spAutoFit/>
          </a:bodyPr>
          <a:lstStyle/>
          <a:p>
            <a:endParaRPr lang="en-US" sz="1800" dirty="0"/>
          </a:p>
        </p:txBody>
      </p:sp>
      <p:sp>
        <p:nvSpPr>
          <p:cNvPr id="13" name="Title Placeholder 1"/>
          <p:cNvSpPr>
            <a:spLocks noGrp="1"/>
          </p:cNvSpPr>
          <p:nvPr>
            <p:ph type="title"/>
          </p:nvPr>
        </p:nvSpPr>
        <p:spPr bwMode="gray">
          <a:xfrm>
            <a:off x="426720" y="486569"/>
            <a:ext cx="11338560" cy="473864"/>
          </a:xfrm>
          <a:prstGeom prst="rect">
            <a:avLst/>
          </a:prstGeom>
        </p:spPr>
        <p:txBody>
          <a:bodyPr vert="horz" lIns="0" tIns="0" rIns="0" bIns="0" rtlCol="0" anchor="b" anchorCtr="0">
            <a:noAutofit/>
          </a:bodyPr>
          <a:lstStyle/>
          <a:p>
            <a:r>
              <a:rPr lang="en-US" dirty="0"/>
              <a:t>Click to edit Master title style for 1 or 2 line headlines </a:t>
            </a:r>
          </a:p>
        </p:txBody>
      </p:sp>
      <p:sp>
        <p:nvSpPr>
          <p:cNvPr id="16" name="Rectangle 15"/>
          <p:cNvSpPr/>
          <p:nvPr userDrawn="1"/>
        </p:nvSpPr>
        <p:spPr bwMode="gray">
          <a:xfrm>
            <a:off x="0" y="6269537"/>
            <a:ext cx="12192000" cy="594360"/>
          </a:xfrm>
          <a:prstGeom prst="rect">
            <a:avLst/>
          </a:prstGeom>
          <a:gradFill flip="none" rotWithShape="1">
            <a:gsLst>
              <a:gs pos="66000">
                <a:schemeClr val="bg1"/>
              </a:gs>
              <a:gs pos="0">
                <a:schemeClr val="bg1"/>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 Placeholder 2"/>
          <p:cNvSpPr>
            <a:spLocks noGrp="1"/>
          </p:cNvSpPr>
          <p:nvPr>
            <p:ph type="body" idx="1"/>
          </p:nvPr>
        </p:nvSpPr>
        <p:spPr bwMode="gray">
          <a:xfrm>
            <a:off x="426720" y="1362635"/>
            <a:ext cx="11155680" cy="473934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7" name="TextBox 16"/>
          <p:cNvSpPr txBox="1"/>
          <p:nvPr userDrawn="1"/>
        </p:nvSpPr>
        <p:spPr bwMode="gray">
          <a:xfrm>
            <a:off x="5037018" y="6452401"/>
            <a:ext cx="6266425" cy="215444"/>
          </a:xfrm>
          <a:prstGeom prst="rect">
            <a:avLst/>
          </a:prstGeom>
          <a:noFill/>
        </p:spPr>
        <p:txBody>
          <a:bodyPr wrap="square" lIns="0" rtlCol="0">
            <a:spAutoFit/>
          </a:bodyPr>
          <a:lstStyle/>
          <a:p>
            <a:pPr algn="r"/>
            <a:r>
              <a:rPr lang="en-US" sz="800" dirty="0"/>
              <a:t>© 2019 Information Resources Inc. (IRI). Confidential and Proprietary.</a:t>
            </a:r>
          </a:p>
        </p:txBody>
      </p:sp>
      <p:sp>
        <p:nvSpPr>
          <p:cNvPr id="19" name="Slide Number Placeholder 5"/>
          <p:cNvSpPr txBox="1">
            <a:spLocks/>
          </p:cNvSpPr>
          <p:nvPr userDrawn="1"/>
        </p:nvSpPr>
        <p:spPr bwMode="gray">
          <a:xfrm>
            <a:off x="11060023" y="6442559"/>
            <a:ext cx="753615" cy="273844"/>
          </a:xfrm>
          <a:prstGeom prst="rect">
            <a:avLst/>
          </a:prstGeom>
        </p:spPr>
        <p:txBody>
          <a:bodyPr/>
          <a:lstStyle>
            <a:lvl1pPr algn="r">
              <a:defRPr>
                <a:solidFill>
                  <a:schemeClr val="tx1"/>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8A646B-FACF-4B82-BDFC-72A0DF7DA70D}" type="slidenum">
              <a:rPr kumimoji="0" lang="en-US" sz="1000" b="1"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mn-lt"/>
              <a:ea typeface="+mn-ea"/>
              <a:cs typeface="+mn-cs"/>
            </a:endParaRPr>
          </a:p>
        </p:txBody>
      </p:sp>
      <p:sp>
        <p:nvSpPr>
          <p:cNvPr id="20" name="Rectangle 19"/>
          <p:cNvSpPr/>
          <p:nvPr userDrawn="1"/>
        </p:nvSpPr>
        <p:spPr bwMode="gray">
          <a:xfrm>
            <a:off x="0" y="-4883"/>
            <a:ext cx="12192000" cy="210312"/>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1" name="Straight Connector 20"/>
          <p:cNvCxnSpPr/>
          <p:nvPr userDrawn="1"/>
        </p:nvCxnSpPr>
        <p:spPr bwMode="gray">
          <a:xfrm>
            <a:off x="426720" y="1020346"/>
            <a:ext cx="11338560" cy="119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22" name="Picture 21" descr="IRI_logo_RGB.wmf"/>
          <p:cNvPicPr>
            <a:picLocks noChangeAspect="1"/>
          </p:cNvPicPr>
          <p:nvPr userDrawn="1"/>
        </p:nvPicPr>
        <p:blipFill>
          <a:blip r:embed="rId46" cstate="email">
            <a:extLst>
              <a:ext uri="{28A0092B-C50C-407E-A947-70E740481C1C}">
                <a14:useLocalDpi xmlns:a14="http://schemas.microsoft.com/office/drawing/2010/main"/>
              </a:ext>
            </a:extLst>
          </a:blip>
          <a:stretch>
            <a:fillRect/>
          </a:stretch>
        </p:blipFill>
        <p:spPr bwMode="gray">
          <a:xfrm>
            <a:off x="481852" y="6390784"/>
            <a:ext cx="856877" cy="347197"/>
          </a:xfrm>
          <a:prstGeom prst="rect">
            <a:avLst/>
          </a:prstGeom>
        </p:spPr>
      </p:pic>
    </p:spTree>
    <p:extLst>
      <p:ext uri="{BB962C8B-B14F-4D97-AF65-F5344CB8AC3E}">
        <p14:creationId xmlns:p14="http://schemas.microsoft.com/office/powerpoint/2010/main" val="2563383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spcBef>
          <a:spcPct val="0"/>
        </a:spcBef>
        <a:buNone/>
        <a:defRPr sz="2200" kern="1200">
          <a:solidFill>
            <a:schemeClr val="accent3"/>
          </a:solidFill>
          <a:latin typeface="+mj-lt"/>
          <a:ea typeface="+mj-ea"/>
          <a:cs typeface="+mj-cs"/>
        </a:defRPr>
      </a:lvl1pPr>
    </p:titleStyle>
    <p:body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ea typeface="ＭＳ Ｐゴシック" pitchFamily="-110" charset="-128"/>
              </a:defRPr>
            </a:lvl1pPr>
          </a:lstStyle>
          <a:p>
            <a:pPr>
              <a:defRPr/>
            </a:pPr>
            <a:fld id="{F979DCC5-7430-41F0-979E-E05075779A3A}" type="datetime1">
              <a:rPr lang="en-US" smtClean="0"/>
              <a:t>5/22/2019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0" charset="0"/>
                <a:ea typeface="ＭＳ Ｐゴシック" pitchFamily="-110" charset="-128"/>
              </a:defRPr>
            </a:lvl1pPr>
          </a:lstStyle>
          <a:p>
            <a:pPr>
              <a:defRPr/>
            </a:pPr>
            <a:endParaRPr lang="en-US" dirty="0"/>
          </a:p>
        </p:txBody>
      </p:sp>
      <p:pic>
        <p:nvPicPr>
          <p:cNvPr id="1029" name="Picture 5"/>
          <p:cNvPicPr>
            <a:picLocks noChangeAspect="1" noChangeArrowheads="1"/>
          </p:cNvPicPr>
          <p:nvPr userDrawn="1"/>
        </p:nvPicPr>
        <p:blipFill>
          <a:blip r:embed="rId13"/>
          <a:srcRect/>
          <a:stretch>
            <a:fillRect/>
          </a:stretch>
        </p:blipFill>
        <p:spPr bwMode="auto">
          <a:xfrm>
            <a:off x="10566400" y="6342063"/>
            <a:ext cx="1447800" cy="476250"/>
          </a:xfrm>
          <a:prstGeom prst="rect">
            <a:avLst/>
          </a:prstGeom>
          <a:noFill/>
          <a:ln w="9525">
            <a:noFill/>
            <a:miter lim="800000"/>
            <a:headEnd/>
            <a:tailEnd/>
          </a:ln>
        </p:spPr>
      </p:pic>
    </p:spTree>
    <p:extLst>
      <p:ext uri="{BB962C8B-B14F-4D97-AF65-F5344CB8AC3E}">
        <p14:creationId xmlns:p14="http://schemas.microsoft.com/office/powerpoint/2010/main" val="327775689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mj-cs"/>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CD57F-569F-4D9B-8128-65DE411F9A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87C17-10B6-4445-AF27-B5FB09E55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1AD8D-8A54-4C75-A2CC-4260E5E30D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9A4AF-DCC7-4918-BEAF-1B38FB587B79}" type="datetimeFigureOut">
              <a:rPr lang="en-US" smtClean="0"/>
              <a:t>5/22/2019</a:t>
            </a:fld>
            <a:endParaRPr lang="en-US"/>
          </a:p>
        </p:txBody>
      </p:sp>
      <p:sp>
        <p:nvSpPr>
          <p:cNvPr id="5" name="Footer Placeholder 4">
            <a:extLst>
              <a:ext uri="{FF2B5EF4-FFF2-40B4-BE49-F238E27FC236}">
                <a16:creationId xmlns:a16="http://schemas.microsoft.com/office/drawing/2014/main" id="{BF057833-4091-46D9-9BFE-B8D721351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711F1D-0F50-4126-8E94-034301CCF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4659E-3955-45F1-948E-BD9A55C20AF5}" type="slidenum">
              <a:rPr lang="en-US" smtClean="0"/>
              <a:t>‹#›</a:t>
            </a:fld>
            <a:endParaRPr lang="en-US"/>
          </a:p>
        </p:txBody>
      </p:sp>
    </p:spTree>
    <p:extLst>
      <p:ext uri="{BB962C8B-B14F-4D97-AF65-F5344CB8AC3E}">
        <p14:creationId xmlns:p14="http://schemas.microsoft.com/office/powerpoint/2010/main" val="71515642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510949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58" r:id="rId9"/>
  </p:sldLayoutIdLst>
  <p:hf hdr="0" ftr="0" dt="0"/>
  <p:txStyles>
    <p:titleStyle>
      <a:lvl1pPr algn="l" defTabSz="914217" rtl="0" eaLnBrk="1" latinLnBrk="0" hangingPunct="1">
        <a:lnSpc>
          <a:spcPct val="90000"/>
        </a:lnSpc>
        <a:spcBef>
          <a:spcPct val="0"/>
        </a:spcBef>
        <a:buNone/>
        <a:defRPr lang="en-US" sz="3000" b="0" i="0" kern="1200">
          <a:solidFill>
            <a:schemeClr val="tx1"/>
          </a:solidFill>
          <a:latin typeface="Open Sans Regular" charset="0"/>
          <a:ea typeface="Open Sans Regular" charset="0"/>
          <a:cs typeface="Open Sans Regular"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dirty="0" smtClean="0">
          <a:solidFill>
            <a:schemeClr val="tx1"/>
          </a:solidFill>
          <a:effectLst/>
          <a:latin typeface="Montserrat Light" charset="0"/>
          <a:ea typeface="Montserrat Light" charset="0"/>
          <a:cs typeface="Montserrat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dirty="0" smtClean="0">
          <a:solidFill>
            <a:schemeClr val="tx1"/>
          </a:solidFill>
          <a:effectLst/>
          <a:latin typeface="Montserrat Light" charset="0"/>
          <a:ea typeface="Montserrat Light" charset="0"/>
          <a:cs typeface="Montserrat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dirty="0" smtClean="0">
          <a:solidFill>
            <a:schemeClr val="tx1"/>
          </a:solidFill>
          <a:effectLst/>
          <a:latin typeface="Montserrat Light" charset="0"/>
          <a:ea typeface="Montserrat Light" charset="0"/>
          <a:cs typeface="Montserrat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b="0" i="0" kern="1200" dirty="0" smtClean="0">
          <a:solidFill>
            <a:schemeClr val="tx1"/>
          </a:solidFill>
          <a:effectLst/>
          <a:latin typeface="Montserrat Light" charset="0"/>
          <a:ea typeface="Montserrat Light" charset="0"/>
          <a:cs typeface="Montserrat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b="0" i="0" kern="1200" dirty="0">
          <a:solidFill>
            <a:schemeClr val="tx1"/>
          </a:solidFill>
          <a:effectLst/>
          <a:latin typeface="Montserrat Light" charset="0"/>
          <a:ea typeface="Montserrat Light" charset="0"/>
          <a:cs typeface="Montserrat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1A70A-51A5-4763-A16C-23C42E126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0A21E7-444E-49E9-8717-78A9D9F14B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08E02-46E1-4FBA-9A4F-F03754AEE2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E29CC-FC45-4563-B342-3C6F2D66208B}" type="datetime1">
              <a:rPr lang="en-US" smtClean="0"/>
              <a:t>5/22/2019</a:t>
            </a:fld>
            <a:endParaRPr lang="en-US"/>
          </a:p>
        </p:txBody>
      </p:sp>
      <p:sp>
        <p:nvSpPr>
          <p:cNvPr id="5" name="Footer Placeholder 4">
            <a:extLst>
              <a:ext uri="{FF2B5EF4-FFF2-40B4-BE49-F238E27FC236}">
                <a16:creationId xmlns:a16="http://schemas.microsoft.com/office/drawing/2014/main" id="{EEF100F6-2E09-4583-8D17-D61C023DDE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3AA3A-DEE4-4C72-A017-B67BCC6A4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BA9C6-61F8-4AED-86BD-C185BC5EDD7B}" type="slidenum">
              <a:rPr lang="en-US" smtClean="0"/>
              <a:t>‹#›</a:t>
            </a:fld>
            <a:endParaRPr lang="en-US"/>
          </a:p>
        </p:txBody>
      </p:sp>
    </p:spTree>
    <p:extLst>
      <p:ext uri="{BB962C8B-B14F-4D97-AF65-F5344CB8AC3E}">
        <p14:creationId xmlns:p14="http://schemas.microsoft.com/office/powerpoint/2010/main" val="37041005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94.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37.png"/><Relationship Id="rId7" Type="http://schemas.openxmlformats.org/officeDocument/2006/relationships/image" Target="../media/image215.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 Id="rId9" Type="http://schemas.microsoft.com/office/2007/relationships/hdphoto" Target="../media/hdphoto3.wdp"/></Relationships>
</file>

<file path=ppt/slides/_rels/slide101.xml.rels><?xml version="1.0" encoding="UTF-8" standalone="yes"?>
<Relationships xmlns="http://schemas.openxmlformats.org/package/2006/relationships"><Relationship Id="rId8" Type="http://schemas.openxmlformats.org/officeDocument/2006/relationships/image" Target="../media/image273.jpeg"/><Relationship Id="rId3" Type="http://schemas.openxmlformats.org/officeDocument/2006/relationships/image" Target="../media/image37.png"/><Relationship Id="rId7" Type="http://schemas.openxmlformats.org/officeDocument/2006/relationships/image" Target="../media/image272.jpe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71.png"/><Relationship Id="rId5" Type="http://schemas.openxmlformats.org/officeDocument/2006/relationships/image" Target="../media/image227.png"/><Relationship Id="rId10" Type="http://schemas.openxmlformats.org/officeDocument/2006/relationships/image" Target="../media/image275.jpeg"/><Relationship Id="rId4" Type="http://schemas.openxmlformats.org/officeDocument/2006/relationships/image" Target="../media/image226.png"/><Relationship Id="rId9" Type="http://schemas.openxmlformats.org/officeDocument/2006/relationships/image" Target="../media/image274.jpeg"/></Relationships>
</file>

<file path=ppt/slides/_rels/slide10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6.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27.png"/></Relationships>
</file>

<file path=ppt/slides/_rels/slide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27.png"/></Relationships>
</file>

<file path=ppt/slides/_rels/slide10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9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27.png"/></Relationships>
</file>

<file path=ppt/slides/_rels/slide10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94.xml"/><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s>
</file>

<file path=ppt/slides/_rels/slide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27.png"/><Relationship Id="rId4" Type="http://schemas.openxmlformats.org/officeDocument/2006/relationships/image" Target="../media/image277.png"/></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27.png"/><Relationship Id="rId4" Type="http://schemas.openxmlformats.org/officeDocument/2006/relationships/image" Target="../media/image27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26.png"/><Relationship Id="rId4" Type="http://schemas.openxmlformats.org/officeDocument/2006/relationships/image" Target="../media/image279.jpeg"/></Relationships>
</file>

<file path=ppt/slides/_rels/slide1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26.png"/><Relationship Id="rId4" Type="http://schemas.openxmlformats.org/officeDocument/2006/relationships/image" Target="../media/image280.png"/></Relationships>
</file>

<file path=ppt/slides/_rels/slide1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82.png"/><Relationship Id="rId4" Type="http://schemas.openxmlformats.org/officeDocument/2006/relationships/image" Target="../media/image281.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libjlr6YTMCym6ZKsfPwt2FKM8SnSfy/view"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tags" Target="../tags/tag33.xml"/><Relationship Id="rId39" Type="http://schemas.openxmlformats.org/officeDocument/2006/relationships/tags" Target="../tags/tag46.xml"/><Relationship Id="rId21" Type="http://schemas.openxmlformats.org/officeDocument/2006/relationships/tags" Target="../tags/tag28.xml"/><Relationship Id="rId34" Type="http://schemas.openxmlformats.org/officeDocument/2006/relationships/tags" Target="../tags/tag41.xml"/><Relationship Id="rId42" Type="http://schemas.openxmlformats.org/officeDocument/2006/relationships/tags" Target="../tags/tag49.xml"/><Relationship Id="rId47" Type="http://schemas.openxmlformats.org/officeDocument/2006/relationships/tags" Target="../tags/tag54.xml"/><Relationship Id="rId50" Type="http://schemas.openxmlformats.org/officeDocument/2006/relationships/tags" Target="../tags/tag57.xml"/><Relationship Id="rId55" Type="http://schemas.openxmlformats.org/officeDocument/2006/relationships/tags" Target="../tags/tag62.xml"/><Relationship Id="rId63" Type="http://schemas.openxmlformats.org/officeDocument/2006/relationships/tags" Target="../tags/tag70.xml"/><Relationship Id="rId68" Type="http://schemas.openxmlformats.org/officeDocument/2006/relationships/tags" Target="../tags/tag75.xml"/><Relationship Id="rId76" Type="http://schemas.openxmlformats.org/officeDocument/2006/relationships/chart" Target="../charts/chart4.xml"/><Relationship Id="rId7" Type="http://schemas.openxmlformats.org/officeDocument/2006/relationships/tags" Target="../tags/tag14.xml"/><Relationship Id="rId71" Type="http://schemas.openxmlformats.org/officeDocument/2006/relationships/oleObject" Target="../embeddings/oleObject6.bin"/><Relationship Id="rId2" Type="http://schemas.openxmlformats.org/officeDocument/2006/relationships/tags" Target="../tags/tag9.xml"/><Relationship Id="rId16" Type="http://schemas.openxmlformats.org/officeDocument/2006/relationships/tags" Target="../tags/tag23.xml"/><Relationship Id="rId29" Type="http://schemas.openxmlformats.org/officeDocument/2006/relationships/tags" Target="../tags/tag36.xml"/><Relationship Id="rId11" Type="http://schemas.openxmlformats.org/officeDocument/2006/relationships/tags" Target="../tags/tag18.xml"/><Relationship Id="rId24" Type="http://schemas.openxmlformats.org/officeDocument/2006/relationships/tags" Target="../tags/tag31.xml"/><Relationship Id="rId32" Type="http://schemas.openxmlformats.org/officeDocument/2006/relationships/tags" Target="../tags/tag39.xml"/><Relationship Id="rId37" Type="http://schemas.openxmlformats.org/officeDocument/2006/relationships/tags" Target="../tags/tag44.xml"/><Relationship Id="rId40" Type="http://schemas.openxmlformats.org/officeDocument/2006/relationships/tags" Target="../tags/tag47.xml"/><Relationship Id="rId45" Type="http://schemas.openxmlformats.org/officeDocument/2006/relationships/tags" Target="../tags/tag52.xml"/><Relationship Id="rId53" Type="http://schemas.openxmlformats.org/officeDocument/2006/relationships/tags" Target="../tags/tag60.xml"/><Relationship Id="rId58" Type="http://schemas.openxmlformats.org/officeDocument/2006/relationships/tags" Target="../tags/tag65.xml"/><Relationship Id="rId66" Type="http://schemas.openxmlformats.org/officeDocument/2006/relationships/tags" Target="../tags/tag73.xml"/><Relationship Id="rId74" Type="http://schemas.openxmlformats.org/officeDocument/2006/relationships/chart" Target="../charts/chart2.xml"/><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tags" Target="../tags/tag43.xml"/><Relationship Id="rId49" Type="http://schemas.openxmlformats.org/officeDocument/2006/relationships/tags" Target="../tags/tag56.xml"/><Relationship Id="rId57" Type="http://schemas.openxmlformats.org/officeDocument/2006/relationships/tags" Target="../tags/tag64.xml"/><Relationship Id="rId61" Type="http://schemas.openxmlformats.org/officeDocument/2006/relationships/tags" Target="../tags/tag68.xml"/><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tags" Target="../tags/tag38.xml"/><Relationship Id="rId44" Type="http://schemas.openxmlformats.org/officeDocument/2006/relationships/tags" Target="../tags/tag51.xml"/><Relationship Id="rId52" Type="http://schemas.openxmlformats.org/officeDocument/2006/relationships/tags" Target="../tags/tag59.xml"/><Relationship Id="rId60" Type="http://schemas.openxmlformats.org/officeDocument/2006/relationships/tags" Target="../tags/tag67.xml"/><Relationship Id="rId65" Type="http://schemas.openxmlformats.org/officeDocument/2006/relationships/tags" Target="../tags/tag72.xml"/><Relationship Id="rId73" Type="http://schemas.openxmlformats.org/officeDocument/2006/relationships/chart" Target="../charts/chart1.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tags" Target="../tags/tag37.xml"/><Relationship Id="rId35" Type="http://schemas.openxmlformats.org/officeDocument/2006/relationships/tags" Target="../tags/tag42.xml"/><Relationship Id="rId43" Type="http://schemas.openxmlformats.org/officeDocument/2006/relationships/tags" Target="../tags/tag50.xml"/><Relationship Id="rId48" Type="http://schemas.openxmlformats.org/officeDocument/2006/relationships/tags" Target="../tags/tag55.xml"/><Relationship Id="rId56" Type="http://schemas.openxmlformats.org/officeDocument/2006/relationships/tags" Target="../tags/tag63.xml"/><Relationship Id="rId64" Type="http://schemas.openxmlformats.org/officeDocument/2006/relationships/tags" Target="../tags/tag71.xml"/><Relationship Id="rId69" Type="http://schemas.openxmlformats.org/officeDocument/2006/relationships/slideLayout" Target="../slideLayouts/slideLayout48.xml"/><Relationship Id="rId8" Type="http://schemas.openxmlformats.org/officeDocument/2006/relationships/tags" Target="../tags/tag15.xml"/><Relationship Id="rId51" Type="http://schemas.openxmlformats.org/officeDocument/2006/relationships/tags" Target="../tags/tag58.xml"/><Relationship Id="rId72" Type="http://schemas.openxmlformats.org/officeDocument/2006/relationships/image" Target="../media/image54.emf"/><Relationship Id="rId3" Type="http://schemas.openxmlformats.org/officeDocument/2006/relationships/tags" Target="../tags/tag10.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tags" Target="../tags/tag40.xml"/><Relationship Id="rId38" Type="http://schemas.openxmlformats.org/officeDocument/2006/relationships/tags" Target="../tags/tag45.xml"/><Relationship Id="rId46" Type="http://schemas.openxmlformats.org/officeDocument/2006/relationships/tags" Target="../tags/tag53.xml"/><Relationship Id="rId59" Type="http://schemas.openxmlformats.org/officeDocument/2006/relationships/tags" Target="../tags/tag66.xml"/><Relationship Id="rId67" Type="http://schemas.openxmlformats.org/officeDocument/2006/relationships/tags" Target="../tags/tag74.xml"/><Relationship Id="rId20" Type="http://schemas.openxmlformats.org/officeDocument/2006/relationships/tags" Target="../tags/tag27.xml"/><Relationship Id="rId41" Type="http://schemas.openxmlformats.org/officeDocument/2006/relationships/tags" Target="../tags/tag48.xml"/><Relationship Id="rId54" Type="http://schemas.openxmlformats.org/officeDocument/2006/relationships/tags" Target="../tags/tag61.xml"/><Relationship Id="rId62" Type="http://schemas.openxmlformats.org/officeDocument/2006/relationships/tags" Target="../tags/tag69.xml"/><Relationship Id="rId70" Type="http://schemas.openxmlformats.org/officeDocument/2006/relationships/notesSlide" Target="../notesSlides/notesSlide15.xml"/><Relationship Id="rId75" Type="http://schemas.openxmlformats.org/officeDocument/2006/relationships/chart" Target="../charts/chart3.xml"/><Relationship Id="rId1" Type="http://schemas.openxmlformats.org/officeDocument/2006/relationships/vmlDrawing" Target="../drawings/vmlDrawing6.vml"/><Relationship Id="rId6" Type="http://schemas.openxmlformats.org/officeDocument/2006/relationships/tags" Target="../tags/tag13.xml"/></Relationships>
</file>

<file path=ppt/slides/_rels/slide19.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55.emf"/><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oleObject" Target="../embeddings/oleObject7.bin"/><Relationship Id="rId2" Type="http://schemas.openxmlformats.org/officeDocument/2006/relationships/tags" Target="../tags/tag76.xml"/><Relationship Id="rId1" Type="http://schemas.openxmlformats.org/officeDocument/2006/relationships/vmlDrawing" Target="../drawings/vmlDrawing7.vml"/><Relationship Id="rId6" Type="http://schemas.openxmlformats.org/officeDocument/2006/relationships/tags" Target="../tags/tag80.xml"/><Relationship Id="rId11" Type="http://schemas.openxmlformats.org/officeDocument/2006/relationships/notesSlide" Target="../notesSlides/notesSlide16.xml"/><Relationship Id="rId5" Type="http://schemas.openxmlformats.org/officeDocument/2006/relationships/tags" Target="../tags/tag79.xml"/><Relationship Id="rId10" Type="http://schemas.openxmlformats.org/officeDocument/2006/relationships/slideLayout" Target="../slideLayouts/slideLayout48.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9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85.xml"/><Relationship Id="rId7" Type="http://schemas.openxmlformats.org/officeDocument/2006/relationships/oleObject" Target="../embeddings/oleObject8.bin"/><Relationship Id="rId2" Type="http://schemas.openxmlformats.org/officeDocument/2006/relationships/tags" Target="../tags/tag84.xml"/><Relationship Id="rId1" Type="http://schemas.openxmlformats.org/officeDocument/2006/relationships/vmlDrawing" Target="../drawings/vmlDrawing8.vml"/><Relationship Id="rId6" Type="http://schemas.openxmlformats.org/officeDocument/2006/relationships/notesSlide" Target="../notesSlides/notesSlide17.xml"/><Relationship Id="rId5" Type="http://schemas.openxmlformats.org/officeDocument/2006/relationships/slideLayout" Target="../slideLayouts/slideLayout48.xml"/><Relationship Id="rId4" Type="http://schemas.openxmlformats.org/officeDocument/2006/relationships/tags" Target="../tags/tag86.xml"/></Relationships>
</file>

<file path=ppt/slides/_rels/slide21.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tags" Target="../tags/tag88.xml"/><Relationship Id="rId21" Type="http://schemas.openxmlformats.org/officeDocument/2006/relationships/image" Target="../media/image68.jpeg"/><Relationship Id="rId7" Type="http://schemas.openxmlformats.org/officeDocument/2006/relationships/oleObject" Target="../embeddings/oleObject9.bin"/><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tags" Target="../tags/tag87.xml"/><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1" Type="http://schemas.openxmlformats.org/officeDocument/2006/relationships/vmlDrawing" Target="../drawings/vmlDrawing9.vml"/><Relationship Id="rId6" Type="http://schemas.openxmlformats.org/officeDocument/2006/relationships/notesSlide" Target="../notesSlides/notesSlide18.xml"/><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slideLayout" Target="../slideLayouts/slideLayout48.xml"/><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4" Type="http://schemas.openxmlformats.org/officeDocument/2006/relationships/tags" Target="../tags/tag89.xml"/><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hyperlink" Target="https://www.google.com/url?sa=i&amp;rct=j&amp;q=&amp;esrc=s&amp;source=images&amp;cd=&amp;ved=2ahUKEwjFiICS4dnhAhXBdN8KHUcUBTsQjRx6BAgBEAU&amp;url=https://commons.wikimedia.org/wiki/File:Whole_Foods_Market_logo.svg&amp;psig=AOvVaw04T0qXnrrF2nF_E_C4ExEp&amp;ust=1555680900974163" TargetMode="External"/><Relationship Id="rId18" Type="http://schemas.openxmlformats.org/officeDocument/2006/relationships/image" Target="../media/image91.jpeg"/><Relationship Id="rId3" Type="http://schemas.openxmlformats.org/officeDocument/2006/relationships/image" Target="../media/image79.png"/><Relationship Id="rId21" Type="http://schemas.openxmlformats.org/officeDocument/2006/relationships/image" Target="../media/image93.png"/><Relationship Id="rId7" Type="http://schemas.openxmlformats.org/officeDocument/2006/relationships/image" Target="../media/image82.gif"/><Relationship Id="rId12" Type="http://schemas.openxmlformats.org/officeDocument/2006/relationships/image" Target="../media/image86.png"/><Relationship Id="rId17" Type="http://schemas.openxmlformats.org/officeDocument/2006/relationships/image" Target="../media/image90.png"/><Relationship Id="rId2" Type="http://schemas.openxmlformats.org/officeDocument/2006/relationships/slideLayout" Target="../slideLayouts/slideLayout13.xml"/><Relationship Id="rId16" Type="http://schemas.openxmlformats.org/officeDocument/2006/relationships/image" Target="../media/image89.jpeg"/><Relationship Id="rId20" Type="http://schemas.openxmlformats.org/officeDocument/2006/relationships/hyperlink" Target="https://www.google.com/url?sa=i&amp;rct=j&amp;q=&amp;esrc=s&amp;source=images&amp;cd=&amp;ved=2ahUKEwiL1aiP49nhAhXJT98KHQ9jCgAQjRx6BAgBEAU&amp;url=https://www.playworks.org/maryland/event/rock-paper-scissors-tournament-2018/wawa-logo/&amp;psig=AOvVaw0Hpmz-WNbC_RQrgSKNgpbo&amp;ust=1555681397802108" TargetMode="External"/><Relationship Id="rId1" Type="http://schemas.openxmlformats.org/officeDocument/2006/relationships/tags" Target="../tags/tag90.xml"/><Relationship Id="rId6" Type="http://schemas.openxmlformats.org/officeDocument/2006/relationships/image" Target="../media/image81.png"/><Relationship Id="rId11" Type="http://schemas.openxmlformats.org/officeDocument/2006/relationships/image" Target="../media/image85.png"/><Relationship Id="rId24" Type="http://schemas.openxmlformats.org/officeDocument/2006/relationships/image" Target="../media/image95.png"/><Relationship Id="rId5" Type="http://schemas.openxmlformats.org/officeDocument/2006/relationships/image" Target="../media/image80.png"/><Relationship Id="rId15" Type="http://schemas.openxmlformats.org/officeDocument/2006/relationships/image" Target="../media/image88.png"/><Relationship Id="rId23" Type="http://schemas.openxmlformats.org/officeDocument/2006/relationships/image" Target="../media/image94.jpeg"/><Relationship Id="rId10" Type="http://schemas.openxmlformats.org/officeDocument/2006/relationships/image" Target="../media/image84.png"/><Relationship Id="rId19" Type="http://schemas.openxmlformats.org/officeDocument/2006/relationships/image" Target="../media/image92.png"/><Relationship Id="rId4" Type="http://schemas.openxmlformats.org/officeDocument/2006/relationships/image" Target="../media/image69.png"/><Relationship Id="rId9" Type="http://schemas.openxmlformats.org/officeDocument/2006/relationships/image" Target="../media/image83.jpeg"/><Relationship Id="rId14" Type="http://schemas.openxmlformats.org/officeDocument/2006/relationships/image" Target="../media/image87.png"/><Relationship Id="rId22"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100.jpeg"/><Relationship Id="rId3" Type="http://schemas.openxmlformats.org/officeDocument/2006/relationships/tags" Target="../tags/tag92.xml"/><Relationship Id="rId7" Type="http://schemas.openxmlformats.org/officeDocument/2006/relationships/oleObject" Target="../embeddings/oleObject10.bin"/><Relationship Id="rId12" Type="http://schemas.openxmlformats.org/officeDocument/2006/relationships/image" Target="../media/image99.png"/><Relationship Id="rId2" Type="http://schemas.openxmlformats.org/officeDocument/2006/relationships/tags" Target="../tags/tag91.xml"/><Relationship Id="rId1" Type="http://schemas.openxmlformats.org/officeDocument/2006/relationships/vmlDrawing" Target="../drawings/vmlDrawing10.vml"/><Relationship Id="rId6" Type="http://schemas.openxmlformats.org/officeDocument/2006/relationships/notesSlide" Target="../notesSlides/notesSlide19.xml"/><Relationship Id="rId11" Type="http://schemas.openxmlformats.org/officeDocument/2006/relationships/image" Target="../media/image98.png"/><Relationship Id="rId5" Type="http://schemas.openxmlformats.org/officeDocument/2006/relationships/slideLayout" Target="../slideLayouts/slideLayout60.xml"/><Relationship Id="rId10" Type="http://schemas.openxmlformats.org/officeDocument/2006/relationships/image" Target="../media/image97.png"/><Relationship Id="rId4" Type="http://schemas.openxmlformats.org/officeDocument/2006/relationships/tags" Target="../tags/tag93.xml"/><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20.xml"/><Relationship Id="rId7" Type="http://schemas.openxmlformats.org/officeDocument/2006/relationships/image" Target="../media/image104.png"/><Relationship Id="rId2" Type="http://schemas.openxmlformats.org/officeDocument/2006/relationships/slideLayout" Target="../slideLayouts/slideLayout59.xml"/><Relationship Id="rId1" Type="http://schemas.openxmlformats.org/officeDocument/2006/relationships/tags" Target="../tags/tag9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g"/><Relationship Id="rId9" Type="http://schemas.openxmlformats.org/officeDocument/2006/relationships/image" Target="../media/image106.png"/></Relationships>
</file>

<file path=ppt/slides/_rels/slide25.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111.jpeg"/><Relationship Id="rId3" Type="http://schemas.openxmlformats.org/officeDocument/2006/relationships/tags" Target="../tags/tag96.xml"/><Relationship Id="rId7" Type="http://schemas.openxmlformats.org/officeDocument/2006/relationships/oleObject" Target="../embeddings/oleObject11.bin"/><Relationship Id="rId12" Type="http://schemas.openxmlformats.org/officeDocument/2006/relationships/image" Target="../media/image110.jpeg"/><Relationship Id="rId2" Type="http://schemas.openxmlformats.org/officeDocument/2006/relationships/tags" Target="../tags/tag95.xml"/><Relationship Id="rId1" Type="http://schemas.openxmlformats.org/officeDocument/2006/relationships/vmlDrawing" Target="../drawings/vmlDrawing11.vml"/><Relationship Id="rId6" Type="http://schemas.openxmlformats.org/officeDocument/2006/relationships/notesSlide" Target="../notesSlides/notesSlide21.xml"/><Relationship Id="rId11" Type="http://schemas.openxmlformats.org/officeDocument/2006/relationships/image" Target="../media/image109.jpeg"/><Relationship Id="rId5" Type="http://schemas.openxmlformats.org/officeDocument/2006/relationships/slideLayout" Target="../slideLayouts/slideLayout49.xml"/><Relationship Id="rId10" Type="http://schemas.openxmlformats.org/officeDocument/2006/relationships/image" Target="../media/image108.jpeg"/><Relationship Id="rId4" Type="http://schemas.openxmlformats.org/officeDocument/2006/relationships/tags" Target="../tags/tag97.xml"/><Relationship Id="rId9" Type="http://schemas.openxmlformats.org/officeDocument/2006/relationships/image" Target="../media/image107.jpe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62.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7.xml.rels><?xml version="1.0" encoding="UTF-8" standalone="yes"?>
<Relationships xmlns="http://schemas.openxmlformats.org/package/2006/relationships"><Relationship Id="rId8" Type="http://schemas.openxmlformats.org/officeDocument/2006/relationships/image" Target="../media/image125.tiff"/><Relationship Id="rId3" Type="http://schemas.openxmlformats.org/officeDocument/2006/relationships/notesSlide" Target="../notesSlides/notesSlide22.xml"/><Relationship Id="rId7" Type="http://schemas.openxmlformats.org/officeDocument/2006/relationships/image" Target="../media/image124.jpeg"/><Relationship Id="rId2" Type="http://schemas.openxmlformats.org/officeDocument/2006/relationships/slideLayout" Target="../slideLayouts/slideLayout59.xml"/><Relationship Id="rId1" Type="http://schemas.openxmlformats.org/officeDocument/2006/relationships/tags" Target="../tags/tag98.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6.tiff"/></Relationships>
</file>

<file path=ppt/slides/_rels/slide2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tags" Target="../tags/tag99.xml"/><Relationship Id="rId7" Type="http://schemas.openxmlformats.org/officeDocument/2006/relationships/image" Target="../media/image12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2.jpeg"/><Relationship Id="rId11" Type="http://schemas.openxmlformats.org/officeDocument/2006/relationships/image" Target="../media/image127.png"/><Relationship Id="rId5" Type="http://schemas.openxmlformats.org/officeDocument/2006/relationships/notesSlide" Target="../notesSlides/notesSlide23.xml"/><Relationship Id="rId10" Type="http://schemas.openxmlformats.org/officeDocument/2006/relationships/image" Target="../media/image121.jpeg"/><Relationship Id="rId4" Type="http://schemas.openxmlformats.org/officeDocument/2006/relationships/slideLayout" Target="../slideLayouts/slideLayout59.xml"/><Relationship Id="rId9" Type="http://schemas.openxmlformats.org/officeDocument/2006/relationships/image" Target="../media/image125.tiff"/></Relationships>
</file>

<file path=ppt/slides/_rels/slide29.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oleObject" Target="../embeddings/oleObject12.bin"/><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notesSlide" Target="../notesSlides/notesSlide24.xml"/><Relationship Id="rId2" Type="http://schemas.openxmlformats.org/officeDocument/2006/relationships/tags" Target="../tags/tag100.xml"/><Relationship Id="rId1" Type="http://schemas.openxmlformats.org/officeDocument/2006/relationships/vmlDrawing" Target="../drawings/vmlDrawing12.vml"/><Relationship Id="rId6" Type="http://schemas.openxmlformats.org/officeDocument/2006/relationships/tags" Target="../tags/tag104.xml"/><Relationship Id="rId11" Type="http://schemas.openxmlformats.org/officeDocument/2006/relationships/slideLayout" Target="../slideLayouts/slideLayout48.xml"/><Relationship Id="rId5" Type="http://schemas.openxmlformats.org/officeDocument/2006/relationships/tags" Target="../tags/tag103.xml"/><Relationship Id="rId15" Type="http://schemas.openxmlformats.org/officeDocument/2006/relationships/chart" Target="../charts/chart6.xml"/><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00.xml"/><Relationship Id="rId6" Type="http://schemas.openxmlformats.org/officeDocument/2006/relationships/hyperlink" Target="http://blacksmithapplications.com/smoke-jumpers-2/attend-smoke-jumpers/" TargetMode="External"/><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4.svg"/></Relationships>
</file>

<file path=ppt/slides/_rels/slide3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10.xml"/><Relationship Id="rId7" Type="http://schemas.openxmlformats.org/officeDocument/2006/relationships/oleObject" Target="../embeddings/oleObject13.bin"/><Relationship Id="rId2" Type="http://schemas.openxmlformats.org/officeDocument/2006/relationships/tags" Target="../tags/tag109.xml"/><Relationship Id="rId1" Type="http://schemas.openxmlformats.org/officeDocument/2006/relationships/vmlDrawing" Target="../drawings/vmlDrawing13.vml"/><Relationship Id="rId6" Type="http://schemas.openxmlformats.org/officeDocument/2006/relationships/notesSlide" Target="../notesSlides/notesSlide25.xml"/><Relationship Id="rId5" Type="http://schemas.openxmlformats.org/officeDocument/2006/relationships/slideLayout" Target="../slideLayouts/slideLayout47.xml"/><Relationship Id="rId4" Type="http://schemas.openxmlformats.org/officeDocument/2006/relationships/tags" Target="../tags/tag111.xml"/></Relationships>
</file>

<file path=ppt/slides/_rels/slide3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tags" Target="../tags/tag128.xml"/><Relationship Id="rId26" Type="http://schemas.openxmlformats.org/officeDocument/2006/relationships/chart" Target="../charts/chart7.xml"/><Relationship Id="rId3" Type="http://schemas.openxmlformats.org/officeDocument/2006/relationships/tags" Target="../tags/tag113.xml"/><Relationship Id="rId21" Type="http://schemas.openxmlformats.org/officeDocument/2006/relationships/tags" Target="../tags/tag131.xml"/><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tags" Target="../tags/tag127.xml"/><Relationship Id="rId25" Type="http://schemas.openxmlformats.org/officeDocument/2006/relationships/image" Target="../media/image2.emf"/><Relationship Id="rId2" Type="http://schemas.openxmlformats.org/officeDocument/2006/relationships/tags" Target="../tags/tag112.xml"/><Relationship Id="rId16" Type="http://schemas.openxmlformats.org/officeDocument/2006/relationships/tags" Target="../tags/tag126.xml"/><Relationship Id="rId20" Type="http://schemas.openxmlformats.org/officeDocument/2006/relationships/tags" Target="../tags/tag130.xml"/><Relationship Id="rId1" Type="http://schemas.openxmlformats.org/officeDocument/2006/relationships/vmlDrawing" Target="../drawings/vmlDrawing14.vml"/><Relationship Id="rId6" Type="http://schemas.openxmlformats.org/officeDocument/2006/relationships/tags" Target="../tags/tag116.xml"/><Relationship Id="rId11" Type="http://schemas.openxmlformats.org/officeDocument/2006/relationships/tags" Target="../tags/tag121.xml"/><Relationship Id="rId24" Type="http://schemas.openxmlformats.org/officeDocument/2006/relationships/oleObject" Target="../embeddings/oleObject14.bin"/><Relationship Id="rId5" Type="http://schemas.openxmlformats.org/officeDocument/2006/relationships/tags" Target="../tags/tag115.xml"/><Relationship Id="rId15" Type="http://schemas.openxmlformats.org/officeDocument/2006/relationships/tags" Target="../tags/tag125.xml"/><Relationship Id="rId23" Type="http://schemas.openxmlformats.org/officeDocument/2006/relationships/notesSlide" Target="../notesSlides/notesSlide26.xml"/><Relationship Id="rId10" Type="http://schemas.openxmlformats.org/officeDocument/2006/relationships/tags" Target="../tags/tag120.xml"/><Relationship Id="rId19" Type="http://schemas.openxmlformats.org/officeDocument/2006/relationships/tags" Target="../tags/tag129.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slideLayout" Target="../slideLayouts/slideLayout47.xml"/><Relationship Id="rId27" Type="http://schemas.openxmlformats.org/officeDocument/2006/relationships/chart" Target="../charts/chart8.xml"/></Relationships>
</file>

<file path=ppt/slides/_rels/slide33.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tags" Target="../tags/tag143.xml"/><Relationship Id="rId18" Type="http://schemas.openxmlformats.org/officeDocument/2006/relationships/tags" Target="../tags/tag148.xml"/><Relationship Id="rId3" Type="http://schemas.openxmlformats.org/officeDocument/2006/relationships/tags" Target="../tags/tag133.xml"/><Relationship Id="rId21" Type="http://schemas.openxmlformats.org/officeDocument/2006/relationships/notesSlide" Target="../notesSlides/notesSlide27.xml"/><Relationship Id="rId7" Type="http://schemas.openxmlformats.org/officeDocument/2006/relationships/tags" Target="../tags/tag137.xml"/><Relationship Id="rId12" Type="http://schemas.openxmlformats.org/officeDocument/2006/relationships/tags" Target="../tags/tag142.xml"/><Relationship Id="rId17" Type="http://schemas.openxmlformats.org/officeDocument/2006/relationships/tags" Target="../tags/tag147.xml"/><Relationship Id="rId2" Type="http://schemas.openxmlformats.org/officeDocument/2006/relationships/tags" Target="../tags/tag132.xml"/><Relationship Id="rId16" Type="http://schemas.openxmlformats.org/officeDocument/2006/relationships/tags" Target="../tags/tag146.xml"/><Relationship Id="rId20" Type="http://schemas.openxmlformats.org/officeDocument/2006/relationships/slideLayout" Target="../slideLayouts/slideLayout48.xml"/><Relationship Id="rId1" Type="http://schemas.openxmlformats.org/officeDocument/2006/relationships/vmlDrawing" Target="../drawings/vmlDrawing15.v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chart" Target="../charts/chart9.xml"/><Relationship Id="rId5" Type="http://schemas.openxmlformats.org/officeDocument/2006/relationships/tags" Target="../tags/tag135.xml"/><Relationship Id="rId15" Type="http://schemas.openxmlformats.org/officeDocument/2006/relationships/tags" Target="../tags/tag145.xml"/><Relationship Id="rId23" Type="http://schemas.openxmlformats.org/officeDocument/2006/relationships/image" Target="../media/image55.emf"/><Relationship Id="rId10" Type="http://schemas.openxmlformats.org/officeDocument/2006/relationships/tags" Target="../tags/tag140.xml"/><Relationship Id="rId19" Type="http://schemas.openxmlformats.org/officeDocument/2006/relationships/tags" Target="../tags/tag149.xml"/><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tags" Target="../tags/tag144.xml"/><Relationship Id="rId22"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50.xml"/></Relationships>
</file>

<file path=ppt/slides/_rels/slide35.xml.rels><?xml version="1.0" encoding="UTF-8" standalone="yes"?>
<Relationships xmlns="http://schemas.openxmlformats.org/package/2006/relationships"><Relationship Id="rId8" Type="http://schemas.openxmlformats.org/officeDocument/2006/relationships/image" Target="../media/image135.tiff"/><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emf"/><Relationship Id="rId1" Type="http://schemas.openxmlformats.org/officeDocument/2006/relationships/slideLayout" Target="../slideLayouts/slideLayout12.xml"/><Relationship Id="rId6" Type="http://schemas.openxmlformats.org/officeDocument/2006/relationships/image" Target="../media/image133.tiff"/><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emf"/><Relationship Id="rId9" Type="http://schemas.openxmlformats.org/officeDocument/2006/relationships/image" Target="../media/image136.jpeg"/></Relationships>
</file>

<file path=ppt/slides/_rels/slide3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6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00.xml"/><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8" Type="http://schemas.openxmlformats.org/officeDocument/2006/relationships/image" Target="../media/image156.jpg"/><Relationship Id="rId13" Type="http://schemas.openxmlformats.org/officeDocument/2006/relationships/image" Target="../media/image161.png"/><Relationship Id="rId3" Type="http://schemas.openxmlformats.org/officeDocument/2006/relationships/image" Target="../media/image151.jpg"/><Relationship Id="rId7" Type="http://schemas.openxmlformats.org/officeDocument/2006/relationships/image" Target="../media/image155.png"/><Relationship Id="rId12" Type="http://schemas.openxmlformats.org/officeDocument/2006/relationships/image" Target="../media/image160.jpg"/><Relationship Id="rId2" Type="http://schemas.openxmlformats.org/officeDocument/2006/relationships/image" Target="../media/image150.jpg"/><Relationship Id="rId1" Type="http://schemas.openxmlformats.org/officeDocument/2006/relationships/slideLayout" Target="../slideLayouts/slideLayout80.xml"/><Relationship Id="rId6" Type="http://schemas.openxmlformats.org/officeDocument/2006/relationships/image" Target="../media/image154.jpg"/><Relationship Id="rId11" Type="http://schemas.openxmlformats.org/officeDocument/2006/relationships/image" Target="../media/image159.jpg"/><Relationship Id="rId5" Type="http://schemas.openxmlformats.org/officeDocument/2006/relationships/image" Target="../media/image153.jpg"/><Relationship Id="rId10" Type="http://schemas.openxmlformats.org/officeDocument/2006/relationships/image" Target="../media/image158.jpg"/><Relationship Id="rId4" Type="http://schemas.openxmlformats.org/officeDocument/2006/relationships/image" Target="../media/image152.jpg"/><Relationship Id="rId9" Type="http://schemas.openxmlformats.org/officeDocument/2006/relationships/image" Target="../media/image157.jpg"/><Relationship Id="rId14" Type="http://schemas.openxmlformats.org/officeDocument/2006/relationships/image" Target="../media/image162.jpg"/></Relationships>
</file>

<file path=ppt/slides/_rels/slide42.xml.rels><?xml version="1.0" encoding="UTF-8" standalone="yes"?>
<Relationships xmlns="http://schemas.openxmlformats.org/package/2006/relationships"><Relationship Id="rId3" Type="http://schemas.openxmlformats.org/officeDocument/2006/relationships/image" Target="../media/image164.jpg"/><Relationship Id="rId7" Type="http://schemas.openxmlformats.org/officeDocument/2006/relationships/image" Target="../media/image158.jpg"/><Relationship Id="rId2" Type="http://schemas.openxmlformats.org/officeDocument/2006/relationships/image" Target="../media/image163.jpg"/><Relationship Id="rId1" Type="http://schemas.openxmlformats.org/officeDocument/2006/relationships/slideLayout" Target="../slideLayouts/slideLayout80.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jpg"/></Relationships>
</file>

<file path=ppt/slides/_rels/slide4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68.png"/><Relationship Id="rId1" Type="http://schemas.openxmlformats.org/officeDocument/2006/relationships/slideLayout" Target="../slideLayouts/slideLayout80.xml"/><Relationship Id="rId4" Type="http://schemas.openxmlformats.org/officeDocument/2006/relationships/image" Target="../media/image169.jpg"/></Relationships>
</file>

<file path=ppt/slides/_rels/slide4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4.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00.xml"/><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18" Type="http://schemas.openxmlformats.org/officeDocument/2006/relationships/image" Target="../media/image193.jpeg"/><Relationship Id="rId26" Type="http://schemas.openxmlformats.org/officeDocument/2006/relationships/image" Target="../media/image201.png"/><Relationship Id="rId3" Type="http://schemas.openxmlformats.org/officeDocument/2006/relationships/image" Target="../media/image178.png"/><Relationship Id="rId21" Type="http://schemas.openxmlformats.org/officeDocument/2006/relationships/image" Target="../media/image196.jpeg"/><Relationship Id="rId7" Type="http://schemas.openxmlformats.org/officeDocument/2006/relationships/image" Target="../media/image182.jpeg"/><Relationship Id="rId12" Type="http://schemas.openxmlformats.org/officeDocument/2006/relationships/image" Target="../media/image187.png"/><Relationship Id="rId17" Type="http://schemas.openxmlformats.org/officeDocument/2006/relationships/image" Target="../media/image192.png"/><Relationship Id="rId25" Type="http://schemas.openxmlformats.org/officeDocument/2006/relationships/image" Target="../media/image200.jpeg"/><Relationship Id="rId2" Type="http://schemas.openxmlformats.org/officeDocument/2006/relationships/notesSlide" Target="../notesSlides/notesSlide32.xml"/><Relationship Id="rId16" Type="http://schemas.openxmlformats.org/officeDocument/2006/relationships/image" Target="../media/image191.png"/><Relationship Id="rId20" Type="http://schemas.openxmlformats.org/officeDocument/2006/relationships/image" Target="../media/image195.jpg"/><Relationship Id="rId1" Type="http://schemas.openxmlformats.org/officeDocument/2006/relationships/slideLayout" Target="../slideLayouts/slideLayout91.xml"/><Relationship Id="rId6" Type="http://schemas.openxmlformats.org/officeDocument/2006/relationships/image" Target="../media/image181.jpg"/><Relationship Id="rId11" Type="http://schemas.openxmlformats.org/officeDocument/2006/relationships/image" Target="../media/image186.png"/><Relationship Id="rId24" Type="http://schemas.openxmlformats.org/officeDocument/2006/relationships/image" Target="../media/image199.jpg"/><Relationship Id="rId5" Type="http://schemas.openxmlformats.org/officeDocument/2006/relationships/image" Target="../media/image180.png"/><Relationship Id="rId15" Type="http://schemas.openxmlformats.org/officeDocument/2006/relationships/image" Target="../media/image190.jpeg"/><Relationship Id="rId23" Type="http://schemas.openxmlformats.org/officeDocument/2006/relationships/image" Target="../media/image198.png"/><Relationship Id="rId10" Type="http://schemas.openxmlformats.org/officeDocument/2006/relationships/image" Target="../media/image185.png"/><Relationship Id="rId19" Type="http://schemas.openxmlformats.org/officeDocument/2006/relationships/image" Target="../media/image194.png"/><Relationship Id="rId4" Type="http://schemas.openxmlformats.org/officeDocument/2006/relationships/image" Target="../media/image179.htm"/><Relationship Id="rId9" Type="http://schemas.openxmlformats.org/officeDocument/2006/relationships/image" Target="../media/image184.jpg"/><Relationship Id="rId14" Type="http://schemas.openxmlformats.org/officeDocument/2006/relationships/image" Target="../media/image189.png"/><Relationship Id="rId22" Type="http://schemas.openxmlformats.org/officeDocument/2006/relationships/image" Target="../media/image197.png"/><Relationship Id="rId27" Type="http://schemas.openxmlformats.org/officeDocument/2006/relationships/image" Target="../media/image202.png"/></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34.xml"/><Relationship Id="rId1" Type="http://schemas.openxmlformats.org/officeDocument/2006/relationships/slideLayout" Target="../slideLayouts/slideLayout87.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hyperlink" Target="mailto:Twefer@fsici.com"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35.xml"/><Relationship Id="rId1" Type="http://schemas.openxmlformats.org/officeDocument/2006/relationships/slideLayout" Target="../slideLayouts/slideLayout89.xml"/><Relationship Id="rId6" Type="http://schemas.openxmlformats.org/officeDocument/2006/relationships/image" Target="../media/image209.svg"/><Relationship Id="rId5" Type="http://schemas.openxmlformats.org/officeDocument/2006/relationships/image" Target="../media/image208.png"/><Relationship Id="rId4" Type="http://schemas.openxmlformats.org/officeDocument/2006/relationships/image" Target="../media/image207.png"/><Relationship Id="rId9" Type="http://schemas.openxmlformats.org/officeDocument/2006/relationships/image" Target="../media/image212.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4" Type="http://schemas.openxmlformats.org/officeDocument/2006/relationships/image" Target="../media/image213.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93.xml"/><Relationship Id="rId5" Type="http://schemas.openxmlformats.org/officeDocument/2006/relationships/image" Target="../media/image215.png"/><Relationship Id="rId4" Type="http://schemas.openxmlformats.org/officeDocument/2006/relationships/image" Target="../media/image214.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16.jpg"/><Relationship Id="rId4" Type="http://schemas.openxmlformats.org/officeDocument/2006/relationships/image" Target="../media/image39.jp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14.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5" Type="http://schemas.openxmlformats.org/officeDocument/2006/relationships/image" Target="../media/image215.png"/><Relationship Id="rId4" Type="http://schemas.openxmlformats.org/officeDocument/2006/relationships/image" Target="../media/image214.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00.xml"/><Relationship Id="rId5" Type="http://schemas.openxmlformats.org/officeDocument/2006/relationships/image" Target="../media/image45.png"/><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17.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chart" Target="../charts/char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18.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19.png"/></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20.png"/></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21.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22.jpe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4" Type="http://schemas.openxmlformats.org/officeDocument/2006/relationships/image" Target="../media/image223.jp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00.xml"/><Relationship Id="rId5" Type="http://schemas.openxmlformats.org/officeDocument/2006/relationships/image" Target="../media/image46.png"/><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25.jpeg"/><Relationship Id="rId4" Type="http://schemas.openxmlformats.org/officeDocument/2006/relationships/image" Target="../media/image224.png"/></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28.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29.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74.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37.png"/><Relationship Id="rId7" Type="http://schemas.openxmlformats.org/officeDocument/2006/relationships/image" Target="../media/image230.jpe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32.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33.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77.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0.png"/><Relationship Id="rId7" Type="http://schemas.openxmlformats.org/officeDocument/2006/relationships/image" Target="../media/image214.png"/><Relationship Id="rId2" Type="http://schemas.openxmlformats.org/officeDocument/2006/relationships/notesSlide" Target="../notesSlides/notesSlide37.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40.png"/><Relationship Id="rId7" Type="http://schemas.openxmlformats.org/officeDocument/2006/relationships/image" Target="../media/image235.png"/><Relationship Id="rId2" Type="http://schemas.openxmlformats.org/officeDocument/2006/relationships/notesSlide" Target="../notesSlides/notesSlide38.xml"/><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6.png"/><Relationship Id="rId4" Type="http://schemas.openxmlformats.org/officeDocument/2006/relationships/image" Target="../media/image37.png"/><Relationship Id="rId9" Type="http://schemas.openxmlformats.org/officeDocument/2006/relationships/image" Target="../media/image237.png"/></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14.png"/><Relationship Id="rId2" Type="http://schemas.openxmlformats.org/officeDocument/2006/relationships/notesSlide" Target="../notesSlides/notesSlide39.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00.xml"/><Relationship Id="rId5" Type="http://schemas.openxmlformats.org/officeDocument/2006/relationships/image" Target="../media/image47.png"/><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40.png"/><Relationship Id="rId7" Type="http://schemas.openxmlformats.org/officeDocument/2006/relationships/image" Target="../media/image238.png"/><Relationship Id="rId2" Type="http://schemas.openxmlformats.org/officeDocument/2006/relationships/notesSlide" Target="../notesSlides/notesSlide40.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241.png"/><Relationship Id="rId4" Type="http://schemas.openxmlformats.org/officeDocument/2006/relationships/image" Target="../media/image37.png"/><Relationship Id="rId9" Type="http://schemas.openxmlformats.org/officeDocument/2006/relationships/image" Target="../media/image240.png"/></Relationships>
</file>

<file path=ppt/slides/_rels/slide8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40.png"/><Relationship Id="rId7" Type="http://schemas.openxmlformats.org/officeDocument/2006/relationships/image" Target="../media/image214.png"/><Relationship Id="rId2" Type="http://schemas.openxmlformats.org/officeDocument/2006/relationships/notesSlide" Target="../notesSlides/notesSlide41.xml"/><Relationship Id="rId1" Type="http://schemas.openxmlformats.org/officeDocument/2006/relationships/slideLayout" Target="../slideLayouts/slideLayout100.xml"/><Relationship Id="rId6" Type="http://schemas.openxmlformats.org/officeDocument/2006/relationships/image" Target="../media/image227.png"/><Relationship Id="rId11" Type="http://schemas.openxmlformats.org/officeDocument/2006/relationships/hyperlink" Target="https://translate.google.com/" TargetMode="External"/><Relationship Id="rId5" Type="http://schemas.openxmlformats.org/officeDocument/2006/relationships/image" Target="../media/image226.png"/><Relationship Id="rId10" Type="http://schemas.openxmlformats.org/officeDocument/2006/relationships/image" Target="../media/image244.png"/><Relationship Id="rId4" Type="http://schemas.openxmlformats.org/officeDocument/2006/relationships/image" Target="../media/image37.png"/><Relationship Id="rId9" Type="http://schemas.openxmlformats.org/officeDocument/2006/relationships/image" Target="../media/image243.png"/></Relationships>
</file>

<file path=ppt/slides/_rels/slide82.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40.png"/><Relationship Id="rId7" Type="http://schemas.openxmlformats.org/officeDocument/2006/relationships/image" Target="../media/image214.png"/><Relationship Id="rId2" Type="http://schemas.openxmlformats.org/officeDocument/2006/relationships/notesSlide" Target="../notesSlides/notesSlide42.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247.png"/><Relationship Id="rId4" Type="http://schemas.openxmlformats.org/officeDocument/2006/relationships/image" Target="../media/image37.png"/><Relationship Id="rId9" Type="http://schemas.openxmlformats.org/officeDocument/2006/relationships/image" Target="../media/image246.png"/></Relationships>
</file>

<file path=ppt/slides/_rels/slide83.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40.png"/><Relationship Id="rId7" Type="http://schemas.openxmlformats.org/officeDocument/2006/relationships/image" Target="../media/image248.jpeg"/><Relationship Id="rId2" Type="http://schemas.openxmlformats.org/officeDocument/2006/relationships/notesSlide" Target="../notesSlides/notesSlide43.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251.png"/><Relationship Id="rId4" Type="http://schemas.openxmlformats.org/officeDocument/2006/relationships/image" Target="../media/image37.png"/><Relationship Id="rId9" Type="http://schemas.openxmlformats.org/officeDocument/2006/relationships/image" Target="../media/image250.png"/></Relationships>
</file>

<file path=ppt/slides/_rels/slide84.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40.png"/><Relationship Id="rId7" Type="http://schemas.openxmlformats.org/officeDocument/2006/relationships/image" Target="../media/image252.png"/><Relationship Id="rId2" Type="http://schemas.openxmlformats.org/officeDocument/2006/relationships/notesSlide" Target="../notesSlides/notesSlide44.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4.png"/><Relationship Id="rId2" Type="http://schemas.openxmlformats.org/officeDocument/2006/relationships/notesSlide" Target="../notesSlides/notesSlide45.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00.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4.xml"/><Relationship Id="rId5" Type="http://schemas.openxmlformats.org/officeDocument/2006/relationships/image" Target="../media/image255.jpeg"/><Relationship Id="rId4" Type="http://schemas.openxmlformats.org/officeDocument/2006/relationships/image" Target="../media/image39.jpg"/></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15.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89.xml.rels><?xml version="1.0" encoding="UTF-8" standalone="yes"?>
<Relationships xmlns="http://schemas.openxmlformats.org/package/2006/relationships"><Relationship Id="rId8" Type="http://schemas.openxmlformats.org/officeDocument/2006/relationships/image" Target="../media/image258.jpg"/><Relationship Id="rId3" Type="http://schemas.openxmlformats.org/officeDocument/2006/relationships/image" Target="../media/image37.png"/><Relationship Id="rId7" Type="http://schemas.openxmlformats.org/officeDocument/2006/relationships/image" Target="../media/image257.jpe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56.jpeg"/><Relationship Id="rId5" Type="http://schemas.openxmlformats.org/officeDocument/2006/relationships/image" Target="../media/image227.png"/><Relationship Id="rId4" Type="http://schemas.openxmlformats.org/officeDocument/2006/relationships/image" Target="../media/image226.png"/><Relationship Id="rId9" Type="http://schemas.openxmlformats.org/officeDocument/2006/relationships/image" Target="../media/image259.jp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0.xml"/><Relationship Id="rId5" Type="http://schemas.openxmlformats.org/officeDocument/2006/relationships/image" Target="../media/image48.png"/><Relationship Id="rId4" Type="http://schemas.openxmlformats.org/officeDocument/2006/relationships/image" Target="../media/image37.png"/></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61.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60.png"/><Relationship Id="rId5" Type="http://schemas.openxmlformats.org/officeDocument/2006/relationships/image" Target="../media/image214.png"/><Relationship Id="rId4" Type="http://schemas.openxmlformats.org/officeDocument/2006/relationships/image" Target="../media/image227.png"/></Relationships>
</file>

<file path=ppt/slides/_rels/slide91.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37.png"/><Relationship Id="rId7" Type="http://schemas.openxmlformats.org/officeDocument/2006/relationships/image" Target="../media/image262.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27.png"/></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59.jp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58.jpg"/><Relationship Id="rId5" Type="http://schemas.openxmlformats.org/officeDocument/2006/relationships/image" Target="../media/image257.jpeg"/><Relationship Id="rId4" Type="http://schemas.openxmlformats.org/officeDocument/2006/relationships/image" Target="../media/image256.jpeg"/></Relationships>
</file>

<file path=ppt/slides/_rels/slide93.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7.png"/><Relationship Id="rId7" Type="http://schemas.openxmlformats.org/officeDocument/2006/relationships/image" Target="../media/image215.png"/><Relationship Id="rId12" Type="http://schemas.microsoft.com/office/2007/relationships/diagramDrawing" Target="../diagrams/drawing1.xml"/><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11" Type="http://schemas.openxmlformats.org/officeDocument/2006/relationships/diagramColors" Target="../diagrams/colors1.xml"/><Relationship Id="rId5" Type="http://schemas.openxmlformats.org/officeDocument/2006/relationships/image" Target="../media/image227.png"/><Relationship Id="rId10" Type="http://schemas.openxmlformats.org/officeDocument/2006/relationships/diagramQuickStyle" Target="../diagrams/quickStyle1.xml"/><Relationship Id="rId4" Type="http://schemas.openxmlformats.org/officeDocument/2006/relationships/image" Target="../media/image226.png"/><Relationship Id="rId9" Type="http://schemas.openxmlformats.org/officeDocument/2006/relationships/diagramLayout" Target="../diagrams/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37.png"/><Relationship Id="rId7" Type="http://schemas.openxmlformats.org/officeDocument/2006/relationships/image" Target="../media/image215.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95.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37.png"/><Relationship Id="rId7" Type="http://schemas.openxmlformats.org/officeDocument/2006/relationships/image" Target="../media/image215.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 Id="rId9" Type="http://schemas.microsoft.com/office/2007/relationships/hdphoto" Target="../media/hdphoto1.wdp"/></Relationships>
</file>

<file path=ppt/slides/_rels/slide96.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37.png"/><Relationship Id="rId7" Type="http://schemas.openxmlformats.org/officeDocument/2006/relationships/image" Target="../media/image215.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 Id="rId9" Type="http://schemas.microsoft.com/office/2007/relationships/hdphoto" Target="../media/hdphoto2.wdp"/></Relationships>
</file>

<file path=ppt/slides/_rels/slide97.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37.png"/><Relationship Id="rId7" Type="http://schemas.openxmlformats.org/officeDocument/2006/relationships/image" Target="../media/image215.pn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4.png"/><Relationship Id="rId5" Type="http://schemas.openxmlformats.org/officeDocument/2006/relationships/image" Target="../media/image227.png"/><Relationship Id="rId4" Type="http://schemas.openxmlformats.org/officeDocument/2006/relationships/image" Target="../media/image226.png"/></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67.jpeg"/><Relationship Id="rId2" Type="http://schemas.openxmlformats.org/officeDocument/2006/relationships/image" Target="../media/image40.png"/><Relationship Id="rId1" Type="http://schemas.openxmlformats.org/officeDocument/2006/relationships/slideLayout" Target="../slideLayouts/slideLayout100.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26.png"/></Relationships>
</file>

<file path=ppt/slides/_rels/slide9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69.png"/><Relationship Id="rId3" Type="http://schemas.openxmlformats.org/officeDocument/2006/relationships/diagramLayout" Target="../diagrams/layout2.xml"/><Relationship Id="rId7" Type="http://schemas.openxmlformats.org/officeDocument/2006/relationships/image" Target="../media/image40.png"/><Relationship Id="rId12" Type="http://schemas.openxmlformats.org/officeDocument/2006/relationships/image" Target="../media/image268.png"/><Relationship Id="rId2" Type="http://schemas.openxmlformats.org/officeDocument/2006/relationships/diagramData" Target="../diagrams/data2.xml"/><Relationship Id="rId1" Type="http://schemas.openxmlformats.org/officeDocument/2006/relationships/slideLayout" Target="../slideLayouts/slideLayout100.xml"/><Relationship Id="rId6" Type="http://schemas.microsoft.com/office/2007/relationships/diagramDrawing" Target="../diagrams/drawing2.xml"/><Relationship Id="rId11" Type="http://schemas.openxmlformats.org/officeDocument/2006/relationships/image" Target="../media/image215.png"/><Relationship Id="rId5" Type="http://schemas.openxmlformats.org/officeDocument/2006/relationships/diagramColors" Target="../diagrams/colors2.xml"/><Relationship Id="rId10" Type="http://schemas.openxmlformats.org/officeDocument/2006/relationships/image" Target="../media/image227.png"/><Relationship Id="rId4" Type="http://schemas.openxmlformats.org/officeDocument/2006/relationships/diagramQuickStyle" Target="../diagrams/quickStyle2.xml"/><Relationship Id="rId9" Type="http://schemas.openxmlformats.org/officeDocument/2006/relationships/image" Target="../media/image2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acksmithapplications.com/wp-content/uploads/2018/11/Welcome-Reception-1024x576.jpg">
            <a:extLst>
              <a:ext uri="{FF2B5EF4-FFF2-40B4-BE49-F238E27FC236}">
                <a16:creationId xmlns:a16="http://schemas.microsoft.com/office/drawing/2014/main" id="{6C9E59E9-56E0-4677-A207-81E79B079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7FB7D6-61CE-4414-AD17-72E1B79F616B}"/>
              </a:ext>
            </a:extLst>
          </p:cNvPr>
          <p:cNvSpPr/>
          <p:nvPr/>
        </p:nvSpPr>
        <p:spPr>
          <a:xfrm>
            <a:off x="-3" y="-2"/>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1524000" y="3304631"/>
            <a:ext cx="9144000" cy="2387600"/>
          </a:xfrm>
        </p:spPr>
        <p:txBody>
          <a:bodyPr anchor="ctr">
            <a:normAutofit/>
          </a:bodyPr>
          <a:lstStyle/>
          <a:p>
            <a:r>
              <a:rPr lang="en-US" dirty="0">
                <a:solidFill>
                  <a:schemeClr val="bg1"/>
                </a:solidFill>
                <a:latin typeface="Century Gothic" panose="020B0502020202020204" pitchFamily="34" charset="0"/>
              </a:rPr>
              <a:t>Smoke Jumpers XVIII</a:t>
            </a:r>
            <a:br>
              <a:rPr lang="en-US" dirty="0">
                <a:solidFill>
                  <a:schemeClr val="bg1"/>
                </a:solidFill>
                <a:latin typeface="Century Gothic" panose="020B0502020202020204" pitchFamily="34" charset="0"/>
              </a:rPr>
            </a:br>
            <a:r>
              <a:rPr lang="en-US" sz="4000" dirty="0">
                <a:solidFill>
                  <a:schemeClr val="bg1"/>
                </a:solidFill>
                <a:latin typeface="Century Gothic" panose="020B0502020202020204" pitchFamily="34" charset="0"/>
              </a:rPr>
              <a:t>W Chicago Lakeshore</a:t>
            </a: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642152"/>
            <a:ext cx="3810000" cy="1143000"/>
          </a:xfrm>
          <a:prstGeom prst="rect">
            <a:avLst/>
          </a:prstGeom>
        </p:spPr>
      </p:pic>
      <p:sp>
        <p:nvSpPr>
          <p:cNvPr id="9" name="TextBox 8">
            <a:extLst>
              <a:ext uri="{FF2B5EF4-FFF2-40B4-BE49-F238E27FC236}">
                <a16:creationId xmlns:a16="http://schemas.microsoft.com/office/drawing/2014/main" id="{4A28F1BF-099F-4A69-940D-D3310C0D795A}"/>
              </a:ext>
            </a:extLst>
          </p:cNvPr>
          <p:cNvSpPr txBox="1"/>
          <p:nvPr/>
        </p:nvSpPr>
        <p:spPr>
          <a:xfrm>
            <a:off x="0" y="2627449"/>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Chicago - May 9, 2019</a:t>
            </a:r>
          </a:p>
        </p:txBody>
      </p:sp>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5891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8FF0-339D-4BF7-AD94-BDD66C0DC7B7}"/>
              </a:ext>
            </a:extLst>
          </p:cNvPr>
          <p:cNvSpPr>
            <a:spLocks noGrp="1"/>
          </p:cNvSpPr>
          <p:nvPr>
            <p:ph type="title"/>
          </p:nvPr>
        </p:nvSpPr>
        <p:spPr/>
        <p:txBody>
          <a:bodyPr/>
          <a:lstStyle/>
          <a:p>
            <a:r>
              <a:rPr lang="en-US" dirty="0"/>
              <a:t>Insert Intro Slides Here</a:t>
            </a:r>
          </a:p>
        </p:txBody>
      </p:sp>
      <p:sp>
        <p:nvSpPr>
          <p:cNvPr id="3" name="Content Placeholder 2">
            <a:extLst>
              <a:ext uri="{FF2B5EF4-FFF2-40B4-BE49-F238E27FC236}">
                <a16:creationId xmlns:a16="http://schemas.microsoft.com/office/drawing/2014/main" id="{A56BB873-7508-4F7D-B5FE-75A5788D464B}"/>
              </a:ext>
            </a:extLst>
          </p:cNvPr>
          <p:cNvSpPr>
            <a:spLocks noGrp="1"/>
          </p:cNvSpPr>
          <p:nvPr>
            <p:ph idx="1"/>
          </p:nvPr>
        </p:nvSpPr>
        <p:spPr/>
        <p:txBody>
          <a:bodyPr/>
          <a:lstStyle/>
          <a:p>
            <a:r>
              <a:rPr lang="en-US" dirty="0"/>
              <a:t>Paul – anything to add?</a:t>
            </a:r>
          </a:p>
        </p:txBody>
      </p:sp>
      <p:sp>
        <p:nvSpPr>
          <p:cNvPr id="4" name="Slide Number Placeholder 3">
            <a:extLst>
              <a:ext uri="{FF2B5EF4-FFF2-40B4-BE49-F238E27FC236}">
                <a16:creationId xmlns:a16="http://schemas.microsoft.com/office/drawing/2014/main" id="{2590C828-38EB-400F-B6F6-252847C90C90}"/>
              </a:ext>
            </a:extLst>
          </p:cNvPr>
          <p:cNvSpPr>
            <a:spLocks noGrp="1"/>
          </p:cNvSpPr>
          <p:nvPr>
            <p:ph type="sldNum" sz="quarter" idx="12"/>
          </p:nvPr>
        </p:nvSpPr>
        <p:spPr/>
        <p:txBody>
          <a:bodyPr/>
          <a:lstStyle/>
          <a:p>
            <a:fld id="{300BA9C6-61F8-4AED-86BD-C185BC5EDD7B}" type="slidenum">
              <a:rPr lang="en-US" smtClean="0"/>
              <a:pPr/>
              <a:t>10</a:t>
            </a:fld>
            <a:endParaRPr lang="en-US"/>
          </a:p>
        </p:txBody>
      </p:sp>
    </p:spTree>
    <p:extLst>
      <p:ext uri="{BB962C8B-B14F-4D97-AF65-F5344CB8AC3E}">
        <p14:creationId xmlns:p14="http://schemas.microsoft.com/office/powerpoint/2010/main" val="26969787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36117" y="1292435"/>
            <a:ext cx="890597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564"/>
                </a:solidFill>
                <a:effectLst/>
                <a:uLnTx/>
                <a:uFillTx/>
                <a:latin typeface="Century Gothic" panose="020B0502020202020204" pitchFamily="34" charset="0"/>
                <a:ea typeface="Calibri" panose="020F0502020204030204" pitchFamily="34" charset="0"/>
                <a:cs typeface="+mn-cs"/>
              </a:rPr>
              <a:t>Myth:</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It takes too long to see the benefits of implementing a TPO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E3B0D085-AF14-40F0-BE11-68D906DA2AA7}"/>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TPO Myth vs Reality</a:t>
            </a:r>
          </a:p>
        </p:txBody>
      </p:sp>
      <p:sp>
        <p:nvSpPr>
          <p:cNvPr id="2" name="Rectangle 1">
            <a:extLst>
              <a:ext uri="{FF2B5EF4-FFF2-40B4-BE49-F238E27FC236}">
                <a16:creationId xmlns:a16="http://schemas.microsoft.com/office/drawing/2014/main" id="{FBC9F873-D8DC-4E27-B81D-9523BA5D1DC8}"/>
              </a:ext>
            </a:extLst>
          </p:cNvPr>
          <p:cNvSpPr/>
          <p:nvPr/>
        </p:nvSpPr>
        <p:spPr>
          <a:xfrm>
            <a:off x="136117" y="2650306"/>
            <a:ext cx="8474483"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Reality:</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A TPO solution provides immediate visibility to promotional performance and the ability to apply this insight to quickly course correct or improve future planning. Companies using TPO experience a </a:t>
            </a: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quantified</a:t>
            </a:r>
            <a:r>
              <a:rPr kumimoji="0" lang="en-US" sz="28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 </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annual return on their trade investment resulting in an exponential payback on solution cost.</a:t>
            </a:r>
            <a:endParaRPr kumimoji="0" lang="en-US" sz="28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endParaRPr>
          </a:p>
        </p:txBody>
      </p:sp>
      <p:pic>
        <p:nvPicPr>
          <p:cNvPr id="10242" name="Picture 2" descr="Black Calculator Near Ballpoint Pen on White Printed Paper">
            <a:extLst>
              <a:ext uri="{FF2B5EF4-FFF2-40B4-BE49-F238E27FC236}">
                <a16:creationId xmlns:a16="http://schemas.microsoft.com/office/drawing/2014/main" id="{9B151BCB-C921-4236-A0B9-66A53EDBEBC0}"/>
              </a:ext>
            </a:extLst>
          </p:cNvPr>
          <p:cNvPicPr>
            <a:picLocks noChangeAspect="1" noChangeArrowheads="1"/>
          </p:cNvPicPr>
          <p:nvPr/>
        </p:nvPicPr>
        <p:blipFill rotWithShape="1">
          <a:blip r:embed="rId8">
            <a:alphaModFix amt="50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42718" r="23715"/>
          <a:stretch/>
        </p:blipFill>
        <p:spPr bwMode="auto">
          <a:xfrm>
            <a:off x="8882838" y="1043939"/>
            <a:ext cx="3309162" cy="580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96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6699A13-E30D-40C7-8EF7-B5DF4CE6989B}"/>
              </a:ext>
            </a:extLst>
          </p:cNvPr>
          <p:cNvCxnSpPr>
            <a:cxnSpLocks/>
            <a:stCxn id="11266" idx="5"/>
            <a:endCxn id="6" idx="1"/>
          </p:cNvCxnSpPr>
          <p:nvPr/>
        </p:nvCxnSpPr>
        <p:spPr>
          <a:xfrm>
            <a:off x="2264747" y="3602441"/>
            <a:ext cx="653282" cy="983092"/>
          </a:xfrm>
          <a:prstGeom prst="line">
            <a:avLst/>
          </a:prstGeom>
          <a:ln w="76200">
            <a:solidFill>
              <a:srgbClr val="44456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94000" y="1099928"/>
            <a:ext cx="1137315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Industry Examples: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E3B0D085-AF14-40F0-BE11-68D906DA2AA7}"/>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TPO Myth vs Reality</a:t>
            </a:r>
          </a:p>
        </p:txBody>
      </p:sp>
      <p:pic>
        <p:nvPicPr>
          <p:cNvPr id="11266" name="Picture 2" descr="Assorted-color Box Lot on Rack">
            <a:extLst>
              <a:ext uri="{FF2B5EF4-FFF2-40B4-BE49-F238E27FC236}">
                <a16:creationId xmlns:a16="http://schemas.microsoft.com/office/drawing/2014/main" id="{8EC34BF5-7931-4B27-932E-CEE616F1D29C}"/>
              </a:ext>
            </a:extLst>
          </p:cNvPr>
          <p:cNvPicPr>
            <a:picLocks noChangeAspect="1" noChangeArrowheads="1"/>
          </p:cNvPicPr>
          <p:nvPr/>
        </p:nvPicPr>
        <p:blipFill rotWithShape="1">
          <a:blip r:embed="rId6">
            <a:alphaModFix amt="35000"/>
            <a:extLst>
              <a:ext uri="{28A0092B-C50C-407E-A947-70E740481C1C}">
                <a14:useLocalDpi xmlns:a14="http://schemas.microsoft.com/office/drawing/2010/main" val="0"/>
              </a:ext>
            </a:extLst>
          </a:blip>
          <a:srcRect t="7018" r="71795" b="60259"/>
          <a:stretch/>
        </p:blipFill>
        <p:spPr bwMode="auto">
          <a:xfrm>
            <a:off x="360947" y="1730859"/>
            <a:ext cx="2230441" cy="2192695"/>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C9F873-D8DC-4E27-B81D-9523BA5D1DC8}"/>
              </a:ext>
            </a:extLst>
          </p:cNvPr>
          <p:cNvSpPr/>
          <p:nvPr/>
        </p:nvSpPr>
        <p:spPr>
          <a:xfrm>
            <a:off x="552204" y="2017002"/>
            <a:ext cx="1847926"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Company A:</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Hit budgeted volume and spend for 1</a:t>
            </a:r>
            <a:r>
              <a:rPr kumimoji="0" lang="en-US" sz="1600" b="1" i="0" u="none" strike="noStrike" kern="1200" cap="none" spc="0" normalizeH="0" baseline="30000" noProof="0" dirty="0">
                <a:ln>
                  <a:noFill/>
                </a:ln>
                <a:solidFill>
                  <a:prstClr val="black"/>
                </a:solidFill>
                <a:effectLst/>
                <a:uLnTx/>
                <a:uFillTx/>
                <a:latin typeface="Century Gothic" panose="020B0502020202020204" pitchFamily="34" charset="0"/>
                <a:ea typeface="Calibri" panose="020F0502020204030204" pitchFamily="34" charset="0"/>
                <a:cs typeface="+mn-cs"/>
              </a:rPr>
              <a:t>st</a:t>
            </a: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time in a decade</a:t>
            </a:r>
          </a:p>
        </p:txBody>
      </p:sp>
      <p:pic>
        <p:nvPicPr>
          <p:cNvPr id="10" name="Picture 9">
            <a:extLst>
              <a:ext uri="{FF2B5EF4-FFF2-40B4-BE49-F238E27FC236}">
                <a16:creationId xmlns:a16="http://schemas.microsoft.com/office/drawing/2014/main" id="{FEB3E03C-9C37-4BAA-B800-DFCBF4BBD72B}"/>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r="23254"/>
          <a:stretch/>
        </p:blipFill>
        <p:spPr>
          <a:xfrm>
            <a:off x="9409445" y="1693374"/>
            <a:ext cx="2230441" cy="2269627"/>
          </a:xfrm>
          <a:prstGeom prst="ellipse">
            <a:avLst/>
          </a:prstGeom>
        </p:spPr>
      </p:pic>
      <p:pic>
        <p:nvPicPr>
          <p:cNvPr id="11268" name="Picture 4" descr="Assorted-color Box Lot on Rack">
            <a:extLst>
              <a:ext uri="{FF2B5EF4-FFF2-40B4-BE49-F238E27FC236}">
                <a16:creationId xmlns:a16="http://schemas.microsoft.com/office/drawing/2014/main" id="{8C222B1E-61D6-4B59-91EC-B743584D9DC7}"/>
              </a:ext>
            </a:extLst>
          </p:cNvPr>
          <p:cNvPicPr>
            <a:picLocks noChangeAspect="1" noChangeArrowheads="1"/>
          </p:cNvPicPr>
          <p:nvPr/>
        </p:nvPicPr>
        <p:blipFill rotWithShape="1">
          <a:blip r:embed="rId8">
            <a:alphaModFix amt="35000"/>
            <a:extLst>
              <a:ext uri="{28A0092B-C50C-407E-A947-70E740481C1C}">
                <a14:useLocalDpi xmlns:a14="http://schemas.microsoft.com/office/drawing/2010/main" val="0"/>
              </a:ext>
            </a:extLst>
          </a:blip>
          <a:srcRect l="57291" t="22281" r="13216" b="41754"/>
          <a:stretch/>
        </p:blipFill>
        <p:spPr bwMode="auto">
          <a:xfrm>
            <a:off x="4885150" y="1653926"/>
            <a:ext cx="2230442" cy="2269626"/>
          </a:xfrm>
          <a:prstGeom prst="ellipse">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DE6D9F0-401A-44FB-9690-36127A120110}"/>
              </a:ext>
            </a:extLst>
          </p:cNvPr>
          <p:cNvSpPr/>
          <p:nvPr/>
        </p:nvSpPr>
        <p:spPr>
          <a:xfrm>
            <a:off x="9612644" y="2017002"/>
            <a:ext cx="184792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Company 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18 Basis Points of Incremental Revenue in</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first year </a:t>
            </a:r>
          </a:p>
        </p:txBody>
      </p:sp>
      <p:pic>
        <p:nvPicPr>
          <p:cNvPr id="6" name="Picture 5">
            <a:extLst>
              <a:ext uri="{FF2B5EF4-FFF2-40B4-BE49-F238E27FC236}">
                <a16:creationId xmlns:a16="http://schemas.microsoft.com/office/drawing/2014/main" id="{F94A0A82-B2D1-4369-9330-4C1439688A39}"/>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2591388" y="4264420"/>
            <a:ext cx="2230441" cy="2192695"/>
          </a:xfrm>
          <a:prstGeom prst="ellipse">
            <a:avLst/>
          </a:prstGeom>
        </p:spPr>
      </p:pic>
      <p:sp>
        <p:nvSpPr>
          <p:cNvPr id="22" name="Rectangle 21">
            <a:extLst>
              <a:ext uri="{FF2B5EF4-FFF2-40B4-BE49-F238E27FC236}">
                <a16:creationId xmlns:a16="http://schemas.microsoft.com/office/drawing/2014/main" id="{0152AD8C-673B-4803-A6F9-20BCDFD5F652}"/>
              </a:ext>
            </a:extLst>
          </p:cNvPr>
          <p:cNvSpPr/>
          <p:nvPr/>
        </p:nvSpPr>
        <p:spPr>
          <a:xfrm>
            <a:off x="2782645" y="4661055"/>
            <a:ext cx="184792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Company B:</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3 consecutive years of </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record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results</a:t>
            </a:r>
          </a:p>
        </p:txBody>
      </p:sp>
      <p:sp>
        <p:nvSpPr>
          <p:cNvPr id="26" name="Rectangle 25">
            <a:extLst>
              <a:ext uri="{FF2B5EF4-FFF2-40B4-BE49-F238E27FC236}">
                <a16:creationId xmlns:a16="http://schemas.microsoft.com/office/drawing/2014/main" id="{06BDEA84-FF14-4DB6-9DB1-DFC86FA764D3}"/>
              </a:ext>
            </a:extLst>
          </p:cNvPr>
          <p:cNvSpPr/>
          <p:nvPr/>
        </p:nvSpPr>
        <p:spPr>
          <a:xfrm>
            <a:off x="5107869" y="2017002"/>
            <a:ext cx="1847926"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Company C:</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2% Net Revenue 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6 % Reduction</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in Trade</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Spend</a:t>
            </a:r>
          </a:p>
        </p:txBody>
      </p:sp>
      <p:pic>
        <p:nvPicPr>
          <p:cNvPr id="13" name="Picture 12">
            <a:extLst>
              <a:ext uri="{FF2B5EF4-FFF2-40B4-BE49-F238E27FC236}">
                <a16:creationId xmlns:a16="http://schemas.microsoft.com/office/drawing/2014/main" id="{906DE1FF-6701-48A3-8184-18F3FEA49E96}"/>
              </a:ext>
            </a:extLst>
          </p:cNvPr>
          <p:cNvPicPr>
            <a:picLocks noChangeAspect="1"/>
          </p:cNvPicPr>
          <p:nvPr/>
        </p:nvPicPr>
        <p:blipFill>
          <a:blip r:embed="rId10">
            <a:alphaModFix amt="35000"/>
            <a:extLst>
              <a:ext uri="{28A0092B-C50C-407E-A947-70E740481C1C}">
                <a14:useLocalDpi xmlns:a14="http://schemas.microsoft.com/office/drawing/2010/main" val="0"/>
              </a:ext>
            </a:extLst>
          </a:blip>
          <a:stretch>
            <a:fillRect/>
          </a:stretch>
        </p:blipFill>
        <p:spPr>
          <a:xfrm>
            <a:off x="7154701" y="4264420"/>
            <a:ext cx="2293762" cy="2192695"/>
          </a:xfrm>
          <a:prstGeom prst="ellipse">
            <a:avLst/>
          </a:prstGeom>
        </p:spPr>
      </p:pic>
      <p:sp>
        <p:nvSpPr>
          <p:cNvPr id="28" name="Rectangle 27">
            <a:extLst>
              <a:ext uri="{FF2B5EF4-FFF2-40B4-BE49-F238E27FC236}">
                <a16:creationId xmlns:a16="http://schemas.microsoft.com/office/drawing/2014/main" id="{2F00EF01-A65E-45C4-A43A-5F62FEA2B411}"/>
              </a:ext>
            </a:extLst>
          </p:cNvPr>
          <p:cNvSpPr/>
          <p:nvPr/>
        </p:nvSpPr>
        <p:spPr>
          <a:xfrm>
            <a:off x="7249282" y="4452509"/>
            <a:ext cx="2222993" cy="19082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Company D:</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5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65% Increase in analytical efficiency</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endPar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Now able to analyze 400% more </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accounts</a:t>
            </a:r>
          </a:p>
        </p:txBody>
      </p:sp>
      <p:cxnSp>
        <p:nvCxnSpPr>
          <p:cNvPr id="33" name="Straight Connector 32">
            <a:extLst>
              <a:ext uri="{FF2B5EF4-FFF2-40B4-BE49-F238E27FC236}">
                <a16:creationId xmlns:a16="http://schemas.microsoft.com/office/drawing/2014/main" id="{FAD62D71-0E83-4A36-933D-4D024ED19FA9}"/>
              </a:ext>
            </a:extLst>
          </p:cNvPr>
          <p:cNvCxnSpPr>
            <a:cxnSpLocks/>
            <a:stCxn id="11268" idx="3"/>
          </p:cNvCxnSpPr>
          <p:nvPr/>
        </p:nvCxnSpPr>
        <p:spPr>
          <a:xfrm flipH="1">
            <a:off x="4490531" y="3591173"/>
            <a:ext cx="721260" cy="978581"/>
          </a:xfrm>
          <a:prstGeom prst="line">
            <a:avLst/>
          </a:prstGeom>
          <a:ln w="76200">
            <a:solidFill>
              <a:srgbClr val="44456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47CB13A-EE10-4240-9715-687751D211E8}"/>
              </a:ext>
            </a:extLst>
          </p:cNvPr>
          <p:cNvCxnSpPr>
            <a:cxnSpLocks/>
          </p:cNvCxnSpPr>
          <p:nvPr/>
        </p:nvCxnSpPr>
        <p:spPr>
          <a:xfrm>
            <a:off x="6784293" y="3586662"/>
            <a:ext cx="824886" cy="890888"/>
          </a:xfrm>
          <a:prstGeom prst="line">
            <a:avLst/>
          </a:prstGeom>
          <a:ln w="76200">
            <a:solidFill>
              <a:srgbClr val="44456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5EE27C-2B01-4F45-850D-BA82BF496B24}"/>
              </a:ext>
            </a:extLst>
          </p:cNvPr>
          <p:cNvCxnSpPr>
            <a:cxnSpLocks/>
            <a:stCxn id="10" idx="3"/>
          </p:cNvCxnSpPr>
          <p:nvPr/>
        </p:nvCxnSpPr>
        <p:spPr>
          <a:xfrm flipH="1">
            <a:off x="9186304" y="3630622"/>
            <a:ext cx="549782" cy="1025602"/>
          </a:xfrm>
          <a:prstGeom prst="line">
            <a:avLst/>
          </a:prstGeom>
          <a:ln w="76200">
            <a:solidFill>
              <a:srgbClr val="4445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50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500"/>
                                        <p:tgtEl>
                                          <p:spTgt spid="1126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2" grpId="0"/>
      <p:bldP spid="26" grpId="0"/>
      <p:bldP spid="2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11" name="TextBox 10">
            <a:extLst>
              <a:ext uri="{FF2B5EF4-FFF2-40B4-BE49-F238E27FC236}">
                <a16:creationId xmlns:a16="http://schemas.microsoft.com/office/drawing/2014/main" id="{518AF141-21C7-4A35-BFED-2AF3475924F0}"/>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Where to start?</a:t>
            </a:r>
          </a:p>
        </p:txBody>
      </p:sp>
      <p:sp>
        <p:nvSpPr>
          <p:cNvPr id="101" name="Rectangle 100">
            <a:extLst>
              <a:ext uri="{FF2B5EF4-FFF2-40B4-BE49-F238E27FC236}">
                <a16:creationId xmlns:a16="http://schemas.microsoft.com/office/drawing/2014/main" id="{3C9F8C2D-E087-4B88-BD94-12C3A2E542E4}"/>
              </a:ext>
            </a:extLst>
          </p:cNvPr>
          <p:cNvSpPr/>
          <p:nvPr/>
        </p:nvSpPr>
        <p:spPr>
          <a:xfrm>
            <a:off x="136117" y="1292435"/>
            <a:ext cx="11804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According to the 2019 POI State of the Industry Report</a:t>
            </a:r>
          </a:p>
        </p:txBody>
      </p:sp>
      <p:sp>
        <p:nvSpPr>
          <p:cNvPr id="102" name="Rectangle 101">
            <a:extLst>
              <a:ext uri="{FF2B5EF4-FFF2-40B4-BE49-F238E27FC236}">
                <a16:creationId xmlns:a16="http://schemas.microsoft.com/office/drawing/2014/main" id="{8C7304B4-05BB-4982-913C-61DA982FC3A5}"/>
              </a:ext>
            </a:extLst>
          </p:cNvPr>
          <p:cNvSpPr/>
          <p:nvPr/>
        </p:nvSpPr>
        <p:spPr>
          <a:xfrm>
            <a:off x="194001" y="2063237"/>
            <a:ext cx="9808187"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“POI’s current recommendation is to implement a seamless holistic planning platform, or </a:t>
            </a:r>
            <a:b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r>
              <a:rPr kumimoji="0" lang="en-US" sz="3200" b="1" i="0" u="sng"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first implement TPO </a:t>
            </a: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and optimize planning to </a:t>
            </a:r>
            <a:b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r>
              <a:rPr kumimoji="0" lang="en-US" sz="32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drive increased revenue and profits</a:t>
            </a: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Manufacturer leadership can then use the efficiency savings to fund TPM and transactional elements.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pic>
        <p:nvPicPr>
          <p:cNvPr id="3" name="Picture 2">
            <a:extLst>
              <a:ext uri="{FF2B5EF4-FFF2-40B4-BE49-F238E27FC236}">
                <a16:creationId xmlns:a16="http://schemas.microsoft.com/office/drawing/2014/main" id="{BEF8348E-1639-4C80-8C54-B537A0EC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7739" y="3477543"/>
            <a:ext cx="2532378" cy="966556"/>
          </a:xfrm>
          <a:prstGeom prst="rect">
            <a:avLst/>
          </a:prstGeom>
        </p:spPr>
      </p:pic>
    </p:spTree>
    <p:extLst>
      <p:ext uri="{BB962C8B-B14F-4D97-AF65-F5344CB8AC3E}">
        <p14:creationId xmlns:p14="http://schemas.microsoft.com/office/powerpoint/2010/main" val="3326092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11" name="TextBox 10">
            <a:extLst>
              <a:ext uri="{FF2B5EF4-FFF2-40B4-BE49-F238E27FC236}">
                <a16:creationId xmlns:a16="http://schemas.microsoft.com/office/drawing/2014/main" id="{518AF141-21C7-4A35-BFED-2AF3475924F0}"/>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Takeaways</a:t>
            </a:r>
          </a:p>
        </p:txBody>
      </p:sp>
      <p:sp>
        <p:nvSpPr>
          <p:cNvPr id="101" name="Rectangle 100">
            <a:extLst>
              <a:ext uri="{FF2B5EF4-FFF2-40B4-BE49-F238E27FC236}">
                <a16:creationId xmlns:a16="http://schemas.microsoft.com/office/drawing/2014/main" id="{3C9F8C2D-E087-4B88-BD94-12C3A2E542E4}"/>
              </a:ext>
            </a:extLst>
          </p:cNvPr>
          <p:cNvSpPr/>
          <p:nvPr/>
        </p:nvSpPr>
        <p:spPr>
          <a:xfrm>
            <a:off x="136117" y="1231475"/>
            <a:ext cx="11804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Trade Promotion Optimization will help your company…</a:t>
            </a:r>
          </a:p>
        </p:txBody>
      </p:sp>
      <p:sp>
        <p:nvSpPr>
          <p:cNvPr id="102" name="Rectangle 101">
            <a:extLst>
              <a:ext uri="{FF2B5EF4-FFF2-40B4-BE49-F238E27FC236}">
                <a16:creationId xmlns:a16="http://schemas.microsoft.com/office/drawing/2014/main" id="{8C7304B4-05BB-4982-913C-61DA982FC3A5}"/>
              </a:ext>
            </a:extLst>
          </p:cNvPr>
          <p:cNvSpPr/>
          <p:nvPr/>
        </p:nvSpPr>
        <p:spPr>
          <a:xfrm>
            <a:off x="194000" y="1814385"/>
            <a:ext cx="11998000" cy="4893647"/>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Quantify return on Annual Trade Investment</a:t>
            </a:r>
            <a:b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Make more informed, better investments</a:t>
            </a:r>
            <a:b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Protect and improve your investment with revenue management planning guardrails and constraints</a:t>
            </a:r>
            <a:b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Align business objectives and trade investment outcomes</a:t>
            </a:r>
            <a:b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Improve business processes – save time, gain accuracy, </a:t>
            </a:r>
            <a:b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empower your people</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Prioritize better collaboration with retail partners</a:t>
            </a:r>
          </a:p>
        </p:txBody>
      </p:sp>
    </p:spTree>
    <p:extLst>
      <p:ext uri="{BB962C8B-B14F-4D97-AF65-F5344CB8AC3E}">
        <p14:creationId xmlns:p14="http://schemas.microsoft.com/office/powerpoint/2010/main" val="2973729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3FB5A151-50D5-4897-9E35-00C2525BB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4926CA-ACA9-4960-AA47-021A76511332}"/>
              </a:ext>
            </a:extLst>
          </p:cNvPr>
          <p:cNvSpPr/>
          <p:nvPr/>
        </p:nvSpPr>
        <p:spPr>
          <a:xfrm>
            <a:off x="-1698"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766617" y="2209800"/>
            <a:ext cx="5495637" cy="3725487"/>
          </a:xfrm>
        </p:spPr>
        <p:txBody>
          <a:bodyPr anchor="t">
            <a:normAutofit/>
          </a:bodyPr>
          <a:lstStyle/>
          <a:p>
            <a:pPr algn="l"/>
            <a:r>
              <a:rPr lang="en-US" sz="4800" dirty="0">
                <a:solidFill>
                  <a:schemeClr val="bg1"/>
                </a:solidFill>
                <a:latin typeface="Century Gothic" panose="020B0502020202020204" pitchFamily="34" charset="0"/>
              </a:rPr>
              <a:t>TPM Trends &amp; Advanced Analytics</a:t>
            </a:r>
            <a:endParaRPr lang="en-US" sz="36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Paul Wietecha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President &amp; CEO, Blacksmith</a:t>
            </a:r>
          </a:p>
        </p:txBody>
      </p:sp>
      <p:pic>
        <p:nvPicPr>
          <p:cNvPr id="7" name="Picture 6">
            <a:extLst>
              <a:ext uri="{FF2B5EF4-FFF2-40B4-BE49-F238E27FC236}">
                <a16:creationId xmlns:a16="http://schemas.microsoft.com/office/drawing/2014/main" id="{E9689347-FC4C-4D5A-83BB-393EF2297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381" y="2420528"/>
            <a:ext cx="1965432" cy="1932675"/>
          </a:xfrm>
          <a:prstGeom prst="rect">
            <a:avLst/>
          </a:prstGeom>
        </p:spPr>
      </p:pic>
      <p:pic>
        <p:nvPicPr>
          <p:cNvPr id="15" name="Picture 14">
            <a:extLst>
              <a:ext uri="{FF2B5EF4-FFF2-40B4-BE49-F238E27FC236}">
                <a16:creationId xmlns:a16="http://schemas.microsoft.com/office/drawing/2014/main" id="{7978761F-3AF8-4BE7-840E-3C232A04B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1449" y="2541825"/>
            <a:ext cx="2446439" cy="596948"/>
          </a:xfrm>
          <a:prstGeom prst="rect">
            <a:avLst/>
          </a:prstGeom>
        </p:spPr>
      </p:pic>
    </p:spTree>
    <p:extLst>
      <p:ext uri="{BB962C8B-B14F-4D97-AF65-F5344CB8AC3E}">
        <p14:creationId xmlns:p14="http://schemas.microsoft.com/office/powerpoint/2010/main" val="42459689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11" name="TextBox 10">
            <a:extLst>
              <a:ext uri="{FF2B5EF4-FFF2-40B4-BE49-F238E27FC236}">
                <a16:creationId xmlns:a16="http://schemas.microsoft.com/office/drawing/2014/main" id="{518AF141-21C7-4A35-BFED-2AF3475924F0}"/>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B0502020202020204" pitchFamily="34" charset="0"/>
              </a:rPr>
              <a:t>Placeholder</a:t>
            </a:r>
            <a:endPar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8C7304B4-05BB-4982-913C-61DA982FC3A5}"/>
              </a:ext>
            </a:extLst>
          </p:cNvPr>
          <p:cNvSpPr/>
          <p:nvPr/>
        </p:nvSpPr>
        <p:spPr>
          <a:xfrm>
            <a:off x="194000" y="1415800"/>
            <a:ext cx="11998000" cy="461665"/>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Pending slides from PW</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6264378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acksmithapplications.com/wp-content/uploads/2018/11/Welcome-Reception-1024x576.jpg">
            <a:extLst>
              <a:ext uri="{FF2B5EF4-FFF2-40B4-BE49-F238E27FC236}">
                <a16:creationId xmlns:a16="http://schemas.microsoft.com/office/drawing/2014/main" id="{6C9E59E9-56E0-4677-A207-81E79B079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7FB7D6-61CE-4414-AD17-72E1B79F616B}"/>
              </a:ext>
            </a:extLst>
          </p:cNvPr>
          <p:cNvSpPr/>
          <p:nvPr/>
        </p:nvSpPr>
        <p:spPr>
          <a:xfrm>
            <a:off x="-3"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1524000" y="3304631"/>
            <a:ext cx="9144000" cy="2387600"/>
          </a:xfrm>
        </p:spPr>
        <p:txBody>
          <a:bodyPr anchor="ctr">
            <a:normAutofit/>
          </a:bodyPr>
          <a:lstStyle/>
          <a:p>
            <a:r>
              <a:rPr lang="en-US" dirty="0">
                <a:solidFill>
                  <a:schemeClr val="bg1"/>
                </a:solidFill>
                <a:latin typeface="Century Gothic" panose="020B0502020202020204" pitchFamily="34" charset="0"/>
              </a:rPr>
              <a:t>Snack Time!</a:t>
            </a:r>
            <a:endParaRPr lang="en-US" sz="40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642152"/>
            <a:ext cx="3810000" cy="1143000"/>
          </a:xfrm>
          <a:prstGeom prst="rect">
            <a:avLst/>
          </a:prstGeom>
        </p:spPr>
      </p:pic>
      <p:sp>
        <p:nvSpPr>
          <p:cNvPr id="9" name="TextBox 8">
            <a:extLst>
              <a:ext uri="{FF2B5EF4-FFF2-40B4-BE49-F238E27FC236}">
                <a16:creationId xmlns:a16="http://schemas.microsoft.com/office/drawing/2014/main" id="{4A28F1BF-099F-4A69-940D-D3310C0D795A}"/>
              </a:ext>
            </a:extLst>
          </p:cNvPr>
          <p:cNvSpPr txBox="1"/>
          <p:nvPr/>
        </p:nvSpPr>
        <p:spPr>
          <a:xfrm>
            <a:off x="0" y="2627449"/>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Chicago - May 9, 2019</a:t>
            </a:r>
          </a:p>
        </p:txBody>
      </p:sp>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34742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acksmithapplications.com/wp-content/uploads/2018/11/Welcome-Reception-1024x576.jpg">
            <a:extLst>
              <a:ext uri="{FF2B5EF4-FFF2-40B4-BE49-F238E27FC236}">
                <a16:creationId xmlns:a16="http://schemas.microsoft.com/office/drawing/2014/main" id="{6C9E59E9-56E0-4677-A207-81E79B079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7FB7D6-61CE-4414-AD17-72E1B79F616B}"/>
              </a:ext>
            </a:extLst>
          </p:cNvPr>
          <p:cNvSpPr/>
          <p:nvPr/>
        </p:nvSpPr>
        <p:spPr>
          <a:xfrm>
            <a:off x="-3"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1524000" y="3304631"/>
            <a:ext cx="9144000" cy="2387600"/>
          </a:xfrm>
        </p:spPr>
        <p:txBody>
          <a:bodyPr anchor="ctr">
            <a:normAutofit/>
          </a:bodyPr>
          <a:lstStyle/>
          <a:p>
            <a:r>
              <a:rPr lang="en-US" dirty="0">
                <a:solidFill>
                  <a:schemeClr val="bg1"/>
                </a:solidFill>
                <a:latin typeface="Century Gothic" panose="020B0502020202020204" pitchFamily="34" charset="0"/>
              </a:rPr>
              <a:t>Blacksmith Applications Achievement Awards</a:t>
            </a:r>
            <a:endParaRPr lang="en-US" sz="40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642152"/>
            <a:ext cx="3810000" cy="1143000"/>
          </a:xfrm>
          <a:prstGeom prst="rect">
            <a:avLst/>
          </a:prstGeom>
        </p:spPr>
      </p:pic>
      <p:sp>
        <p:nvSpPr>
          <p:cNvPr id="9" name="TextBox 8">
            <a:extLst>
              <a:ext uri="{FF2B5EF4-FFF2-40B4-BE49-F238E27FC236}">
                <a16:creationId xmlns:a16="http://schemas.microsoft.com/office/drawing/2014/main" id="{4A28F1BF-099F-4A69-940D-D3310C0D795A}"/>
              </a:ext>
            </a:extLst>
          </p:cNvPr>
          <p:cNvSpPr txBox="1"/>
          <p:nvPr/>
        </p:nvSpPr>
        <p:spPr>
          <a:xfrm>
            <a:off x="0" y="2627449"/>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Chicago - May 9, 2019</a:t>
            </a:r>
          </a:p>
        </p:txBody>
      </p:sp>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51809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blacksmithapplications.com/wp-content/uploads/2018/11/Welcome-Reception-1024x576.jpg">
            <a:extLst>
              <a:ext uri="{FF2B5EF4-FFF2-40B4-BE49-F238E27FC236}">
                <a16:creationId xmlns:a16="http://schemas.microsoft.com/office/drawing/2014/main" id="{D36E856E-4632-434D-B58A-4055B4039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026997-412C-4CAD-817E-84C6CE7E990D}"/>
              </a:ext>
            </a:extLst>
          </p:cNvPr>
          <p:cNvSpPr/>
          <p:nvPr/>
        </p:nvSpPr>
        <p:spPr>
          <a:xfrm>
            <a:off x="-2"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699655" y="1401492"/>
            <a:ext cx="5495637" cy="4448612"/>
          </a:xfrm>
        </p:spPr>
        <p:txBody>
          <a:bodyPr>
            <a:normAutofit/>
          </a:bodyPr>
          <a:lstStyle/>
          <a:p>
            <a:pPr algn="l"/>
            <a:r>
              <a:rPr lang="en-US" sz="2400" dirty="0">
                <a:solidFill>
                  <a:schemeClr val="bg1"/>
                </a:solidFill>
                <a:latin typeface="Century Gothic" panose="020B0502020202020204" pitchFamily="34" charset="0"/>
              </a:rPr>
              <a:t>Blacksmith Applications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Achievement Awards</a:t>
            </a:r>
            <a:br>
              <a:rPr lang="en-US" sz="3600" dirty="0">
                <a:solidFill>
                  <a:schemeClr val="bg1"/>
                </a:solidFill>
                <a:latin typeface="Century Gothic" panose="020B0502020202020204" pitchFamily="34" charset="0"/>
              </a:rPr>
            </a:br>
            <a:br>
              <a:rPr lang="en-US" sz="3600" dirty="0">
                <a:solidFill>
                  <a:schemeClr val="bg1"/>
                </a:solidFill>
                <a:latin typeface="Century Gothic" panose="020B0502020202020204" pitchFamily="34" charset="0"/>
              </a:rPr>
            </a:br>
            <a:r>
              <a:rPr lang="en-US" sz="7300" dirty="0">
                <a:solidFill>
                  <a:schemeClr val="bg1"/>
                </a:solidFill>
                <a:latin typeface="Century Gothic" panose="020B0502020202020204" pitchFamily="34" charset="0"/>
              </a:rPr>
              <a:t>Excellence in Systems Innovation</a:t>
            </a:r>
            <a:endParaRPr lang="en-US" sz="36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3" name="Flowchart: Data 12">
            <a:extLst>
              <a:ext uri="{FF2B5EF4-FFF2-40B4-BE49-F238E27FC236}">
                <a16:creationId xmlns:a16="http://schemas.microsoft.com/office/drawing/2014/main" id="{6AF98871-3C0D-4BC8-A705-26E71E4E74F6}"/>
              </a:ext>
            </a:extLst>
          </p:cNvPr>
          <p:cNvSpPr/>
          <p:nvPr/>
        </p:nvSpPr>
        <p:spPr>
          <a:xfrm rot="19666228">
            <a:off x="5505371" y="1208499"/>
            <a:ext cx="9096615" cy="483459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tyson foods logo">
            <a:extLst>
              <a:ext uri="{FF2B5EF4-FFF2-40B4-BE49-F238E27FC236}">
                <a16:creationId xmlns:a16="http://schemas.microsoft.com/office/drawing/2014/main" id="{69A98628-EA54-492D-80A5-205D4D674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875" y="2784475"/>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F9F5EC1-9B5D-4988-862F-92C19BEDD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232153"/>
            <a:ext cx="1348862" cy="330655"/>
          </a:xfrm>
          <a:prstGeom prst="rect">
            <a:avLst/>
          </a:prstGeom>
        </p:spPr>
      </p:pic>
    </p:spTree>
    <p:extLst>
      <p:ext uri="{BB962C8B-B14F-4D97-AF65-F5344CB8AC3E}">
        <p14:creationId xmlns:p14="http://schemas.microsoft.com/office/powerpoint/2010/main" val="4710449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blacksmithapplications.com/wp-content/uploads/2018/11/Welcome-Reception-1024x576.jpg">
            <a:extLst>
              <a:ext uri="{FF2B5EF4-FFF2-40B4-BE49-F238E27FC236}">
                <a16:creationId xmlns:a16="http://schemas.microsoft.com/office/drawing/2014/main" id="{D36E856E-4632-434D-B58A-4055B4039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026997-412C-4CAD-817E-84C6CE7E990D}"/>
              </a:ext>
            </a:extLst>
          </p:cNvPr>
          <p:cNvSpPr/>
          <p:nvPr/>
        </p:nvSpPr>
        <p:spPr>
          <a:xfrm>
            <a:off x="-2"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699655" y="1240128"/>
            <a:ext cx="5495637" cy="4448612"/>
          </a:xfrm>
        </p:spPr>
        <p:txBody>
          <a:bodyPr>
            <a:noAutofit/>
          </a:bodyPr>
          <a:lstStyle/>
          <a:p>
            <a:pPr algn="l"/>
            <a:r>
              <a:rPr lang="en-US" sz="2400" dirty="0">
                <a:solidFill>
                  <a:schemeClr val="bg1"/>
                </a:solidFill>
                <a:latin typeface="Century Gothic" panose="020B0502020202020204" pitchFamily="34" charset="0"/>
              </a:rPr>
              <a:t>Blacksmith Applications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Achievement Awards</a:t>
            </a:r>
            <a:br>
              <a:rPr lang="en-US" sz="2400" dirty="0">
                <a:solidFill>
                  <a:schemeClr val="bg1"/>
                </a:solidFill>
                <a:latin typeface="Century Gothic" panose="020B0502020202020204" pitchFamily="34" charset="0"/>
              </a:rPr>
            </a:br>
            <a:br>
              <a:rPr lang="en-US" sz="2400" dirty="0">
                <a:solidFill>
                  <a:schemeClr val="bg1"/>
                </a:solidFill>
                <a:latin typeface="Century Gothic" panose="020B0502020202020204" pitchFamily="34" charset="0"/>
              </a:rPr>
            </a:br>
            <a:r>
              <a:rPr lang="en-US" sz="5400" dirty="0">
                <a:solidFill>
                  <a:schemeClr val="bg1"/>
                </a:solidFill>
                <a:latin typeface="Century Gothic" panose="020B0502020202020204" pitchFamily="34" charset="0"/>
              </a:rPr>
              <a:t>Excellence in Multi-Channel Trade Management</a:t>
            </a:r>
            <a:endParaRPr lang="en-US" sz="24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3" name="Flowchart: Data 12">
            <a:extLst>
              <a:ext uri="{FF2B5EF4-FFF2-40B4-BE49-F238E27FC236}">
                <a16:creationId xmlns:a16="http://schemas.microsoft.com/office/drawing/2014/main" id="{6AF98871-3C0D-4BC8-A705-26E71E4E74F6}"/>
              </a:ext>
            </a:extLst>
          </p:cNvPr>
          <p:cNvSpPr/>
          <p:nvPr/>
        </p:nvSpPr>
        <p:spPr>
          <a:xfrm rot="19666228">
            <a:off x="5505371" y="1208499"/>
            <a:ext cx="9096615" cy="483459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A598F8F-B89F-4436-B732-BB3264BCB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912" y="3118037"/>
            <a:ext cx="3524973" cy="1507752"/>
          </a:xfrm>
          <a:prstGeom prst="rect">
            <a:avLst/>
          </a:prstGeom>
        </p:spPr>
      </p:pic>
      <p:pic>
        <p:nvPicPr>
          <p:cNvPr id="12" name="Picture 11">
            <a:extLst>
              <a:ext uri="{FF2B5EF4-FFF2-40B4-BE49-F238E27FC236}">
                <a16:creationId xmlns:a16="http://schemas.microsoft.com/office/drawing/2014/main" id="{FB0E5A75-0CBA-4C8E-BE09-6DC1F12F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232153"/>
            <a:ext cx="1348862" cy="330655"/>
          </a:xfrm>
          <a:prstGeom prst="rect">
            <a:avLst/>
          </a:prstGeom>
        </p:spPr>
      </p:pic>
    </p:spTree>
    <p:extLst>
      <p:ext uri="{BB962C8B-B14F-4D97-AF65-F5344CB8AC3E}">
        <p14:creationId xmlns:p14="http://schemas.microsoft.com/office/powerpoint/2010/main" val="259521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a:srcRect t="21103"/>
          <a:stretch/>
        </p:blipFill>
        <p:spPr>
          <a:xfrm flipH="1">
            <a:off x="1582" y="-91"/>
            <a:ext cx="12194190" cy="1044030"/>
          </a:xfrm>
          <a:prstGeom prst="rect">
            <a:avLst/>
          </a:prstGeom>
        </p:spPr>
      </p:pic>
      <p:sp>
        <p:nvSpPr>
          <p:cNvPr id="3" name="TextBox 2">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Speed Networking</a:t>
            </a:r>
          </a:p>
        </p:txBody>
      </p:sp>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BB954BC-D048-4FAD-BBE4-EA1C8CBEBE4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51233DF6-2929-457D-9B31-FF8E6CD65DB0}"/>
              </a:ext>
            </a:extLst>
          </p:cNvPr>
          <p:cNvSpPr/>
          <p:nvPr/>
        </p:nvSpPr>
        <p:spPr>
          <a:xfrm>
            <a:off x="363772" y="1532575"/>
            <a:ext cx="10156271" cy="4708981"/>
          </a:xfrm>
          <a:prstGeom prst="rect">
            <a:avLst/>
          </a:prstGeom>
        </p:spPr>
        <p:txBody>
          <a:bodyPr wrap="square">
            <a:spAutoFit/>
          </a:bodyPr>
          <a:lstStyle/>
          <a:p>
            <a:pPr marL="347663" indent="-347663">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The Smoke Jumpers community is growing – meet your peers!</a:t>
            </a:r>
          </a:p>
          <a:p>
            <a:pPr>
              <a:defRPr/>
            </a:pPr>
            <a:endParaRPr lang="en-US" sz="2000" dirty="0">
              <a:solidFill>
                <a:srgbClr val="000000"/>
              </a:solidFill>
              <a:latin typeface="Century Gothic" panose="020B0502020202020204" pitchFamily="34" charset="0"/>
              <a:ea typeface="Calibri" panose="020F0502020204030204" pitchFamily="34" charset="0"/>
            </a:endParaRPr>
          </a:p>
          <a:p>
            <a:pPr marL="347663" marR="0" lvl="0" indent="-347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entury Gothic" panose="020B0502020202020204" pitchFamily="34" charset="0"/>
                <a:ea typeface="Calibri" panose="020F0502020204030204" pitchFamily="34" charset="0"/>
              </a:rPr>
              <a:t>You received your group assignment at registration.</a:t>
            </a:r>
          </a:p>
          <a:p>
            <a:pPr marL="347663" marR="0" lvl="0" indent="-347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00000"/>
              </a:solidFill>
              <a:latin typeface="Century Gothic" panose="020B0502020202020204" pitchFamily="34" charset="0"/>
              <a:ea typeface="Calibri" panose="020F0502020204030204" pitchFamily="34" charset="0"/>
            </a:endParaRPr>
          </a:p>
          <a:p>
            <a:pPr marL="347663" marR="0" lvl="0" indent="-347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entury Gothic" panose="020B0502020202020204" pitchFamily="34" charset="0"/>
                <a:ea typeface="Calibri" panose="020F0502020204030204" pitchFamily="34" charset="0"/>
              </a:rPr>
              <a:t>15 conversations for about 3 minutes each.</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000000"/>
              </a:solidFill>
              <a:latin typeface="Century Gothic" panose="020B0502020202020204" pitchFamily="34" charset="0"/>
              <a:ea typeface="Calibri" panose="020F0502020204030204" pitchFamily="34" charset="0"/>
            </a:endParaRPr>
          </a:p>
          <a:p>
            <a:pPr marL="347663" marR="0" lvl="0" indent="-347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entury Gothic" panose="020B0502020202020204" pitchFamily="34" charset="0"/>
                <a:ea typeface="Calibri" panose="020F0502020204030204" pitchFamily="34" charset="0"/>
              </a:rPr>
              <a:t>Questions &amp; prompts:</a:t>
            </a:r>
          </a:p>
          <a:p>
            <a:pPr marL="804863" lvl="1" indent="-347663">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Introduce yourself (name, company, role, which Blacksmith application do you use/ how do you interact with it?)</a:t>
            </a:r>
          </a:p>
          <a:p>
            <a:pPr marL="804863" lvl="1" indent="-347663">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Are you a first time attendee? Customer? Non-customer? What are you looking to get out of the event?</a:t>
            </a:r>
          </a:p>
          <a:p>
            <a:pPr marL="804863" lvl="1" indent="-347663">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What do you want people to know about you? What would you like to learn?</a:t>
            </a:r>
          </a:p>
          <a:p>
            <a:pPr marL="347663" marR="0" lvl="0" indent="-347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00000"/>
              </a:solidFill>
              <a:latin typeface="Century Gothic" panose="020B0502020202020204" pitchFamily="34" charset="0"/>
              <a:ea typeface="Calibri" panose="020F0502020204030204" pitchFamily="34" charset="0"/>
            </a:endParaRPr>
          </a:p>
          <a:p>
            <a:pPr marL="347663" marR="0" lvl="0" indent="-347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27266619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blacksmithapplications.com/wp-content/uploads/2018/11/Welcome-Reception-1024x576.jpg">
            <a:extLst>
              <a:ext uri="{FF2B5EF4-FFF2-40B4-BE49-F238E27FC236}">
                <a16:creationId xmlns:a16="http://schemas.microsoft.com/office/drawing/2014/main" id="{D36E856E-4632-434D-B58A-4055B4039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026997-412C-4CAD-817E-84C6CE7E990D}"/>
              </a:ext>
            </a:extLst>
          </p:cNvPr>
          <p:cNvSpPr/>
          <p:nvPr/>
        </p:nvSpPr>
        <p:spPr>
          <a:xfrm>
            <a:off x="-2"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691321" y="912018"/>
            <a:ext cx="5495637" cy="4448612"/>
          </a:xfrm>
        </p:spPr>
        <p:txBody>
          <a:bodyPr>
            <a:noAutofit/>
          </a:bodyPr>
          <a:lstStyle/>
          <a:p>
            <a:pPr algn="l"/>
            <a:r>
              <a:rPr lang="en-US" sz="2400" dirty="0">
                <a:solidFill>
                  <a:schemeClr val="bg1"/>
                </a:solidFill>
                <a:latin typeface="Century Gothic" panose="020B0502020202020204" pitchFamily="34" charset="0"/>
              </a:rPr>
              <a:t>Blacksmith Applications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Achievement Awards</a:t>
            </a:r>
            <a:br>
              <a:rPr lang="en-US" sz="2400" dirty="0">
                <a:solidFill>
                  <a:schemeClr val="bg1"/>
                </a:solidFill>
                <a:latin typeface="Century Gothic" panose="020B0502020202020204" pitchFamily="34" charset="0"/>
              </a:rPr>
            </a:br>
            <a:br>
              <a:rPr lang="en-US" sz="2400"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Best Practice in Deduction Management</a:t>
            </a:r>
            <a:endParaRPr lang="en-US" sz="24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3" name="Flowchart: Data 12">
            <a:extLst>
              <a:ext uri="{FF2B5EF4-FFF2-40B4-BE49-F238E27FC236}">
                <a16:creationId xmlns:a16="http://schemas.microsoft.com/office/drawing/2014/main" id="{6AF98871-3C0D-4BC8-A705-26E71E4E74F6}"/>
              </a:ext>
            </a:extLst>
          </p:cNvPr>
          <p:cNvSpPr/>
          <p:nvPr/>
        </p:nvSpPr>
        <p:spPr>
          <a:xfrm rot="19666228">
            <a:off x="5505371" y="1208499"/>
            <a:ext cx="9096615" cy="483459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4" name="Picture 6" descr="Related image">
            <a:extLst>
              <a:ext uri="{FF2B5EF4-FFF2-40B4-BE49-F238E27FC236}">
                <a16:creationId xmlns:a16="http://schemas.microsoft.com/office/drawing/2014/main" id="{7742CDA0-8B29-40B6-A583-0BB9979D3D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38" t="11223" r="2942" b="34063"/>
          <a:stretch/>
        </p:blipFill>
        <p:spPr bwMode="auto">
          <a:xfrm>
            <a:off x="7155905" y="2826686"/>
            <a:ext cx="4356847" cy="1598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C49E78-0BCD-412B-B2CB-2422F21A5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55" y="5874882"/>
            <a:ext cx="1649098" cy="732474"/>
          </a:xfrm>
          <a:prstGeom prst="rect">
            <a:avLst/>
          </a:prstGeom>
        </p:spPr>
      </p:pic>
    </p:spTree>
    <p:extLst>
      <p:ext uri="{BB962C8B-B14F-4D97-AF65-F5344CB8AC3E}">
        <p14:creationId xmlns:p14="http://schemas.microsoft.com/office/powerpoint/2010/main" val="41973072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blacksmithapplications.com/wp-content/uploads/2018/11/Welcome-Reception-1024x576.jpg">
            <a:extLst>
              <a:ext uri="{FF2B5EF4-FFF2-40B4-BE49-F238E27FC236}">
                <a16:creationId xmlns:a16="http://schemas.microsoft.com/office/drawing/2014/main" id="{D36E856E-4632-434D-B58A-4055B4039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026997-412C-4CAD-817E-84C6CE7E990D}"/>
              </a:ext>
            </a:extLst>
          </p:cNvPr>
          <p:cNvSpPr/>
          <p:nvPr/>
        </p:nvSpPr>
        <p:spPr>
          <a:xfrm>
            <a:off x="-2"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691321" y="1198882"/>
            <a:ext cx="5495637" cy="4448612"/>
          </a:xfrm>
        </p:spPr>
        <p:txBody>
          <a:bodyPr>
            <a:noAutofit/>
          </a:bodyPr>
          <a:lstStyle/>
          <a:p>
            <a:pPr algn="l"/>
            <a:r>
              <a:rPr lang="en-US" sz="2400" dirty="0">
                <a:solidFill>
                  <a:schemeClr val="bg1"/>
                </a:solidFill>
                <a:latin typeface="Century Gothic" panose="020B0502020202020204" pitchFamily="34" charset="0"/>
              </a:rPr>
              <a:t>Blacksmith Applications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Achievement Awards</a:t>
            </a:r>
            <a:br>
              <a:rPr lang="en-US" sz="2400" dirty="0">
                <a:solidFill>
                  <a:schemeClr val="bg1"/>
                </a:solidFill>
                <a:latin typeface="Century Gothic" panose="020B0502020202020204" pitchFamily="34" charset="0"/>
              </a:rPr>
            </a:br>
            <a:br>
              <a:rPr lang="en-US" sz="2400" dirty="0">
                <a:solidFill>
                  <a:schemeClr val="bg1"/>
                </a:solidFill>
                <a:latin typeface="Century Gothic" panose="020B0502020202020204" pitchFamily="34" charset="0"/>
              </a:rPr>
            </a:br>
            <a:r>
              <a:rPr lang="en-US" sz="6600" dirty="0">
                <a:solidFill>
                  <a:schemeClr val="bg1"/>
                </a:solidFill>
                <a:latin typeface="Century Gothic" panose="020B0502020202020204" pitchFamily="34" charset="0"/>
              </a:rPr>
              <a:t>Business Partnership Award</a:t>
            </a:r>
            <a:endParaRPr lang="en-US" sz="24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3" name="Flowchart: Data 12">
            <a:extLst>
              <a:ext uri="{FF2B5EF4-FFF2-40B4-BE49-F238E27FC236}">
                <a16:creationId xmlns:a16="http://schemas.microsoft.com/office/drawing/2014/main" id="{6AF98871-3C0D-4BC8-A705-26E71E4E74F6}"/>
              </a:ext>
            </a:extLst>
          </p:cNvPr>
          <p:cNvSpPr/>
          <p:nvPr/>
        </p:nvSpPr>
        <p:spPr>
          <a:xfrm rot="19666228">
            <a:off x="5505371" y="1208499"/>
            <a:ext cx="9096615" cy="483459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Image result for lantmannen unibake logo">
            <a:extLst>
              <a:ext uri="{FF2B5EF4-FFF2-40B4-BE49-F238E27FC236}">
                <a16:creationId xmlns:a16="http://schemas.microsoft.com/office/drawing/2014/main" id="{8E03B3DF-E464-4F68-B865-DA937EF0C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143" y="2455525"/>
            <a:ext cx="4842904" cy="30163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87A38B1-BD21-4B5E-AA76-511657EA5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55" y="5874882"/>
            <a:ext cx="1649098" cy="732474"/>
          </a:xfrm>
          <a:prstGeom prst="rect">
            <a:avLst/>
          </a:prstGeom>
        </p:spPr>
      </p:pic>
    </p:spTree>
    <p:extLst>
      <p:ext uri="{BB962C8B-B14F-4D97-AF65-F5344CB8AC3E}">
        <p14:creationId xmlns:p14="http://schemas.microsoft.com/office/powerpoint/2010/main" val="39088642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blacksmithapplications.com/wp-content/uploads/2018/11/Welcome-Reception-1024x576.jpg">
            <a:extLst>
              <a:ext uri="{FF2B5EF4-FFF2-40B4-BE49-F238E27FC236}">
                <a16:creationId xmlns:a16="http://schemas.microsoft.com/office/drawing/2014/main" id="{D36E856E-4632-434D-B58A-4055B4039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026997-412C-4CAD-817E-84C6CE7E990D}"/>
              </a:ext>
            </a:extLst>
          </p:cNvPr>
          <p:cNvSpPr/>
          <p:nvPr/>
        </p:nvSpPr>
        <p:spPr>
          <a:xfrm>
            <a:off x="-2"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691321" y="463777"/>
            <a:ext cx="5495637" cy="4448612"/>
          </a:xfrm>
        </p:spPr>
        <p:txBody>
          <a:bodyPr>
            <a:noAutofit/>
          </a:bodyPr>
          <a:lstStyle/>
          <a:p>
            <a:pPr algn="l"/>
            <a:r>
              <a:rPr lang="en-US" sz="2400" dirty="0">
                <a:solidFill>
                  <a:schemeClr val="bg1"/>
                </a:solidFill>
                <a:latin typeface="Century Gothic" panose="020B0502020202020204" pitchFamily="34" charset="0"/>
              </a:rPr>
              <a:t>Blacksmith Applications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Achievement Awards</a:t>
            </a:r>
            <a:br>
              <a:rPr lang="en-US" sz="2400" dirty="0">
                <a:solidFill>
                  <a:schemeClr val="bg1"/>
                </a:solidFill>
                <a:latin typeface="Century Gothic" panose="020B0502020202020204" pitchFamily="34" charset="0"/>
              </a:rPr>
            </a:br>
            <a:br>
              <a:rPr lang="en-US" sz="2400"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Excellence in Optimization</a:t>
            </a:r>
            <a:endParaRPr lang="en-US" sz="24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3" name="Flowchart: Data 12">
            <a:extLst>
              <a:ext uri="{FF2B5EF4-FFF2-40B4-BE49-F238E27FC236}">
                <a16:creationId xmlns:a16="http://schemas.microsoft.com/office/drawing/2014/main" id="{6AF98871-3C0D-4BC8-A705-26E71E4E74F6}"/>
              </a:ext>
            </a:extLst>
          </p:cNvPr>
          <p:cNvSpPr/>
          <p:nvPr/>
        </p:nvSpPr>
        <p:spPr>
          <a:xfrm rot="19666228">
            <a:off x="5505371" y="1208499"/>
            <a:ext cx="9096615" cy="483459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Image result for land o lakes logo">
            <a:extLst>
              <a:ext uri="{FF2B5EF4-FFF2-40B4-BE49-F238E27FC236}">
                <a16:creationId xmlns:a16="http://schemas.microsoft.com/office/drawing/2014/main" id="{7E729DF7-BFF5-4C59-81BF-E80950FEA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344" y="3165484"/>
            <a:ext cx="4505909" cy="972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E3D42A-D371-4BFA-9067-86BAAD59C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42" y="6263489"/>
            <a:ext cx="2707344" cy="383519"/>
          </a:xfrm>
          <a:prstGeom prst="rect">
            <a:avLst/>
          </a:prstGeom>
        </p:spPr>
      </p:pic>
    </p:spTree>
    <p:extLst>
      <p:ext uri="{BB962C8B-B14F-4D97-AF65-F5344CB8AC3E}">
        <p14:creationId xmlns:p14="http://schemas.microsoft.com/office/powerpoint/2010/main" val="122225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3FB5A151-50D5-4897-9E35-00C2525BB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4926CA-ACA9-4960-AA47-021A76511332}"/>
              </a:ext>
            </a:extLst>
          </p:cNvPr>
          <p:cNvSpPr/>
          <p:nvPr/>
        </p:nvSpPr>
        <p:spPr>
          <a:xfrm>
            <a:off x="-1698"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766617" y="2209800"/>
            <a:ext cx="5495637" cy="3725487"/>
          </a:xfrm>
        </p:spPr>
        <p:txBody>
          <a:bodyPr anchor="t">
            <a:normAutofit/>
          </a:bodyPr>
          <a:lstStyle/>
          <a:p>
            <a:pPr algn="l"/>
            <a:r>
              <a:rPr lang="en-US" sz="4800" dirty="0" err="1">
                <a:solidFill>
                  <a:schemeClr val="bg1"/>
                </a:solidFill>
                <a:latin typeface="Century Gothic" panose="020B0502020202020204" pitchFamily="34" charset="0"/>
              </a:rPr>
              <a:t>Datassential</a:t>
            </a:r>
            <a:r>
              <a:rPr lang="en-US" sz="4800" dirty="0">
                <a:solidFill>
                  <a:schemeClr val="bg1"/>
                </a:solidFill>
                <a:latin typeface="Century Gothic" panose="020B0502020202020204" pitchFamily="34" charset="0"/>
              </a:rPr>
              <a:t> Keynote</a:t>
            </a:r>
            <a:endParaRPr lang="en-US" sz="36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entury Gothic" panose="020B0502020202020204" pitchFamily="34" charset="0"/>
              </a:rPr>
              <a:t>Jack Li</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Datassential</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2" descr="Image result for datassential logo">
            <a:extLst>
              <a:ext uri="{FF2B5EF4-FFF2-40B4-BE49-F238E27FC236}">
                <a16:creationId xmlns:a16="http://schemas.microsoft.com/office/drawing/2014/main" id="{EFEBD7FD-F651-4550-A383-70355CE05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656" y="2420528"/>
            <a:ext cx="1932675" cy="193267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result for jack li datassential biography">
            <a:extLst>
              <a:ext uri="{FF2B5EF4-FFF2-40B4-BE49-F238E27FC236}">
                <a16:creationId xmlns:a16="http://schemas.microsoft.com/office/drawing/2014/main" id="{48504D76-B06F-444A-8A58-E343412322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769" b="12918"/>
          <a:stretch/>
        </p:blipFill>
        <p:spPr bwMode="auto">
          <a:xfrm>
            <a:off x="7305366" y="2320412"/>
            <a:ext cx="2037007" cy="212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356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43E6-E866-4CCA-80AB-606501535BC0}"/>
              </a:ext>
            </a:extLst>
          </p:cNvPr>
          <p:cNvSpPr txBox="1">
            <a:spLocks/>
          </p:cNvSpPr>
          <p:nvPr/>
        </p:nvSpPr>
        <p:spPr>
          <a:xfrm>
            <a:off x="838200" y="21034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Century Gothic" panose="020B0502020202020204" pitchFamily="34" charset="0"/>
                <a:hlinkClick r:id="rId3"/>
              </a:rPr>
              <a:t>Datassential</a:t>
            </a:r>
            <a:r>
              <a:rPr lang="en-US" dirty="0">
                <a:latin typeface="Century Gothic" panose="020B0502020202020204" pitchFamily="34" charset="0"/>
                <a:hlinkClick r:id="rId3"/>
              </a:rPr>
              <a:t> Keynote</a:t>
            </a:r>
            <a:endParaRPr lang="en-US" dirty="0">
              <a:latin typeface="Century Gothic" panose="020B0502020202020204" pitchFamily="34" charset="0"/>
            </a:endParaRPr>
          </a:p>
        </p:txBody>
      </p:sp>
      <p:pic>
        <p:nvPicPr>
          <p:cNvPr id="16386" name="Picture 2" descr="Image result for datassential logo">
            <a:extLst>
              <a:ext uri="{FF2B5EF4-FFF2-40B4-BE49-F238E27FC236}">
                <a16:creationId xmlns:a16="http://schemas.microsoft.com/office/drawing/2014/main" id="{7F447C77-4F1F-4388-9149-3CB6012AA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707" y="2791084"/>
            <a:ext cx="2934586" cy="293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9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3FB5A151-50D5-4897-9E35-00C2525BB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4926CA-ACA9-4960-AA47-021A76511332}"/>
              </a:ext>
            </a:extLst>
          </p:cNvPr>
          <p:cNvSpPr/>
          <p:nvPr/>
        </p:nvSpPr>
        <p:spPr>
          <a:xfrm>
            <a:off x="-1698"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766617" y="2209800"/>
            <a:ext cx="5495637" cy="3725487"/>
          </a:xfrm>
        </p:spPr>
        <p:txBody>
          <a:bodyPr anchor="t">
            <a:normAutofit/>
          </a:bodyPr>
          <a:lstStyle/>
          <a:p>
            <a:pPr algn="l"/>
            <a:r>
              <a:rPr lang="en-US" sz="4800" dirty="0">
                <a:solidFill>
                  <a:schemeClr val="bg1"/>
                </a:solidFill>
                <a:latin typeface="Century Gothic" panose="020B0502020202020204" pitchFamily="34" charset="0"/>
              </a:rPr>
              <a:t>Retail </a:t>
            </a:r>
            <a:br>
              <a:rPr lang="en-US" sz="4800" dirty="0">
                <a:solidFill>
                  <a:schemeClr val="bg1"/>
                </a:solidFill>
                <a:latin typeface="Century Gothic" panose="020B0502020202020204" pitchFamily="34" charset="0"/>
              </a:rPr>
            </a:br>
            <a:r>
              <a:rPr lang="en-US" sz="4800" dirty="0">
                <a:solidFill>
                  <a:schemeClr val="bg1"/>
                </a:solidFill>
                <a:latin typeface="Century Gothic" panose="020B0502020202020204" pitchFamily="34" charset="0"/>
              </a:rPr>
              <a:t>Trends</a:t>
            </a:r>
            <a:endParaRPr lang="en-US" sz="36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entury Gothic" panose="020B0502020202020204" pitchFamily="34" charset="0"/>
              </a:rPr>
              <a:t>Mike Druga</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Butterball</a:t>
            </a:r>
          </a:p>
        </p:txBody>
      </p:sp>
      <p:pic>
        <p:nvPicPr>
          <p:cNvPr id="17410" name="Picture 2" descr="Mike Druga">
            <a:extLst>
              <a:ext uri="{FF2B5EF4-FFF2-40B4-BE49-F238E27FC236}">
                <a16:creationId xmlns:a16="http://schemas.microsoft.com/office/drawing/2014/main" id="{5820E50C-1994-4A8E-8283-88AD46DDB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2183" y="2400057"/>
            <a:ext cx="1978127" cy="197812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butterball logo">
            <a:extLst>
              <a:ext uri="{FF2B5EF4-FFF2-40B4-BE49-F238E27FC236}">
                <a16:creationId xmlns:a16="http://schemas.microsoft.com/office/drawing/2014/main" id="{67BCDCE3-8EFD-4400-9402-EAB65B0BD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3496" y="2896047"/>
            <a:ext cx="2314485" cy="98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281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1674814" y="120651"/>
            <a:ext cx="7689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50000"/>
              </a:spcBef>
              <a:spcAft>
                <a:spcPct val="50000"/>
              </a:spcAft>
              <a:buChar char="•"/>
              <a:defRPr>
                <a:solidFill>
                  <a:schemeClr val="tx1"/>
                </a:solidFill>
                <a:latin typeface="Century Gothic" pitchFamily="34" charset="0"/>
              </a:defRPr>
            </a:lvl6pPr>
            <a:lvl7pPr marL="2971800" indent="-228600" eaLnBrk="0" fontAlgn="base" hangingPunct="0">
              <a:spcBef>
                <a:spcPct val="50000"/>
              </a:spcBef>
              <a:spcAft>
                <a:spcPct val="50000"/>
              </a:spcAft>
              <a:buChar char="•"/>
              <a:defRPr>
                <a:solidFill>
                  <a:schemeClr val="tx1"/>
                </a:solidFill>
                <a:latin typeface="Century Gothic" pitchFamily="34" charset="0"/>
              </a:defRPr>
            </a:lvl7pPr>
            <a:lvl8pPr marL="3429000" indent="-228600" eaLnBrk="0" fontAlgn="base" hangingPunct="0">
              <a:spcBef>
                <a:spcPct val="50000"/>
              </a:spcBef>
              <a:spcAft>
                <a:spcPct val="50000"/>
              </a:spcAft>
              <a:buChar char="•"/>
              <a:defRPr>
                <a:solidFill>
                  <a:schemeClr val="tx1"/>
                </a:solidFill>
                <a:latin typeface="Century Gothic" pitchFamily="34" charset="0"/>
              </a:defRPr>
            </a:lvl8pPr>
            <a:lvl9pPr marL="3886200" indent="-228600" eaLnBrk="0" fontAlgn="base" hangingPunct="0">
              <a:spcBef>
                <a:spcPct val="50000"/>
              </a:spcBef>
              <a:spcAft>
                <a:spcPct val="50000"/>
              </a:spcAft>
              <a:buChar char="•"/>
              <a:defRPr>
                <a:solidFill>
                  <a:schemeClr val="tx1"/>
                </a:solidFill>
                <a:latin typeface="Century Gothic" pitchFamily="34" charset="0"/>
              </a:defRPr>
            </a:lvl9pPr>
          </a:lstStyle>
          <a:p>
            <a:pPr fontAlgn="base">
              <a:spcBef>
                <a:spcPct val="0"/>
              </a:spcBef>
              <a:spcAft>
                <a:spcPct val="0"/>
              </a:spcAft>
            </a:pPr>
            <a:r>
              <a:rPr lang="en-US" sz="1200" dirty="0">
                <a:solidFill>
                  <a:srgbClr val="FFFFFF"/>
                </a:solidFill>
                <a:latin typeface="Arial Black" pitchFamily="34" charset="0"/>
              </a:rPr>
              <a:t>NOTES</a:t>
            </a:r>
          </a:p>
        </p:txBody>
      </p:sp>
      <p:pic>
        <p:nvPicPr>
          <p:cNvPr id="5" name="Picture 4"/>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4438" t="-5369" r="-2869" b="35966"/>
          <a:stretch/>
        </p:blipFill>
        <p:spPr>
          <a:xfrm rot="5400000">
            <a:off x="-1275964" y="1065048"/>
            <a:ext cx="7279830" cy="4727903"/>
          </a:xfrm>
          <a:prstGeom prst="rect">
            <a:avLst/>
          </a:prstGeom>
        </p:spPr>
      </p:pic>
      <p:sp>
        <p:nvSpPr>
          <p:cNvPr id="7" name="TextBox 6"/>
          <p:cNvSpPr txBox="1"/>
          <p:nvPr/>
        </p:nvSpPr>
        <p:spPr>
          <a:xfrm>
            <a:off x="5856862" y="2891331"/>
            <a:ext cx="4800625" cy="3000821"/>
          </a:xfrm>
          <a:prstGeom prst="rect">
            <a:avLst/>
          </a:prstGeom>
          <a:noFill/>
        </p:spPr>
        <p:txBody>
          <a:bodyPr wrap="square" rtlCol="0">
            <a:spAutoFit/>
          </a:bodyPr>
          <a:lstStyle/>
          <a:p>
            <a:pPr algn="ctr" eaLnBrk="0" fontAlgn="base" hangingPunct="0">
              <a:spcBef>
                <a:spcPct val="50000"/>
              </a:spcBef>
              <a:spcAft>
                <a:spcPct val="50000"/>
              </a:spcAft>
            </a:pPr>
            <a:r>
              <a:rPr lang="en-US" sz="4800" b="1" cap="small" dirty="0">
                <a:solidFill>
                  <a:srgbClr val="800000"/>
                </a:solidFill>
                <a:latin typeface="Century Gothic" panose="020B0502020202020204" pitchFamily="34" charset="0"/>
              </a:rPr>
              <a:t>Retail Trends</a:t>
            </a:r>
          </a:p>
          <a:p>
            <a:pPr algn="ctr" eaLnBrk="0" fontAlgn="base" hangingPunct="0">
              <a:spcBef>
                <a:spcPct val="50000"/>
              </a:spcBef>
              <a:spcAft>
                <a:spcPct val="50000"/>
              </a:spcAft>
            </a:pPr>
            <a:endParaRPr lang="en-US" sz="4800" b="1" cap="small" dirty="0">
              <a:solidFill>
                <a:srgbClr val="800000"/>
              </a:solidFill>
              <a:latin typeface="Century Gothic" panose="020B0502020202020204" pitchFamily="34" charset="0"/>
            </a:endParaRPr>
          </a:p>
          <a:p>
            <a:pPr algn="ctr" eaLnBrk="0" fontAlgn="base" hangingPunct="0">
              <a:spcBef>
                <a:spcPct val="50000"/>
              </a:spcBef>
              <a:spcAft>
                <a:spcPct val="50000"/>
              </a:spcAft>
            </a:pPr>
            <a:r>
              <a:rPr lang="en-US" sz="1400" b="1" cap="small" dirty="0">
                <a:solidFill>
                  <a:srgbClr val="800000"/>
                </a:solidFill>
                <a:latin typeface="Century Gothic" panose="020B0502020202020204" pitchFamily="34" charset="0"/>
              </a:rPr>
              <a:t>May 9, 2019</a:t>
            </a:r>
          </a:p>
        </p:txBody>
      </p:sp>
    </p:spTree>
    <p:extLst>
      <p:ext uri="{BB962C8B-B14F-4D97-AF65-F5344CB8AC3E}">
        <p14:creationId xmlns:p14="http://schemas.microsoft.com/office/powerpoint/2010/main" val="3329431965"/>
      </p:ext>
    </p:extLst>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949B52-30BD-44CD-99D7-9C0011520A4B}"/>
              </a:ext>
            </a:extLst>
          </p:cNvPr>
          <p:cNvSpPr>
            <a:spLocks noGrp="1"/>
          </p:cNvSpPr>
          <p:nvPr>
            <p:ph idx="1"/>
          </p:nvPr>
        </p:nvSpPr>
        <p:spPr>
          <a:xfrm>
            <a:off x="1039111" y="1053939"/>
            <a:ext cx="8229600" cy="4525963"/>
          </a:xfrm>
        </p:spPr>
        <p:txBody>
          <a:bodyPr/>
          <a:lstStyle/>
          <a:p>
            <a:pPr>
              <a:lnSpc>
                <a:spcPct val="150000"/>
              </a:lnSpc>
            </a:pPr>
            <a:r>
              <a:rPr lang="en-US" sz="2800" dirty="0">
                <a:latin typeface="Century Gothic" panose="020B0502020202020204" pitchFamily="34" charset="0"/>
              </a:rPr>
              <a:t>Top US Retailers and Wholesalers</a:t>
            </a:r>
          </a:p>
          <a:p>
            <a:pPr>
              <a:lnSpc>
                <a:spcPct val="150000"/>
              </a:lnSpc>
            </a:pPr>
            <a:r>
              <a:rPr lang="en-US" sz="2800" dirty="0">
                <a:latin typeface="Century Gothic" panose="020B0502020202020204" pitchFamily="34" charset="0"/>
              </a:rPr>
              <a:t>Current CPG trends</a:t>
            </a:r>
          </a:p>
          <a:p>
            <a:pPr>
              <a:lnSpc>
                <a:spcPct val="150000"/>
              </a:lnSpc>
            </a:pPr>
            <a:r>
              <a:rPr lang="en-US" sz="2800" dirty="0">
                <a:latin typeface="Century Gothic" panose="020B0502020202020204" pitchFamily="34" charset="0"/>
              </a:rPr>
              <a:t>Alternative channels to traditional grocers</a:t>
            </a:r>
          </a:p>
          <a:p>
            <a:pPr>
              <a:lnSpc>
                <a:spcPct val="150000"/>
              </a:lnSpc>
            </a:pPr>
            <a:r>
              <a:rPr lang="en-US" sz="2800" dirty="0">
                <a:latin typeface="Century Gothic" panose="020B0502020202020204" pitchFamily="34" charset="0"/>
              </a:rPr>
              <a:t>Consumer engagement with digital</a:t>
            </a:r>
          </a:p>
          <a:p>
            <a:pPr>
              <a:lnSpc>
                <a:spcPct val="150000"/>
              </a:lnSpc>
            </a:pPr>
            <a:r>
              <a:rPr lang="en-US" sz="2800" dirty="0">
                <a:latin typeface="Century Gothic" panose="020B0502020202020204" pitchFamily="34" charset="0"/>
              </a:rPr>
              <a:t>Merchandising activity</a:t>
            </a:r>
          </a:p>
          <a:p>
            <a:pPr>
              <a:lnSpc>
                <a:spcPct val="150000"/>
              </a:lnSpc>
            </a:pPr>
            <a:r>
              <a:rPr lang="en-US" sz="2800" dirty="0">
                <a:latin typeface="Century Gothic" panose="020B0502020202020204" pitchFamily="34" charset="0"/>
              </a:rPr>
              <a:t>Retail trade management </a:t>
            </a:r>
          </a:p>
          <a:p>
            <a:endParaRPr lang="en-US" sz="2800" dirty="0">
              <a:latin typeface="Century Gothic" panose="020B0502020202020204" pitchFamily="34" charset="0"/>
            </a:endParaRPr>
          </a:p>
          <a:p>
            <a:endParaRPr lang="en-US" sz="2800" dirty="0">
              <a:latin typeface="Century Gothic" panose="020B0502020202020204" pitchFamily="34" charset="0"/>
            </a:endParaRPr>
          </a:p>
        </p:txBody>
      </p:sp>
    </p:spTree>
    <p:extLst>
      <p:ext uri="{BB962C8B-B14F-4D97-AF65-F5344CB8AC3E}">
        <p14:creationId xmlns:p14="http://schemas.microsoft.com/office/powerpoint/2010/main" val="2240580804"/>
      </p:ext>
    </p:extLst>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BDEB-ABCF-4D80-9E1C-EB57ADE2E4B6}"/>
              </a:ext>
            </a:extLst>
          </p:cNvPr>
          <p:cNvSpPr>
            <a:spLocks noGrp="1"/>
          </p:cNvSpPr>
          <p:nvPr>
            <p:ph type="title"/>
          </p:nvPr>
        </p:nvSpPr>
        <p:spPr>
          <a:xfrm>
            <a:off x="2151290" y="1015313"/>
            <a:ext cx="8229600" cy="499265"/>
          </a:xfrm>
        </p:spPr>
        <p:txBody>
          <a:bodyPr/>
          <a:lstStyle/>
          <a:p>
            <a:r>
              <a:rPr lang="en-US" sz="3200" dirty="0">
                <a:latin typeface="Century Gothic" panose="020B0502020202020204" pitchFamily="34" charset="0"/>
              </a:rPr>
              <a:t>Top US Retailers &amp; Wholesalers</a:t>
            </a:r>
          </a:p>
        </p:txBody>
      </p:sp>
      <p:sp>
        <p:nvSpPr>
          <p:cNvPr id="3" name="Content Placeholder 2">
            <a:extLst>
              <a:ext uri="{FF2B5EF4-FFF2-40B4-BE49-F238E27FC236}">
                <a16:creationId xmlns:a16="http://schemas.microsoft.com/office/drawing/2014/main" id="{3C5C0E2D-A7BD-43C8-8945-EC5398446F47}"/>
              </a:ext>
            </a:extLst>
          </p:cNvPr>
          <p:cNvSpPr>
            <a:spLocks noGrp="1"/>
          </p:cNvSpPr>
          <p:nvPr>
            <p:ph idx="1"/>
          </p:nvPr>
        </p:nvSpPr>
        <p:spPr>
          <a:xfrm>
            <a:off x="533984" y="2053836"/>
            <a:ext cx="6652262" cy="4525963"/>
          </a:xfrm>
        </p:spPr>
        <p:txBody>
          <a:bodyPr/>
          <a:lstStyle/>
          <a:p>
            <a:pPr marL="514350" indent="-514350">
              <a:buClr>
                <a:srgbClr val="C00000"/>
              </a:buClr>
              <a:buFont typeface="+mj-lt"/>
              <a:buAutoNum type="arabicPeriod"/>
            </a:pPr>
            <a:r>
              <a:rPr lang="en-US" sz="2000" dirty="0">
                <a:latin typeface="Century Gothic" panose="020B0502020202020204" pitchFamily="34" charset="0"/>
              </a:rPr>
              <a:t>Walmart/Sam’s		$270.12B</a:t>
            </a:r>
          </a:p>
          <a:p>
            <a:pPr marL="514350" indent="-514350">
              <a:buClr>
                <a:srgbClr val="C00000"/>
              </a:buClr>
              <a:buFont typeface="+mj-lt"/>
              <a:buAutoNum type="arabicPeriod"/>
            </a:pPr>
            <a:r>
              <a:rPr lang="en-US" sz="2000" dirty="0">
                <a:latin typeface="Century Gothic" panose="020B0502020202020204" pitchFamily="34" charset="0"/>
              </a:rPr>
              <a:t>Kroger			$117.18B</a:t>
            </a:r>
          </a:p>
          <a:p>
            <a:pPr marL="514350" indent="-514350">
              <a:buClr>
                <a:srgbClr val="C00000"/>
              </a:buClr>
              <a:buFont typeface="+mj-lt"/>
              <a:buAutoNum type="arabicPeriod"/>
            </a:pPr>
            <a:r>
              <a:rPr lang="en-US" sz="2000" dirty="0">
                <a:latin typeface="Century Gothic" panose="020B0502020202020204" pitchFamily="34" charset="0"/>
              </a:rPr>
              <a:t>Costco			$72.15B</a:t>
            </a:r>
          </a:p>
          <a:p>
            <a:pPr marL="514350" indent="-514350">
              <a:buClr>
                <a:srgbClr val="C00000"/>
              </a:buClr>
              <a:buFont typeface="+mj-lt"/>
              <a:buAutoNum type="arabicPeriod"/>
            </a:pPr>
            <a:r>
              <a:rPr lang="en-US" sz="2000" dirty="0">
                <a:latin typeface="Century Gothic" panose="020B0502020202020204" pitchFamily="34" charset="0"/>
              </a:rPr>
              <a:t>Albertson’s		$60.25B</a:t>
            </a:r>
          </a:p>
          <a:p>
            <a:pPr marL="514350" indent="-514350">
              <a:buClr>
                <a:srgbClr val="C00000"/>
              </a:buClr>
              <a:buFont typeface="+mj-lt"/>
              <a:buAutoNum type="arabicPeriod"/>
            </a:pPr>
            <a:r>
              <a:rPr lang="en-US" sz="2000" dirty="0">
                <a:latin typeface="Century Gothic" panose="020B0502020202020204" pitchFamily="34" charset="0"/>
              </a:rPr>
              <a:t>Ahold Delhaize		$44.20B</a:t>
            </a:r>
          </a:p>
          <a:p>
            <a:pPr marL="514350" indent="-514350">
              <a:buClr>
                <a:srgbClr val="C00000"/>
              </a:buClr>
              <a:buFont typeface="+mj-lt"/>
              <a:buAutoNum type="arabicPeriod"/>
            </a:pPr>
            <a:r>
              <a:rPr lang="en-US" sz="2000" dirty="0">
                <a:latin typeface="Century Gothic" panose="020B0502020202020204" pitchFamily="34" charset="0"/>
              </a:rPr>
              <a:t>Publix			$36.38B</a:t>
            </a:r>
          </a:p>
          <a:p>
            <a:pPr marL="514350" indent="-514350">
              <a:buClr>
                <a:srgbClr val="C00000"/>
              </a:buClr>
              <a:buFont typeface="+mj-lt"/>
              <a:buAutoNum type="arabicPeriod"/>
            </a:pPr>
            <a:r>
              <a:rPr lang="en-US" sz="2000" dirty="0">
                <a:latin typeface="Century Gothic" panose="020B0502020202020204" pitchFamily="34" charset="0"/>
              </a:rPr>
              <a:t>Loblaw			$35.27B</a:t>
            </a:r>
          </a:p>
          <a:p>
            <a:pPr marL="514350" indent="-514350">
              <a:buClr>
                <a:srgbClr val="C00000"/>
              </a:buClr>
              <a:buFont typeface="+mj-lt"/>
              <a:buAutoNum type="arabicPeriod"/>
            </a:pPr>
            <a:r>
              <a:rPr lang="en-US" sz="2000" dirty="0">
                <a:latin typeface="Century Gothic" panose="020B0502020202020204" pitchFamily="34" charset="0"/>
              </a:rPr>
              <a:t>Target			$32.43B</a:t>
            </a:r>
          </a:p>
        </p:txBody>
      </p:sp>
      <p:sp>
        <p:nvSpPr>
          <p:cNvPr id="4" name="McK Footnote">
            <a:extLst>
              <a:ext uri="{FF2B5EF4-FFF2-40B4-BE49-F238E27FC236}">
                <a16:creationId xmlns:a16="http://schemas.microsoft.com/office/drawing/2014/main" id="{9F0F15E0-971D-4A8B-8C4C-07612A396E6B}"/>
              </a:ext>
            </a:extLst>
          </p:cNvPr>
          <p:cNvSpPr txBox="1">
            <a:spLocks noChangeArrowheads="1"/>
          </p:cNvSpPr>
          <p:nvPr>
            <p:custDataLst>
              <p:tags r:id="rId1"/>
            </p:custDataLst>
          </p:nvPr>
        </p:nvSpPr>
        <p:spPr bwMode="gray">
          <a:xfrm>
            <a:off x="8633462" y="6040541"/>
            <a:ext cx="1917518" cy="345645"/>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Source: Supermarket News Feb. 2019</a:t>
            </a:r>
          </a:p>
        </p:txBody>
      </p:sp>
      <p:sp>
        <p:nvSpPr>
          <p:cNvPr id="5" name="Content Placeholder 2">
            <a:extLst>
              <a:ext uri="{FF2B5EF4-FFF2-40B4-BE49-F238E27FC236}">
                <a16:creationId xmlns:a16="http://schemas.microsoft.com/office/drawing/2014/main" id="{B36CA0B0-BA01-41A1-8925-B16570AAAA03}"/>
              </a:ext>
            </a:extLst>
          </p:cNvPr>
          <p:cNvSpPr txBox="1">
            <a:spLocks/>
          </p:cNvSpPr>
          <p:nvPr/>
        </p:nvSpPr>
        <p:spPr>
          <a:xfrm>
            <a:off x="6359874" y="2053836"/>
            <a:ext cx="665226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14350" indent="-514350">
              <a:buClr>
                <a:srgbClr val="C00000"/>
              </a:buClr>
              <a:buFont typeface="+mj-lt"/>
              <a:buAutoNum type="arabicPeriod" startAt="9"/>
            </a:pPr>
            <a:r>
              <a:rPr lang="en-US" sz="2000" kern="0" dirty="0">
                <a:latin typeface="Century Gothic" panose="020B0502020202020204" pitchFamily="34" charset="0"/>
              </a:rPr>
              <a:t>C &amp; S Wholesale		$31.60B</a:t>
            </a:r>
          </a:p>
          <a:p>
            <a:pPr marL="514350" indent="-514350">
              <a:buClr>
                <a:srgbClr val="C00000"/>
              </a:buClr>
              <a:buFont typeface="+mj-lt"/>
              <a:buAutoNum type="arabicPeriod" startAt="9"/>
            </a:pPr>
            <a:r>
              <a:rPr lang="en-US" sz="2000" kern="0" dirty="0">
                <a:latin typeface="Century Gothic" panose="020B0502020202020204" pitchFamily="34" charset="0"/>
              </a:rPr>
              <a:t>Amazon			$26.10B</a:t>
            </a:r>
          </a:p>
          <a:p>
            <a:pPr marL="514350" indent="-514350">
              <a:buClr>
                <a:srgbClr val="C00000"/>
              </a:buClr>
              <a:buFont typeface="+mj-lt"/>
              <a:buAutoNum type="arabicPeriod" startAt="9"/>
            </a:pPr>
            <a:r>
              <a:rPr lang="en-US" sz="2000" kern="0" dirty="0">
                <a:latin typeface="Century Gothic" panose="020B0502020202020204" pitchFamily="34" charset="0"/>
              </a:rPr>
              <a:t>Walgreens			$27.35B</a:t>
            </a:r>
          </a:p>
          <a:p>
            <a:pPr marL="514350" indent="-514350">
              <a:buClr>
                <a:srgbClr val="C00000"/>
              </a:buClr>
              <a:buFont typeface="+mj-lt"/>
              <a:buAutoNum type="arabicPeriod" startAt="9"/>
            </a:pPr>
            <a:r>
              <a:rPr lang="en-US" sz="2000" kern="0" dirty="0">
                <a:latin typeface="Century Gothic" panose="020B0502020202020204" pitchFamily="34" charset="0"/>
              </a:rPr>
              <a:t>HEB			$23.38B</a:t>
            </a:r>
          </a:p>
          <a:p>
            <a:pPr marL="514350" indent="-514350">
              <a:buClr>
                <a:srgbClr val="C00000"/>
              </a:buClr>
              <a:buFont typeface="+mj-lt"/>
              <a:buAutoNum type="arabicPeriod" startAt="9"/>
            </a:pPr>
            <a:r>
              <a:rPr lang="en-US" sz="2000" kern="0" dirty="0">
                <a:latin typeface="Century Gothic" panose="020B0502020202020204" pitchFamily="34" charset="0"/>
              </a:rPr>
              <a:t>CVS			$20.23B</a:t>
            </a:r>
          </a:p>
          <a:p>
            <a:pPr marL="514350" indent="-514350">
              <a:buClr>
                <a:srgbClr val="C00000"/>
              </a:buClr>
              <a:buFont typeface="+mj-lt"/>
              <a:buAutoNum type="arabicPeriod" startAt="9"/>
            </a:pPr>
            <a:r>
              <a:rPr lang="en-US" sz="2000" kern="0" dirty="0">
                <a:latin typeface="Century Gothic" panose="020B0502020202020204" pitchFamily="34" charset="0"/>
              </a:rPr>
              <a:t>Dollar General		$19.81B</a:t>
            </a:r>
          </a:p>
          <a:p>
            <a:pPr marL="514350" indent="-514350">
              <a:buClr>
                <a:srgbClr val="C00000"/>
              </a:buClr>
              <a:buFont typeface="+mj-lt"/>
              <a:buAutoNum type="arabicPeriod" startAt="9"/>
            </a:pPr>
            <a:r>
              <a:rPr lang="en-US" sz="2000" kern="0" dirty="0">
                <a:latin typeface="Century Gothic" panose="020B0502020202020204" pitchFamily="34" charset="0"/>
              </a:rPr>
              <a:t>Meijer			$19.25</a:t>
            </a:r>
          </a:p>
        </p:txBody>
      </p:sp>
    </p:spTree>
    <p:extLst>
      <p:ext uri="{BB962C8B-B14F-4D97-AF65-F5344CB8AC3E}">
        <p14:creationId xmlns:p14="http://schemas.microsoft.com/office/powerpoint/2010/main" val="3330187481"/>
      </p:ext>
    </p:extLst>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hidden="1"/>
          <p:cNvGraphicFramePr>
            <a:graphicFrameLocks noChangeAspect="1"/>
          </p:cNvGraphicFramePr>
          <p:nvPr>
            <p:custDataLst>
              <p:tags r:id="rId2"/>
            </p:custDataLst>
            <p:extLst/>
          </p:nvPr>
        </p:nvGraphicFramePr>
        <p:xfrm>
          <a:off x="1525588" y="1589"/>
          <a:ext cx="1587" cy="1587"/>
        </p:xfrm>
        <a:graphic>
          <a:graphicData uri="http://schemas.openxmlformats.org/presentationml/2006/ole">
            <mc:AlternateContent xmlns:mc="http://schemas.openxmlformats.org/markup-compatibility/2006">
              <mc:Choice xmlns:v="urn:schemas-microsoft-com:vml" Requires="v">
                <p:oleObj spid="_x0000_s6184" name="think-cell Slide" r:id="rId71" imgW="360" imgH="360" progId="TCLayout.ActiveDocument.1">
                  <p:embed/>
                </p:oleObj>
              </mc:Choice>
              <mc:Fallback>
                <p:oleObj name="think-cell Slide" r:id="rId71" imgW="360" imgH="360" progId="TCLayout.ActiveDocument.1">
                  <p:embed/>
                  <p:pic>
                    <p:nvPicPr>
                      <p:cNvPr id="39" name="Object 38" hidden="1"/>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525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2000" dirty="0">
              <a:solidFill>
                <a:prstClr val="white"/>
              </a:solidFill>
              <a:latin typeface="Arial" panose="020B0604020202020204" pitchFamily="34" charset="0"/>
              <a:sym typeface="Arial" panose="020B0604020202020204" pitchFamily="34" charset="0"/>
            </a:endParaRPr>
          </a:p>
        </p:txBody>
      </p:sp>
      <p:graphicFrame>
        <p:nvGraphicFramePr>
          <p:cNvPr id="84" name="Chart 83"/>
          <p:cNvGraphicFramePr/>
          <p:nvPr>
            <p:custDataLst>
              <p:tags r:id="rId4"/>
            </p:custDataLst>
            <p:extLst/>
          </p:nvPr>
        </p:nvGraphicFramePr>
        <p:xfrm>
          <a:off x="2743201" y="2571750"/>
          <a:ext cx="4583113" cy="1023938"/>
        </p:xfrm>
        <a:graphic>
          <a:graphicData uri="http://schemas.openxmlformats.org/drawingml/2006/chart">
            <c:chart xmlns:c="http://schemas.openxmlformats.org/drawingml/2006/chart" xmlns:r="http://schemas.openxmlformats.org/officeDocument/2006/relationships" r:id="rId73"/>
          </a:graphicData>
        </a:graphic>
      </p:graphicFrame>
      <p:cxnSp>
        <p:nvCxnSpPr>
          <p:cNvPr id="243" name="Straight Connector 242"/>
          <p:cNvCxnSpPr/>
          <p:nvPr>
            <p:custDataLst>
              <p:tags r:id="rId5"/>
            </p:custDataLst>
          </p:nvPr>
        </p:nvCxnSpPr>
        <p:spPr bwMode="gray">
          <a:xfrm flipV="1">
            <a:off x="3376613" y="2327276"/>
            <a:ext cx="0" cy="169863"/>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custDataLst>
              <p:tags r:id="rId6"/>
            </p:custDataLst>
          </p:nvPr>
        </p:nvCxnSpPr>
        <p:spPr bwMode="gray">
          <a:xfrm>
            <a:off x="3376613" y="2327275"/>
            <a:ext cx="1066800" cy="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custDataLst>
              <p:tags r:id="rId7"/>
            </p:custDataLst>
          </p:nvPr>
        </p:nvCxnSpPr>
        <p:spPr bwMode="gray">
          <a:xfrm>
            <a:off x="4443413" y="2327275"/>
            <a:ext cx="0" cy="152400"/>
          </a:xfrm>
          <a:prstGeom prst="line">
            <a:avLst/>
          </a:prstGeom>
          <a:ln w="12700">
            <a:solidFill>
              <a:srgbClr val="3F9C35"/>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8"/>
            </p:custDataLst>
          </p:nvPr>
        </p:nvCxnSpPr>
        <p:spPr bwMode="auto">
          <a:xfrm flipV="1">
            <a:off x="3376614" y="2016126"/>
            <a:ext cx="3313113" cy="42863"/>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custDataLst>
              <p:tags r:id="rId9"/>
            </p:custDataLst>
          </p:nvPr>
        </p:nvCxnSpPr>
        <p:spPr bwMode="gray">
          <a:xfrm>
            <a:off x="5548313" y="2314575"/>
            <a:ext cx="0" cy="152400"/>
          </a:xfrm>
          <a:prstGeom prst="line">
            <a:avLst/>
          </a:prstGeom>
          <a:ln w="12700">
            <a:solidFill>
              <a:srgbClr val="3F9C35"/>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custDataLst>
              <p:tags r:id="rId10"/>
            </p:custDataLst>
          </p:nvPr>
        </p:nvCxnSpPr>
        <p:spPr bwMode="gray">
          <a:xfrm flipV="1">
            <a:off x="4519613" y="2314574"/>
            <a:ext cx="0" cy="16510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custDataLst>
              <p:tags r:id="rId11"/>
            </p:custDataLst>
          </p:nvPr>
        </p:nvCxnSpPr>
        <p:spPr bwMode="gray">
          <a:xfrm>
            <a:off x="4519613" y="2314575"/>
            <a:ext cx="1028700" cy="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custDataLst>
              <p:tags r:id="rId12"/>
            </p:custDataLst>
          </p:nvPr>
        </p:nvCxnSpPr>
        <p:spPr bwMode="gray">
          <a:xfrm flipV="1">
            <a:off x="5624513" y="2301875"/>
            <a:ext cx="0" cy="16510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custDataLst>
              <p:tags r:id="rId13"/>
            </p:custDataLst>
          </p:nvPr>
        </p:nvCxnSpPr>
        <p:spPr bwMode="gray">
          <a:xfrm>
            <a:off x="5624513" y="2301875"/>
            <a:ext cx="1065212" cy="0"/>
          </a:xfrm>
          <a:prstGeom prst="line">
            <a:avLst/>
          </a:prstGeom>
          <a:ln w="12700" cap="flat" cmpd="sng" algn="ctr">
            <a:solidFill>
              <a:srgbClr val="3F9C3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custDataLst>
              <p:tags r:id="rId14"/>
            </p:custDataLst>
          </p:nvPr>
        </p:nvCxnSpPr>
        <p:spPr bwMode="gray">
          <a:xfrm>
            <a:off x="6689725" y="2301875"/>
            <a:ext cx="0" cy="152400"/>
          </a:xfrm>
          <a:prstGeom prst="line">
            <a:avLst/>
          </a:prstGeom>
          <a:ln w="12700">
            <a:solidFill>
              <a:srgbClr val="3F9C35"/>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9" name="Text Placeholder 2"/>
          <p:cNvSpPr>
            <a:spLocks noGrp="1"/>
          </p:cNvSpPr>
          <p:nvPr>
            <p:custDataLst>
              <p:tags r:id="rId15"/>
            </p:custDataLst>
          </p:nvPr>
        </p:nvSpPr>
        <p:spPr bwMode="auto">
          <a:xfrm>
            <a:off x="6461125" y="3551239"/>
            <a:ext cx="45720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t"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Clr>
                <a:srgbClr val="D2492A"/>
              </a:buClr>
              <a:buNone/>
              <a:defRPr/>
            </a:pPr>
            <a:fld id="{724D4CF8-6A7F-4228-8675-D37181FA60EE}" type="datetime'''''''''''''''''C''Y'''''' ''''2''''''0''''''''''''''17'">
              <a:rPr lang="en-US" altLang="en-US" sz="900">
                <a:solidFill>
                  <a:srgbClr val="616365"/>
                </a:solidFill>
                <a:latin typeface="Arial"/>
                <a:cs typeface="Arial" panose="020B0604020202020204" pitchFamily="34" charset="0"/>
                <a:sym typeface="Arial" panose="020B0604020202020204" pitchFamily="34" charset="0"/>
              </a:rPr>
              <a:pPr marL="0" indent="0" algn="ctr">
                <a:lnSpc>
                  <a:spcPct val="100000"/>
                </a:lnSpc>
                <a:spcBef>
                  <a:spcPct val="0"/>
                </a:spcBef>
                <a:spcAft>
                  <a:spcPct val="0"/>
                </a:spcAft>
                <a:buClr>
                  <a:srgbClr val="D2492A"/>
                </a:buClr>
                <a:buNone/>
                <a:defRPr/>
              </a:pPr>
              <a:t>CY 2017</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11" name="Rectangle 10"/>
          <p:cNvSpPr/>
          <p:nvPr>
            <p:custDataLst>
              <p:tags r:id="rId16"/>
            </p:custDataLst>
          </p:nvPr>
        </p:nvSpPr>
        <p:spPr bwMode="auto">
          <a:xfrm>
            <a:off x="3148013" y="3551239"/>
            <a:ext cx="457200"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defTabSz="1219170">
              <a:spcBef>
                <a:spcPct val="0"/>
              </a:spcBef>
              <a:spcAft>
                <a:spcPct val="0"/>
              </a:spcAft>
              <a:defRPr/>
            </a:pPr>
            <a:fld id="{B511D971-40B3-4D11-A3F9-B571C858E149}" type="datetime'''''''C''''''''''''Y 2''''''''''''''0''1''''''''''''4'''''">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CY 2014</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31" name="Rectangle 30"/>
          <p:cNvSpPr/>
          <p:nvPr>
            <p:custDataLst>
              <p:tags r:id="rId17"/>
            </p:custDataLst>
          </p:nvPr>
        </p:nvSpPr>
        <p:spPr bwMode="auto">
          <a:xfrm>
            <a:off x="4252913" y="3551239"/>
            <a:ext cx="4572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defTabSz="1219170">
              <a:spcBef>
                <a:spcPct val="0"/>
              </a:spcBef>
              <a:spcAft>
                <a:spcPct val="0"/>
              </a:spcAft>
              <a:defRPr/>
            </a:pPr>
            <a:fld id="{147FB9AA-18F5-4EB4-B927-A08BCD1ADA1E}" type="datetime'''C''Y'''''''''''''''''''''''' ''''2''0''1''''5'''''''''''">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CY 2015</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25" name="Rectangle 24"/>
          <p:cNvSpPr/>
          <p:nvPr>
            <p:custDataLst>
              <p:tags r:id="rId18"/>
            </p:custDataLst>
          </p:nvPr>
        </p:nvSpPr>
        <p:spPr bwMode="auto">
          <a:xfrm>
            <a:off x="5357813" y="3551239"/>
            <a:ext cx="457200"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defTabSz="1219170">
              <a:spcBef>
                <a:spcPct val="0"/>
              </a:spcBef>
              <a:spcAft>
                <a:spcPct val="0"/>
              </a:spcAft>
              <a:defRPr/>
            </a:pPr>
            <a:fld id="{6106A0C8-BF98-4451-B43D-6BCBC53B924D}" type="datetime'''''''''''''C''''''''''Y'' ''2''''''0''''''''1''''6'''''''''''">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CY 2016</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23" name="Rectangle 22"/>
          <p:cNvSpPr/>
          <p:nvPr>
            <p:custDataLst>
              <p:tags r:id="rId19"/>
            </p:custDataLst>
          </p:nvPr>
        </p:nvSpPr>
        <p:spPr bwMode="gray">
          <a:xfrm>
            <a:off x="4291013" y="2517776"/>
            <a:ext cx="3810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6883A720-1E2E-4697-A0F0-3FDEFEE9A79F}" type="datetime'$''''''''''''''''74''''''9''''''''''''''.7'">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$749.7</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22" name="Rectangle 21"/>
          <p:cNvSpPr/>
          <p:nvPr>
            <p:custDataLst>
              <p:tags r:id="rId20"/>
            </p:custDataLst>
          </p:nvPr>
        </p:nvSpPr>
        <p:spPr bwMode="gray">
          <a:xfrm>
            <a:off x="3186113" y="2535239"/>
            <a:ext cx="3810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E7E13C4B-B8C1-4299-9324-016F77AFA7D3}" type="datetime'''''''$''''''''7''''''''''3''''''''''''''''''''''4''''.''1'">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$734.1</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24" name="Rectangle 23"/>
          <p:cNvSpPr/>
          <p:nvPr>
            <p:custDataLst>
              <p:tags r:id="rId21"/>
            </p:custDataLst>
          </p:nvPr>
        </p:nvSpPr>
        <p:spPr bwMode="gray">
          <a:xfrm>
            <a:off x="5395913" y="2505076"/>
            <a:ext cx="3810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84AA68CA-8F13-4A5E-9BAD-5BDC042D64CC}" type="datetime'''''''''''$''''''''''76''''1''''''''.3'''''''''''">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$761.3</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26" name="Rectangle 25"/>
          <p:cNvSpPr/>
          <p:nvPr>
            <p:custDataLst>
              <p:tags r:id="rId22"/>
            </p:custDataLst>
          </p:nvPr>
        </p:nvSpPr>
        <p:spPr bwMode="gray">
          <a:xfrm>
            <a:off x="6499225" y="2492376"/>
            <a:ext cx="3810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F57E04AA-D161-4E98-8C4E-8DCDB9D67473}" type="datetime'$''''7''''''''''7''''3.''''''''1'''">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$773.1</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53" name="Text Placeholder 2"/>
          <p:cNvSpPr>
            <a:spLocks noGrp="1"/>
          </p:cNvSpPr>
          <p:nvPr>
            <p:custDataLst>
              <p:tags r:id="rId23"/>
            </p:custDataLst>
          </p:nvPr>
        </p:nvSpPr>
        <p:spPr bwMode="auto">
          <a:xfrm>
            <a:off x="3678238" y="2239964"/>
            <a:ext cx="463550" cy="176213"/>
          </a:xfrm>
          <a:prstGeom prst="ellipse">
            <a:avLst/>
          </a:prstGeom>
          <a:solidFill>
            <a:schemeClr val="bg1"/>
          </a:solidFill>
          <a:ln w="9525">
            <a:solidFill>
              <a:srgbClr val="3F9C35"/>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9D9C98A5-86CD-482A-B540-71DA1FC2A37C}" type="datetime'''''+2''.''''''''''''''''''''''''''1''''''%'">
              <a:rPr lang="en-US" altLang="en-US" sz="900" b="1">
                <a:solidFill>
                  <a:srgbClr val="3F9C35"/>
                </a:solidFill>
                <a:latin typeface="Arial"/>
                <a:ea typeface="Verdana" panose="020B0604030504040204" pitchFamily="34" charset="0"/>
                <a:cs typeface="Arial" panose="020B0604020202020204" pitchFamily="34" charset="0"/>
                <a:sym typeface="Arial" panose="020B0604020202020204" pitchFamily="34" charset="0"/>
              </a:rPr>
              <a:pPr marL="0" indent="0" algn="ctr">
                <a:lnSpc>
                  <a:spcPct val="90000"/>
                </a:lnSpc>
                <a:spcBef>
                  <a:spcPct val="0"/>
                </a:spcBef>
                <a:spcAft>
                  <a:spcPct val="0"/>
                </a:spcAft>
                <a:buClr>
                  <a:srgbClr val="D2492A"/>
                </a:buClr>
                <a:buNone/>
                <a:defRPr/>
              </a:pPr>
              <a:t>+2.1%</a:t>
            </a:fld>
            <a:endParaRPr lang="en-US" sz="900" b="1" dirty="0">
              <a:solidFill>
                <a:srgbClr val="3F9C3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58" name="Text Placeholder 24"/>
          <p:cNvSpPr>
            <a:spLocks noGrp="1"/>
          </p:cNvSpPr>
          <p:nvPr>
            <p:custDataLst>
              <p:tags r:id="rId24"/>
            </p:custDataLst>
          </p:nvPr>
        </p:nvSpPr>
        <p:spPr bwMode="gray">
          <a:xfrm>
            <a:off x="4800600" y="1949451"/>
            <a:ext cx="463550" cy="176213"/>
          </a:xfrm>
          <a:prstGeom prst="ellipse">
            <a:avLst/>
          </a:prstGeom>
          <a:solidFill>
            <a:srgbClr val="3F9C35"/>
          </a:solidFill>
          <a:ln w="9525">
            <a:no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r>
              <a:rPr lang="en-US" altLang="en-US" sz="900" b="1" dirty="0">
                <a:solidFill>
                  <a:prstClr val="white"/>
                </a:solidFill>
                <a:latin typeface="Arial"/>
                <a:ea typeface="Verdana" panose="020B0604030504040204" pitchFamily="34" charset="0"/>
                <a:cs typeface="Arial" panose="020B0604020202020204" pitchFamily="34" charset="0"/>
                <a:sym typeface="Arial" panose="020B0604020202020204" pitchFamily="34" charset="0"/>
              </a:rPr>
              <a:t>+</a:t>
            </a:r>
            <a:fld id="{DFBC676F-3B8D-4813-B4F9-F496504DC5F8}" type="datetime'''1''''''''''.''''''7''''''''''''''''%'''''''">
              <a:rPr lang="en-US" altLang="en-US" sz="900" b="1">
                <a:solidFill>
                  <a:srgbClr val="FFFFFF"/>
                </a:solidFill>
                <a:latin typeface="Arial"/>
                <a:ea typeface="Verdana" panose="020B0604030504040204" pitchFamily="34" charset="0"/>
                <a:cs typeface="Arial" panose="020B0604020202020204" pitchFamily="34" charset="0"/>
              </a:rPr>
              <a:pPr marL="0" indent="0" algn="ctr">
                <a:lnSpc>
                  <a:spcPct val="90000"/>
                </a:lnSpc>
                <a:spcBef>
                  <a:spcPct val="0"/>
                </a:spcBef>
                <a:spcAft>
                  <a:spcPct val="0"/>
                </a:spcAft>
                <a:buClr>
                  <a:srgbClr val="D2492A"/>
                </a:buClr>
                <a:buNone/>
                <a:defRPr/>
              </a:pPr>
              <a:t>1.7%</a:t>
            </a:fld>
            <a:endParaRPr lang="en-US" sz="900" b="1" dirty="0">
              <a:solidFill>
                <a:srgbClr val="FFFFFF"/>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56" name="Text Placeholder 2"/>
          <p:cNvSpPr>
            <a:spLocks noGrp="1"/>
          </p:cNvSpPr>
          <p:nvPr>
            <p:custDataLst>
              <p:tags r:id="rId25"/>
            </p:custDataLst>
          </p:nvPr>
        </p:nvSpPr>
        <p:spPr bwMode="auto">
          <a:xfrm>
            <a:off x="4802188" y="2227264"/>
            <a:ext cx="463550" cy="176213"/>
          </a:xfrm>
          <a:prstGeom prst="ellipse">
            <a:avLst/>
          </a:prstGeom>
          <a:solidFill>
            <a:schemeClr val="bg1"/>
          </a:solidFill>
          <a:ln w="9525">
            <a:solidFill>
              <a:srgbClr val="3F9C35"/>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58178CE9-F0EA-4D61-A36D-B97CE666EF32}" type="datetime'''+''''''''''1''''''''''''''''''.''''''5''%'''''''''">
              <a:rPr lang="en-US" altLang="en-US" sz="900" b="1">
                <a:solidFill>
                  <a:srgbClr val="3F9C35"/>
                </a:solidFill>
                <a:latin typeface="Arial"/>
                <a:ea typeface="Verdana" panose="020B0604030504040204" pitchFamily="34" charset="0"/>
                <a:cs typeface="Arial" panose="020B0604020202020204" pitchFamily="34" charset="0"/>
              </a:rPr>
              <a:pPr marL="0" indent="0" algn="ctr">
                <a:lnSpc>
                  <a:spcPct val="90000"/>
                </a:lnSpc>
                <a:spcBef>
                  <a:spcPct val="0"/>
                </a:spcBef>
                <a:spcAft>
                  <a:spcPct val="0"/>
                </a:spcAft>
                <a:buClr>
                  <a:srgbClr val="D2492A"/>
                </a:buClr>
                <a:buNone/>
                <a:defRPr/>
              </a:pPr>
              <a:t>+1.5%</a:t>
            </a:fld>
            <a:endParaRPr lang="en-US" sz="900" b="1" dirty="0">
              <a:solidFill>
                <a:srgbClr val="3F9C3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60" name="Text Placeholder 2"/>
          <p:cNvSpPr>
            <a:spLocks noGrp="1"/>
          </p:cNvSpPr>
          <p:nvPr>
            <p:custDataLst>
              <p:tags r:id="rId26"/>
            </p:custDataLst>
          </p:nvPr>
        </p:nvSpPr>
        <p:spPr bwMode="auto">
          <a:xfrm>
            <a:off x="5924550" y="2214564"/>
            <a:ext cx="463550" cy="176213"/>
          </a:xfrm>
          <a:prstGeom prst="ellipse">
            <a:avLst/>
          </a:prstGeom>
          <a:solidFill>
            <a:schemeClr val="bg1"/>
          </a:solidFill>
          <a:ln w="9525">
            <a:solidFill>
              <a:srgbClr val="3F9C35"/>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CA710D8B-C9BF-4FAC-A6CC-4E5A7A637F92}" type="datetime'+''''''''''''''''''''''''''''''''''''''1''''.''6''''''%'''">
              <a:rPr lang="en-US" altLang="en-US" sz="900" b="1">
                <a:solidFill>
                  <a:srgbClr val="3F9C35"/>
                </a:solidFill>
                <a:latin typeface="Arial"/>
                <a:ea typeface="Verdana" panose="020B0604030504040204" pitchFamily="34" charset="0"/>
                <a:cs typeface="Arial" panose="020B0604020202020204" pitchFamily="34" charset="0"/>
              </a:rPr>
              <a:pPr marL="0" indent="0" algn="ctr">
                <a:lnSpc>
                  <a:spcPct val="90000"/>
                </a:lnSpc>
                <a:spcBef>
                  <a:spcPct val="0"/>
                </a:spcBef>
                <a:spcAft>
                  <a:spcPct val="0"/>
                </a:spcAft>
                <a:buClr>
                  <a:srgbClr val="D2492A"/>
                </a:buClr>
                <a:buNone/>
                <a:defRPr/>
              </a:pPr>
              <a:t>+1.6%</a:t>
            </a:fld>
            <a:endParaRPr lang="en-US" sz="900" b="1" dirty="0">
              <a:solidFill>
                <a:srgbClr val="3F9C3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2" name="TextBox 1"/>
          <p:cNvSpPr txBox="1"/>
          <p:nvPr/>
        </p:nvSpPr>
        <p:spPr bwMode="gray">
          <a:xfrm rot="16200000">
            <a:off x="2030147" y="2892117"/>
            <a:ext cx="1009251" cy="230832"/>
          </a:xfrm>
          <a:prstGeom prst="rect">
            <a:avLst/>
          </a:prstGeom>
          <a:noFill/>
        </p:spPr>
        <p:txBody>
          <a:bodyPr wrap="none" lIns="45720" tIns="45720" rIns="45720" bIns="45720" rtlCol="0">
            <a:spAutoFit/>
          </a:bodyPr>
          <a:lstStyle/>
          <a:p>
            <a:pPr algn="ctr" defTabSz="1219170">
              <a:defRPr/>
            </a:pPr>
            <a:r>
              <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rPr>
              <a:t>Dollar Sales ($B)</a:t>
            </a:r>
          </a:p>
        </p:txBody>
      </p:sp>
      <p:sp>
        <p:nvSpPr>
          <p:cNvPr id="12" name="Text Placeholder 11"/>
          <p:cNvSpPr>
            <a:spLocks noGrp="1"/>
          </p:cNvSpPr>
          <p:nvPr>
            <p:ph type="body" sz="quarter" idx="11"/>
          </p:nvPr>
        </p:nvSpPr>
        <p:spPr/>
        <p:txBody>
          <a:bodyPr/>
          <a:lstStyle/>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Total CPG Growth Was Strong</a:t>
            </a:r>
          </a:p>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Dollar Sales Accelerated 3.8% in the Last 52 Weeks to $800 Billion</a:t>
            </a:r>
            <a:endParaRPr lang="en-US" dirty="0">
              <a:latin typeface="Century Gothic" panose="020B0502020202020204" pitchFamily="34" charset="0"/>
            </a:endParaRPr>
          </a:p>
        </p:txBody>
      </p:sp>
      <p:sp>
        <p:nvSpPr>
          <p:cNvPr id="4" name="Title 3"/>
          <p:cNvSpPr>
            <a:spLocks noGrp="1"/>
          </p:cNvSpPr>
          <p:nvPr>
            <p:ph type="title"/>
          </p:nvPr>
        </p:nvSpPr>
        <p:spPr/>
        <p:txBody>
          <a:bodyPr/>
          <a:lstStyle/>
          <a:p>
            <a:r>
              <a:rPr lang="en-US" dirty="0">
                <a:latin typeface="Century Gothic" panose="020B0502020202020204" pitchFamily="34" charset="0"/>
              </a:rPr>
              <a:t>Total CPG—Dollar and Unit Sales Trend</a:t>
            </a:r>
            <a:endParaRPr lang="en-US" dirty="0">
              <a:latin typeface="Century Gothic" panose="020B0502020202020204" pitchFamily="34" charset="0"/>
              <a:sym typeface="Arial" panose="020B0604020202020204" pitchFamily="34" charset="0"/>
            </a:endParaRPr>
          </a:p>
        </p:txBody>
      </p:sp>
      <p:graphicFrame>
        <p:nvGraphicFramePr>
          <p:cNvPr id="86" name="Chart 85"/>
          <p:cNvGraphicFramePr/>
          <p:nvPr>
            <p:custDataLst>
              <p:tags r:id="rId27"/>
            </p:custDataLst>
            <p:extLst/>
          </p:nvPr>
        </p:nvGraphicFramePr>
        <p:xfrm>
          <a:off x="7537450" y="2571750"/>
          <a:ext cx="2401888" cy="1023938"/>
        </p:xfrm>
        <a:graphic>
          <a:graphicData uri="http://schemas.openxmlformats.org/drawingml/2006/chart">
            <c:chart xmlns:c="http://schemas.openxmlformats.org/drawingml/2006/chart" xmlns:r="http://schemas.openxmlformats.org/officeDocument/2006/relationships" r:id="rId74"/>
          </a:graphicData>
        </a:graphic>
      </p:graphicFrame>
      <p:cxnSp>
        <p:nvCxnSpPr>
          <p:cNvPr id="48" name="Straight Connector 47"/>
          <p:cNvCxnSpPr/>
          <p:nvPr>
            <p:custDataLst>
              <p:tags r:id="rId28"/>
            </p:custDataLst>
          </p:nvPr>
        </p:nvCxnSpPr>
        <p:spPr bwMode="gray">
          <a:xfrm flipV="1">
            <a:off x="8178800" y="2301874"/>
            <a:ext cx="0" cy="184150"/>
          </a:xfrm>
          <a:prstGeom prst="line">
            <a:avLst/>
          </a:prstGeom>
          <a:ln w="12700">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custDataLst>
              <p:tags r:id="rId29"/>
            </p:custDataLst>
          </p:nvPr>
        </p:nvCxnSpPr>
        <p:spPr bwMode="gray">
          <a:xfrm>
            <a:off x="9297988" y="2301875"/>
            <a:ext cx="0" cy="152400"/>
          </a:xfrm>
          <a:prstGeom prst="line">
            <a:avLst/>
          </a:prstGeom>
          <a:ln w="12700">
            <a:solidFill>
              <a:srgbClr val="3F9C35"/>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custDataLst>
              <p:tags r:id="rId30"/>
            </p:custDataLst>
          </p:nvPr>
        </p:nvCxnSpPr>
        <p:spPr bwMode="gray">
          <a:xfrm>
            <a:off x="8178800" y="2301875"/>
            <a:ext cx="1119188" cy="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1" name="Rectangle 100"/>
          <p:cNvSpPr/>
          <p:nvPr>
            <p:custDataLst>
              <p:tags r:id="rId31"/>
            </p:custDataLst>
          </p:nvPr>
        </p:nvSpPr>
        <p:spPr bwMode="gray">
          <a:xfrm>
            <a:off x="7988300" y="2524126"/>
            <a:ext cx="3810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D4693520-54D6-49D4-911D-7D37B6203ABD}" type="datetime'''''$''77''''''''''''''''''1''''.2'''''''''">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$771.2</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81" name="Rectangle 80"/>
          <p:cNvSpPr/>
          <p:nvPr>
            <p:custDataLst>
              <p:tags r:id="rId32"/>
            </p:custDataLst>
          </p:nvPr>
        </p:nvSpPr>
        <p:spPr bwMode="auto">
          <a:xfrm>
            <a:off x="8096250" y="3551239"/>
            <a:ext cx="165100"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defTabSz="1219170">
              <a:spcBef>
                <a:spcPct val="0"/>
              </a:spcBef>
              <a:spcAft>
                <a:spcPct val="0"/>
              </a:spcAft>
              <a:defRPr/>
            </a:pPr>
            <a:fld id="{44ABC0EF-06BC-486B-B494-D20E3ADA3532}" type="datetime'''''''Y''''''''''''''''''''''''''''A'''''''''''">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YA</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77" name="Rectangle 76"/>
          <p:cNvSpPr/>
          <p:nvPr>
            <p:custDataLst>
              <p:tags r:id="rId33"/>
            </p:custDataLst>
          </p:nvPr>
        </p:nvSpPr>
        <p:spPr bwMode="auto">
          <a:xfrm>
            <a:off x="9196388" y="3551239"/>
            <a:ext cx="2032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defTabSz="1219170">
              <a:spcBef>
                <a:spcPct val="0"/>
              </a:spcBef>
              <a:spcAft>
                <a:spcPct val="0"/>
              </a:spcAft>
              <a:defRPr/>
            </a:pPr>
            <a:fld id="{C4E764EB-AD65-47FF-B666-4E62B4FFB157}" type="datetime'L''''''''''''5''''''2'''''''''''''''''''''">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L52</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78" name="Rectangle 77"/>
          <p:cNvSpPr/>
          <p:nvPr>
            <p:custDataLst>
              <p:tags r:id="rId34"/>
            </p:custDataLst>
          </p:nvPr>
        </p:nvSpPr>
        <p:spPr bwMode="gray">
          <a:xfrm>
            <a:off x="9107488" y="2492376"/>
            <a:ext cx="3810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A5A3FBB9-A4D4-4DB7-9738-E39BFE77E8FF}" type="datetime'''''''''$80''''''0''''''.''''2'''''''''''''">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$800.2</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77" name="Text Placeholder 2"/>
          <p:cNvSpPr>
            <a:spLocks noGrp="1"/>
          </p:cNvSpPr>
          <p:nvPr>
            <p:custDataLst>
              <p:tags r:id="rId35"/>
            </p:custDataLst>
          </p:nvPr>
        </p:nvSpPr>
        <p:spPr bwMode="auto">
          <a:xfrm>
            <a:off x="8505825" y="2214564"/>
            <a:ext cx="463550" cy="176213"/>
          </a:xfrm>
          <a:prstGeom prst="ellipse">
            <a:avLst/>
          </a:prstGeom>
          <a:solidFill>
            <a:schemeClr val="bg1"/>
          </a:solidFill>
          <a:ln w="9525">
            <a:solidFill>
              <a:srgbClr val="3F9C35"/>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A50D7138-F2D6-4342-BA46-CCC44ED7DF6C}" type="datetime'''''''''''''''''''+''''''''3.8''''''''''''%'''''">
              <a:rPr lang="en-US" altLang="en-US" sz="900" b="1">
                <a:solidFill>
                  <a:srgbClr val="3F9C35"/>
                </a:solidFill>
                <a:latin typeface="Arial"/>
                <a:ea typeface="Verdana" panose="020B0604030504040204" pitchFamily="34" charset="0"/>
                <a:cs typeface="Arial" panose="020B0604020202020204" pitchFamily="34" charset="0"/>
              </a:rPr>
              <a:pPr marL="0" indent="0" algn="ctr">
                <a:lnSpc>
                  <a:spcPct val="90000"/>
                </a:lnSpc>
                <a:spcBef>
                  <a:spcPct val="0"/>
                </a:spcBef>
                <a:spcAft>
                  <a:spcPct val="0"/>
                </a:spcAft>
                <a:buClr>
                  <a:srgbClr val="D2492A"/>
                </a:buClr>
                <a:buNone/>
                <a:defRPr/>
              </a:pPr>
              <a:t>+3.8%</a:t>
            </a:fld>
            <a:endParaRPr lang="en-US" sz="900" b="1" dirty="0">
              <a:solidFill>
                <a:srgbClr val="3F9C35"/>
              </a:solidFill>
              <a:latin typeface="Arial"/>
              <a:ea typeface="Verdana" panose="020B0604030504040204" pitchFamily="34" charset="0"/>
              <a:cs typeface="Arial" panose="020B0604020202020204" pitchFamily="34" charset="0"/>
              <a:sym typeface="Arial" panose="020B0604020202020204" pitchFamily="34" charset="0"/>
            </a:endParaRPr>
          </a:p>
        </p:txBody>
      </p:sp>
      <p:cxnSp>
        <p:nvCxnSpPr>
          <p:cNvPr id="240" name="Straight Connector 239"/>
          <p:cNvCxnSpPr/>
          <p:nvPr/>
        </p:nvCxnSpPr>
        <p:spPr>
          <a:xfrm>
            <a:off x="7433130" y="2211389"/>
            <a:ext cx="0" cy="129857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79" name="Chart 78"/>
          <p:cNvGraphicFramePr/>
          <p:nvPr>
            <p:custDataLst>
              <p:tags r:id="rId36"/>
            </p:custDataLst>
            <p:extLst/>
          </p:nvPr>
        </p:nvGraphicFramePr>
        <p:xfrm>
          <a:off x="2743201" y="3973513"/>
          <a:ext cx="4583113" cy="1123950"/>
        </p:xfrm>
        <a:graphic>
          <a:graphicData uri="http://schemas.openxmlformats.org/drawingml/2006/chart">
            <c:chart xmlns:c="http://schemas.openxmlformats.org/drawingml/2006/chart" xmlns:r="http://schemas.openxmlformats.org/officeDocument/2006/relationships" r:id="rId75"/>
          </a:graphicData>
        </a:graphic>
      </p:graphicFrame>
      <p:cxnSp>
        <p:nvCxnSpPr>
          <p:cNvPr id="253" name="Straight Connector 252"/>
          <p:cNvCxnSpPr/>
          <p:nvPr>
            <p:custDataLst>
              <p:tags r:id="rId37"/>
            </p:custDataLst>
          </p:nvPr>
        </p:nvCxnSpPr>
        <p:spPr bwMode="gray">
          <a:xfrm flipV="1">
            <a:off x="3376613" y="4364040"/>
            <a:ext cx="0" cy="150813"/>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38"/>
            </p:custDataLst>
          </p:nvPr>
        </p:nvCxnSpPr>
        <p:spPr bwMode="gray">
          <a:xfrm>
            <a:off x="4443413" y="4364038"/>
            <a:ext cx="0" cy="152400"/>
          </a:xfrm>
          <a:prstGeom prst="line">
            <a:avLst/>
          </a:prstGeom>
          <a:ln w="12700">
            <a:solidFill>
              <a:schemeClr val="accent2"/>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custDataLst>
              <p:tags r:id="rId39"/>
            </p:custDataLst>
          </p:nvPr>
        </p:nvCxnSpPr>
        <p:spPr bwMode="gray">
          <a:xfrm>
            <a:off x="3376613" y="4364038"/>
            <a:ext cx="1066800"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custDataLst>
              <p:tags r:id="rId40"/>
            </p:custDataLst>
          </p:nvPr>
        </p:nvCxnSpPr>
        <p:spPr bwMode="auto">
          <a:xfrm>
            <a:off x="3376614" y="4084638"/>
            <a:ext cx="3313113" cy="0"/>
          </a:xfrm>
          <a:prstGeom prst="line">
            <a:avLst/>
          </a:prstGeom>
          <a:ln w="2540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custDataLst>
              <p:tags r:id="rId41"/>
            </p:custDataLst>
          </p:nvPr>
        </p:nvCxnSpPr>
        <p:spPr bwMode="gray">
          <a:xfrm flipV="1">
            <a:off x="4519613" y="4362450"/>
            <a:ext cx="0" cy="153988"/>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custDataLst>
              <p:tags r:id="rId42"/>
            </p:custDataLst>
          </p:nvPr>
        </p:nvCxnSpPr>
        <p:spPr bwMode="gray">
          <a:xfrm>
            <a:off x="4519612" y="4362450"/>
            <a:ext cx="1028700" cy="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custDataLst>
              <p:tags r:id="rId43"/>
            </p:custDataLst>
          </p:nvPr>
        </p:nvCxnSpPr>
        <p:spPr bwMode="gray">
          <a:xfrm>
            <a:off x="5548313" y="4362450"/>
            <a:ext cx="0" cy="152400"/>
          </a:xfrm>
          <a:prstGeom prst="line">
            <a:avLst/>
          </a:prstGeom>
          <a:ln w="12700">
            <a:solidFill>
              <a:srgbClr val="3F9C35"/>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44"/>
            </p:custDataLst>
          </p:nvPr>
        </p:nvCxnSpPr>
        <p:spPr bwMode="gray">
          <a:xfrm flipV="1">
            <a:off x="5624513" y="4362449"/>
            <a:ext cx="0" cy="15240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45"/>
            </p:custDataLst>
          </p:nvPr>
        </p:nvCxnSpPr>
        <p:spPr bwMode="gray">
          <a:xfrm>
            <a:off x="5624514" y="4362450"/>
            <a:ext cx="1065213" cy="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custDataLst>
              <p:tags r:id="rId46"/>
            </p:custDataLst>
          </p:nvPr>
        </p:nvCxnSpPr>
        <p:spPr bwMode="gray">
          <a:xfrm>
            <a:off x="6689725" y="4362450"/>
            <a:ext cx="0" cy="152400"/>
          </a:xfrm>
          <a:prstGeom prst="line">
            <a:avLst/>
          </a:prstGeom>
          <a:ln w="12700">
            <a:solidFill>
              <a:srgbClr val="3F9C35"/>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35" name="Rectangle 134"/>
          <p:cNvSpPr/>
          <p:nvPr>
            <p:custDataLst>
              <p:tags r:id="rId47"/>
            </p:custDataLst>
          </p:nvPr>
        </p:nvSpPr>
        <p:spPr bwMode="auto">
          <a:xfrm>
            <a:off x="3148013" y="5053014"/>
            <a:ext cx="457200"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defTabSz="1219170">
              <a:spcBef>
                <a:spcPct val="0"/>
              </a:spcBef>
              <a:spcAft>
                <a:spcPct val="0"/>
              </a:spcAft>
              <a:defRPr/>
            </a:pPr>
            <a:fld id="{9579D2F2-9BA6-4EC9-A7A9-277B7F9B6F13}" type="datetime'CY'''''''''''''''''' ''''''''''''''2''0''''''1''''''''4'''''">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CY 2014</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133" name="Rectangle 132"/>
          <p:cNvSpPr/>
          <p:nvPr>
            <p:custDataLst>
              <p:tags r:id="rId48"/>
            </p:custDataLst>
          </p:nvPr>
        </p:nvSpPr>
        <p:spPr bwMode="auto">
          <a:xfrm>
            <a:off x="4252913" y="5053014"/>
            <a:ext cx="4572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defTabSz="1219170">
              <a:spcBef>
                <a:spcPct val="0"/>
              </a:spcBef>
              <a:spcAft>
                <a:spcPct val="0"/>
              </a:spcAft>
              <a:defRPr/>
            </a:pPr>
            <a:fld id="{8D17FFB3-68B9-4ACA-945A-7E2C2FEDB7A6}" type="datetime'CY'''''''''' ''''''''''''''''2''''''''''''''''0''''''15'''''''">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CY 2015</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129" name="Text Placeholder 2"/>
          <p:cNvSpPr>
            <a:spLocks noGrp="1"/>
          </p:cNvSpPr>
          <p:nvPr>
            <p:custDataLst>
              <p:tags r:id="rId49"/>
            </p:custDataLst>
          </p:nvPr>
        </p:nvSpPr>
        <p:spPr bwMode="auto">
          <a:xfrm>
            <a:off x="6461125" y="5053014"/>
            <a:ext cx="45720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rtlCol="0" anchor="t"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Clr>
                <a:srgbClr val="D2492A"/>
              </a:buClr>
              <a:buNone/>
              <a:defRPr/>
            </a:pPr>
            <a:fld id="{39EC2DF7-DF92-4FA3-897D-7AA15424335C}" type="datetime'''''''''''''''''''''C''''''''Y 2''''''''01''7'''">
              <a:rPr lang="en-US" altLang="en-US" sz="900">
                <a:solidFill>
                  <a:srgbClr val="616365"/>
                </a:solidFill>
                <a:latin typeface="Arial"/>
                <a:cs typeface="Arial" panose="020B0604020202020204" pitchFamily="34" charset="0"/>
                <a:sym typeface="Arial" panose="020B0604020202020204" pitchFamily="34" charset="0"/>
              </a:rPr>
              <a:pPr marL="0" indent="0" algn="ctr">
                <a:lnSpc>
                  <a:spcPct val="100000"/>
                </a:lnSpc>
                <a:spcBef>
                  <a:spcPct val="0"/>
                </a:spcBef>
                <a:spcAft>
                  <a:spcPct val="0"/>
                </a:spcAft>
                <a:buClr>
                  <a:srgbClr val="D2492A"/>
                </a:buClr>
                <a:buNone/>
                <a:defRPr/>
              </a:pPr>
              <a:t>CY 2017</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131" name="Rectangle 130"/>
          <p:cNvSpPr/>
          <p:nvPr>
            <p:custDataLst>
              <p:tags r:id="rId50"/>
            </p:custDataLst>
          </p:nvPr>
        </p:nvSpPr>
        <p:spPr bwMode="auto">
          <a:xfrm>
            <a:off x="5357813" y="5053014"/>
            <a:ext cx="457200"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defTabSz="1219170">
              <a:spcBef>
                <a:spcPct val="0"/>
              </a:spcBef>
              <a:spcAft>
                <a:spcPct val="0"/>
              </a:spcAft>
              <a:defRPr/>
            </a:pPr>
            <a:fld id="{A320DB48-77C2-47E9-A540-F5984B818043}" type="datetime'''''''C''''''''Y'''' ''2''0''''1''''6'''''">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CY 2016</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132" name="Rectangle 131"/>
          <p:cNvSpPr/>
          <p:nvPr>
            <p:custDataLst>
              <p:tags r:id="rId51"/>
            </p:custDataLst>
          </p:nvPr>
        </p:nvSpPr>
        <p:spPr bwMode="gray">
          <a:xfrm>
            <a:off x="5427663" y="4552951"/>
            <a:ext cx="3175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DC5AF776-6665-4C7F-AF5B-AE4C975FBC34}" type="datetime'''''''''2''''3''''''8''''''''''''''.7'''''''''''''''">
              <a:rPr lang="en-US" altLang="en-US" sz="900" b="1">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algn="ctr" defTabSz="1219170">
                <a:spcBef>
                  <a:spcPct val="0"/>
                </a:spcBef>
                <a:spcAft>
                  <a:spcPct val="0"/>
                </a:spcAft>
                <a:defRPr/>
              </a:pPr>
              <a:t>238.7</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30" name="Rectangle 129"/>
          <p:cNvSpPr/>
          <p:nvPr>
            <p:custDataLst>
              <p:tags r:id="rId52"/>
            </p:custDataLst>
          </p:nvPr>
        </p:nvSpPr>
        <p:spPr bwMode="gray">
          <a:xfrm>
            <a:off x="6530975" y="4552951"/>
            <a:ext cx="3175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AD16A380-13C0-48D0-88E8-139533FEBB1D}" type="datetime'23''9''''''''''''''''.''''''''''''''''''''''''0'">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239.0</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36" name="Rectangle 135"/>
          <p:cNvSpPr/>
          <p:nvPr>
            <p:custDataLst>
              <p:tags r:id="rId53"/>
            </p:custDataLst>
          </p:nvPr>
        </p:nvSpPr>
        <p:spPr bwMode="gray">
          <a:xfrm>
            <a:off x="3217863" y="4552951"/>
            <a:ext cx="3175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425EA286-A86A-48F7-9F56-B2CA758BBEC2}" type="datetime'''''''''''''''''''2''''''''''''38''''.''''''''''''9'''''''''">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238.9</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34" name="Rectangle 133"/>
          <p:cNvSpPr/>
          <p:nvPr>
            <p:custDataLst>
              <p:tags r:id="rId54"/>
            </p:custDataLst>
          </p:nvPr>
        </p:nvSpPr>
        <p:spPr bwMode="gray">
          <a:xfrm>
            <a:off x="4322763" y="4554539"/>
            <a:ext cx="3175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0ABD3E23-3D58-476B-9179-FD75248868C9}" type="datetime'''''''''23''''''''''''''''''7''''''''''''.''''''''''7'''''''''">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237.7</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65" name="Text Placeholder 2"/>
          <p:cNvSpPr>
            <a:spLocks noGrp="1"/>
          </p:cNvSpPr>
          <p:nvPr>
            <p:custDataLst>
              <p:tags r:id="rId55"/>
            </p:custDataLst>
          </p:nvPr>
        </p:nvSpPr>
        <p:spPr bwMode="auto">
          <a:xfrm>
            <a:off x="3698876" y="4276726"/>
            <a:ext cx="422275" cy="176213"/>
          </a:xfrm>
          <a:prstGeom prst="ellipse">
            <a:avLst/>
          </a:prstGeom>
          <a:solidFill>
            <a:schemeClr val="bg1"/>
          </a:solidFill>
          <a:ln w="9525">
            <a:solidFill>
              <a:schemeClr val="accent2"/>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C12EEDDD-4381-43BE-8821-DBA2E45A3F4E}" type="datetime'''''''''-''''''''0''''''''''''''.''''''''''''5%'''''''''''''">
              <a:rPr lang="en-US" altLang="en-US" sz="900" b="1">
                <a:solidFill>
                  <a:srgbClr val="D2492A"/>
                </a:solidFill>
                <a:latin typeface="Arial"/>
                <a:ea typeface="Verdana" panose="020B0604030504040204" pitchFamily="34" charset="0"/>
                <a:cs typeface="Arial" panose="020B0604020202020204" pitchFamily="34" charset="0"/>
                <a:sym typeface="Arial" panose="020B0604020202020204" pitchFamily="34" charset="0"/>
              </a:rPr>
              <a:pPr marL="0" indent="0" algn="ctr">
                <a:lnSpc>
                  <a:spcPct val="90000"/>
                </a:lnSpc>
                <a:spcBef>
                  <a:spcPct val="0"/>
                </a:spcBef>
                <a:spcAft>
                  <a:spcPct val="0"/>
                </a:spcAft>
                <a:buClr>
                  <a:srgbClr val="D2492A"/>
                </a:buClr>
                <a:buNone/>
                <a:defRPr/>
              </a:pPr>
              <a:t>-0.5%</a:t>
            </a:fld>
            <a:endParaRPr lang="en-US" sz="900" b="1" dirty="0">
              <a:solidFill>
                <a:srgbClr val="D2492A"/>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28" name="Text Placeholder 2"/>
          <p:cNvSpPr>
            <a:spLocks noGrp="1"/>
          </p:cNvSpPr>
          <p:nvPr>
            <p:custDataLst>
              <p:tags r:id="rId56"/>
            </p:custDataLst>
          </p:nvPr>
        </p:nvSpPr>
        <p:spPr bwMode="gray">
          <a:xfrm>
            <a:off x="4756150" y="3997326"/>
            <a:ext cx="552450" cy="176213"/>
          </a:xfrm>
          <a:prstGeom prst="ellipse">
            <a:avLst/>
          </a:prstGeom>
          <a:solidFill>
            <a:srgbClr val="3F9C35"/>
          </a:solidFill>
          <a:ln w="9525">
            <a:noFill/>
          </a:ln>
        </p:spPr>
        <p:txBody>
          <a:bodyPr vert="horz" wrap="none" lIns="0" tIns="0" rIns="0" bIns="0" numCol="1" spcCol="0" rtlCol="0" anchor="ctr"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D063D1E2-A093-4C9B-A0AA-A69078A3CBB8}" type="datetime'''''+''''0''''''''''''''.''0''''1''%'''''">
              <a:rPr lang="en-US" altLang="en-US" sz="900" b="1">
                <a:solidFill>
                  <a:srgbClr val="FFFFFF"/>
                </a:solidFill>
                <a:latin typeface="Arial"/>
                <a:ea typeface="Verdana" panose="020B0604030504040204" pitchFamily="34" charset="0"/>
                <a:cs typeface="Arial" panose="020B0604020202020204" pitchFamily="34" charset="0"/>
              </a:rPr>
              <a:pPr marL="0" indent="0" algn="ctr">
                <a:lnSpc>
                  <a:spcPct val="90000"/>
                </a:lnSpc>
                <a:spcBef>
                  <a:spcPct val="0"/>
                </a:spcBef>
                <a:spcAft>
                  <a:spcPct val="0"/>
                </a:spcAft>
                <a:buClr>
                  <a:srgbClr val="D2492A"/>
                </a:buClr>
                <a:buNone/>
                <a:defRPr/>
              </a:pPr>
              <a:t>+0.01%</a:t>
            </a:fld>
            <a:endParaRPr lang="en-US" sz="900" b="1" dirty="0">
              <a:solidFill>
                <a:srgbClr val="FFFFFF"/>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73" name="Text Placeholder 2"/>
          <p:cNvSpPr>
            <a:spLocks noGrp="1"/>
          </p:cNvSpPr>
          <p:nvPr>
            <p:custDataLst>
              <p:tags r:id="rId57"/>
            </p:custDataLst>
          </p:nvPr>
        </p:nvSpPr>
        <p:spPr bwMode="auto">
          <a:xfrm>
            <a:off x="4802188" y="4275139"/>
            <a:ext cx="463550" cy="176213"/>
          </a:xfrm>
          <a:prstGeom prst="ellipse">
            <a:avLst/>
          </a:prstGeom>
          <a:solidFill>
            <a:schemeClr val="bg1"/>
          </a:solidFill>
          <a:ln w="9525">
            <a:solidFill>
              <a:srgbClr val="3F9C35"/>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7691C060-492E-47F6-A8DA-50B2F1C3BD37}" type="datetime'''''+''''''0''''''.4''%'''''''''''">
              <a:rPr lang="en-US" altLang="en-US" sz="900" b="1">
                <a:solidFill>
                  <a:srgbClr val="3F9C35"/>
                </a:solidFill>
                <a:latin typeface="Arial"/>
                <a:cs typeface="Arial" panose="020B0604020202020204" pitchFamily="34" charset="0"/>
              </a:rPr>
              <a:pPr marL="0" indent="0" algn="ctr">
                <a:lnSpc>
                  <a:spcPct val="90000"/>
                </a:lnSpc>
                <a:spcBef>
                  <a:spcPct val="0"/>
                </a:spcBef>
                <a:spcAft>
                  <a:spcPct val="0"/>
                </a:spcAft>
                <a:buClr>
                  <a:srgbClr val="D2492A"/>
                </a:buClr>
                <a:buNone/>
                <a:defRPr/>
              </a:pPr>
              <a:t>+0.4%</a:t>
            </a:fld>
            <a:endParaRPr lang="en-US" sz="900" b="1" dirty="0">
              <a:solidFill>
                <a:srgbClr val="3F9C35"/>
              </a:solidFill>
              <a:latin typeface="Arial"/>
              <a:cs typeface="Arial" panose="020B0604020202020204" pitchFamily="34" charset="0"/>
              <a:sym typeface="Arial" panose="020B0604020202020204" pitchFamily="34" charset="0"/>
            </a:endParaRPr>
          </a:p>
        </p:txBody>
      </p:sp>
      <p:sp>
        <p:nvSpPr>
          <p:cNvPr id="169" name="Text Placeholder 2"/>
          <p:cNvSpPr>
            <a:spLocks noGrp="1"/>
          </p:cNvSpPr>
          <p:nvPr>
            <p:custDataLst>
              <p:tags r:id="rId58"/>
            </p:custDataLst>
          </p:nvPr>
        </p:nvSpPr>
        <p:spPr bwMode="auto">
          <a:xfrm>
            <a:off x="5924549" y="4275139"/>
            <a:ext cx="463550" cy="176213"/>
          </a:xfrm>
          <a:prstGeom prst="ellipse">
            <a:avLst/>
          </a:prstGeom>
          <a:solidFill>
            <a:schemeClr val="bg1"/>
          </a:solidFill>
          <a:ln w="9525">
            <a:solidFill>
              <a:srgbClr val="3F9C35"/>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4BC2B192-3EC0-4946-B089-A8A6F19F3EEC}" type="datetime'+''''''''0''''''''''''''''''''.1''''''''''''''''''%'''''''">
              <a:rPr lang="en-US" altLang="en-US" sz="900" b="1">
                <a:solidFill>
                  <a:srgbClr val="3F9C35"/>
                </a:solidFill>
                <a:latin typeface="Arial"/>
                <a:ea typeface="Verdana" panose="020B0604030504040204" pitchFamily="34" charset="0"/>
                <a:cs typeface="Arial" panose="020B0604020202020204" pitchFamily="34" charset="0"/>
              </a:rPr>
              <a:pPr marL="0" indent="0" algn="ctr">
                <a:lnSpc>
                  <a:spcPct val="90000"/>
                </a:lnSpc>
                <a:spcBef>
                  <a:spcPct val="0"/>
                </a:spcBef>
                <a:spcAft>
                  <a:spcPct val="0"/>
                </a:spcAft>
                <a:buClr>
                  <a:srgbClr val="D2492A"/>
                </a:buClr>
                <a:buNone/>
                <a:defRPr/>
              </a:pPr>
              <a:t>+0.1%</a:t>
            </a:fld>
            <a:endParaRPr lang="en-US" sz="900" b="1" dirty="0">
              <a:solidFill>
                <a:srgbClr val="3F9C3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38" name="TextBox 137"/>
          <p:cNvSpPr txBox="1"/>
          <p:nvPr/>
        </p:nvSpPr>
        <p:spPr bwMode="gray">
          <a:xfrm rot="16200000">
            <a:off x="2113112" y="4394200"/>
            <a:ext cx="842538" cy="230832"/>
          </a:xfrm>
          <a:prstGeom prst="rect">
            <a:avLst/>
          </a:prstGeom>
          <a:noFill/>
        </p:spPr>
        <p:txBody>
          <a:bodyPr wrap="none" lIns="45720" tIns="45720" rIns="45720" bIns="45720" rtlCol="0">
            <a:spAutoFit/>
          </a:bodyPr>
          <a:lstStyle/>
          <a:p>
            <a:pPr algn="ctr" defTabSz="1219170">
              <a:defRPr/>
            </a:pPr>
            <a:r>
              <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rPr>
              <a:t>Unit Sales (B)</a:t>
            </a:r>
          </a:p>
        </p:txBody>
      </p:sp>
      <p:graphicFrame>
        <p:nvGraphicFramePr>
          <p:cNvPr id="89" name="Chart 88"/>
          <p:cNvGraphicFramePr/>
          <p:nvPr>
            <p:custDataLst>
              <p:tags r:id="rId59"/>
            </p:custDataLst>
            <p:extLst/>
          </p:nvPr>
        </p:nvGraphicFramePr>
        <p:xfrm>
          <a:off x="7537450" y="3973513"/>
          <a:ext cx="2401888" cy="1123950"/>
        </p:xfrm>
        <a:graphic>
          <a:graphicData uri="http://schemas.openxmlformats.org/drawingml/2006/chart">
            <c:chart xmlns:c="http://schemas.openxmlformats.org/drawingml/2006/chart" xmlns:r="http://schemas.openxmlformats.org/officeDocument/2006/relationships" r:id="rId76"/>
          </a:graphicData>
        </a:graphic>
      </p:graphicFrame>
      <p:cxnSp>
        <p:nvCxnSpPr>
          <p:cNvPr id="103" name="Straight Connector 102"/>
          <p:cNvCxnSpPr/>
          <p:nvPr>
            <p:custDataLst>
              <p:tags r:id="rId60"/>
            </p:custDataLst>
          </p:nvPr>
        </p:nvCxnSpPr>
        <p:spPr bwMode="gray">
          <a:xfrm>
            <a:off x="9297988" y="4356100"/>
            <a:ext cx="0" cy="152400"/>
          </a:xfrm>
          <a:prstGeom prst="line">
            <a:avLst/>
          </a:prstGeom>
          <a:ln w="12700">
            <a:solidFill>
              <a:srgbClr val="3F9C35"/>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custDataLst>
              <p:tags r:id="rId61"/>
            </p:custDataLst>
          </p:nvPr>
        </p:nvCxnSpPr>
        <p:spPr bwMode="gray">
          <a:xfrm>
            <a:off x="8178800" y="4356100"/>
            <a:ext cx="1119188" cy="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custDataLst>
              <p:tags r:id="rId62"/>
            </p:custDataLst>
          </p:nvPr>
        </p:nvCxnSpPr>
        <p:spPr bwMode="gray">
          <a:xfrm flipV="1">
            <a:off x="8178800" y="4356100"/>
            <a:ext cx="0" cy="158750"/>
          </a:xfrm>
          <a:prstGeom prst="line">
            <a:avLst/>
          </a:prstGeom>
          <a:ln w="12700">
            <a:solidFill>
              <a:srgbClr val="3F9C3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1" name="Rectangle 150"/>
          <p:cNvSpPr/>
          <p:nvPr>
            <p:custDataLst>
              <p:tags r:id="rId63"/>
            </p:custDataLst>
          </p:nvPr>
        </p:nvSpPr>
        <p:spPr bwMode="gray">
          <a:xfrm>
            <a:off x="8020050" y="4552951"/>
            <a:ext cx="3175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C189CA4B-A9B9-4FE9-B671-3551A2F2EB1F}" type="datetime'''''2''''38''''''''.''''''''''''''''''''''''''7'">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238.7</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50" name="Rectangle 149"/>
          <p:cNvSpPr/>
          <p:nvPr>
            <p:custDataLst>
              <p:tags r:id="rId64"/>
            </p:custDataLst>
          </p:nvPr>
        </p:nvSpPr>
        <p:spPr bwMode="auto">
          <a:xfrm>
            <a:off x="8096250" y="5053014"/>
            <a:ext cx="165100"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defTabSz="1219170">
              <a:spcBef>
                <a:spcPct val="0"/>
              </a:spcBef>
              <a:spcAft>
                <a:spcPct val="0"/>
              </a:spcAft>
              <a:defRPr/>
            </a:pPr>
            <a:fld id="{64E8A871-5CD3-4CB4-88CD-E535158613F1}" type="datetime'Y''''''''''''''''''''''''''''''''A'''''''''''">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YA</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148" name="Rectangle 147"/>
          <p:cNvSpPr/>
          <p:nvPr>
            <p:custDataLst>
              <p:tags r:id="rId65"/>
            </p:custDataLst>
          </p:nvPr>
        </p:nvSpPr>
        <p:spPr bwMode="auto">
          <a:xfrm>
            <a:off x="9196388" y="5053014"/>
            <a:ext cx="2032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defTabSz="1219170">
              <a:spcBef>
                <a:spcPct val="0"/>
              </a:spcBef>
              <a:spcAft>
                <a:spcPct val="0"/>
              </a:spcAft>
              <a:defRPr/>
            </a:pPr>
            <a:fld id="{BE4AE8DA-EA54-4A56-A5AE-8EE6DA197423}" type="datetime'L''''''5''''''''''''''''''''''''''''''''''''''''''''''2'''''">
              <a:rPr lang="en-US" altLang="en-US" sz="900">
                <a:solidFill>
                  <a:srgbClr val="616365"/>
                </a:solidFill>
                <a:latin typeface="Arial"/>
                <a:cs typeface="Arial" panose="020B0604020202020204" pitchFamily="34" charset="0"/>
                <a:sym typeface="Arial" panose="020B0604020202020204" pitchFamily="34" charset="0"/>
              </a:rPr>
              <a:pPr algn="ctr" defTabSz="1219170">
                <a:spcBef>
                  <a:spcPct val="0"/>
                </a:spcBef>
                <a:spcAft>
                  <a:spcPct val="0"/>
                </a:spcAft>
                <a:defRPr/>
              </a:pPr>
              <a:t>L52</a:t>
            </a:fld>
            <a:endParaRPr lang="en-US" sz="900" dirty="0">
              <a:solidFill>
                <a:srgbClr val="616365"/>
              </a:solidFill>
              <a:latin typeface="Arial"/>
              <a:cs typeface="Arial" panose="020B0604020202020204" pitchFamily="34" charset="0"/>
              <a:sym typeface="Arial" panose="020B0604020202020204" pitchFamily="34" charset="0"/>
            </a:endParaRPr>
          </a:p>
        </p:txBody>
      </p:sp>
      <p:sp>
        <p:nvSpPr>
          <p:cNvPr id="149" name="Rectangle 148"/>
          <p:cNvSpPr/>
          <p:nvPr>
            <p:custDataLst>
              <p:tags r:id="rId66"/>
            </p:custDataLst>
          </p:nvPr>
        </p:nvSpPr>
        <p:spPr bwMode="gray">
          <a:xfrm>
            <a:off x="9139238" y="4546601"/>
            <a:ext cx="317500" cy="1365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5875" tIns="0" rIns="15875" bIns="0" rtlCol="0" anchor="b"/>
          <a:lstStyle/>
          <a:p>
            <a:pPr algn="ctr" defTabSz="1219170">
              <a:spcBef>
                <a:spcPct val="0"/>
              </a:spcBef>
              <a:spcAft>
                <a:spcPct val="0"/>
              </a:spcAft>
              <a:defRPr/>
            </a:pPr>
            <a:fld id="{BD2F9A4A-95EB-45B8-9306-8C694D69E6E8}" type="datetime'''2''''''''43''''''''''''''''.''''''''''''''''''7'">
              <a:rPr lang="en-US" altLang="en-US" sz="900" b="1">
                <a:solidFill>
                  <a:srgbClr val="616365"/>
                </a:solidFill>
                <a:latin typeface="Arial"/>
                <a:ea typeface="Verdana" panose="020B0604030504040204" pitchFamily="34" charset="0"/>
                <a:cs typeface="Arial" panose="020B0604020202020204" pitchFamily="34" charset="0"/>
              </a:rPr>
              <a:pPr algn="ctr" defTabSz="1219170">
                <a:spcBef>
                  <a:spcPct val="0"/>
                </a:spcBef>
                <a:spcAft>
                  <a:spcPct val="0"/>
                </a:spcAft>
                <a:defRPr/>
              </a:pPr>
              <a:t>243.7</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81" name="Text Placeholder 2"/>
          <p:cNvSpPr>
            <a:spLocks noGrp="1"/>
          </p:cNvSpPr>
          <p:nvPr>
            <p:custDataLst>
              <p:tags r:id="rId67"/>
            </p:custDataLst>
          </p:nvPr>
        </p:nvSpPr>
        <p:spPr bwMode="auto">
          <a:xfrm>
            <a:off x="8505824" y="4268789"/>
            <a:ext cx="463550" cy="176213"/>
          </a:xfrm>
          <a:prstGeom prst="ellipse">
            <a:avLst/>
          </a:prstGeom>
          <a:solidFill>
            <a:schemeClr val="bg1"/>
          </a:solidFill>
          <a:ln w="9525">
            <a:solidFill>
              <a:srgbClr val="3F9C35"/>
            </a:solidFill>
          </a:ln>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ct val="0"/>
              </a:spcBef>
              <a:spcAft>
                <a:spcPct val="0"/>
              </a:spcAft>
              <a:buClr>
                <a:srgbClr val="D2492A"/>
              </a:buClr>
              <a:buNone/>
              <a:defRPr/>
            </a:pPr>
            <a:fld id="{E05A8927-5691-494C-B337-6DE47823D17D}" type="datetime'''''''''''''''''''''''''''''''+''2''''.''''''''1''''''''%'''">
              <a:rPr lang="en-US" altLang="en-US" sz="900" b="1">
                <a:solidFill>
                  <a:srgbClr val="3F9C35"/>
                </a:solidFill>
                <a:latin typeface="Arial"/>
                <a:ea typeface="Verdana" panose="020B0604030504040204" pitchFamily="34" charset="0"/>
                <a:cs typeface="Arial" panose="020B0604020202020204" pitchFamily="34" charset="0"/>
              </a:rPr>
              <a:pPr marL="0" indent="0" algn="ctr">
                <a:lnSpc>
                  <a:spcPct val="90000"/>
                </a:lnSpc>
                <a:spcBef>
                  <a:spcPct val="0"/>
                </a:spcBef>
                <a:spcAft>
                  <a:spcPct val="0"/>
                </a:spcAft>
                <a:buClr>
                  <a:srgbClr val="D2492A"/>
                </a:buClr>
                <a:buNone/>
                <a:defRPr/>
              </a:pPr>
              <a:t>+2.1%</a:t>
            </a:fld>
            <a:endParaRPr lang="en-US" sz="900" b="1" dirty="0">
              <a:solidFill>
                <a:srgbClr val="3F9C35"/>
              </a:solidFill>
              <a:latin typeface="Arial"/>
              <a:ea typeface="Verdana" panose="020B0604030504040204" pitchFamily="34" charset="0"/>
              <a:cs typeface="Arial" panose="020B0604020202020204" pitchFamily="34" charset="0"/>
              <a:sym typeface="Arial" panose="020B0604020202020204" pitchFamily="34" charset="0"/>
            </a:endParaRPr>
          </a:p>
        </p:txBody>
      </p:sp>
      <p:cxnSp>
        <p:nvCxnSpPr>
          <p:cNvPr id="152" name="Straight Connector 151"/>
          <p:cNvCxnSpPr/>
          <p:nvPr/>
        </p:nvCxnSpPr>
        <p:spPr>
          <a:xfrm>
            <a:off x="7432675" y="3779839"/>
            <a:ext cx="0" cy="129857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nvPr>
        </p:nvGraphicFramePr>
        <p:xfrm>
          <a:off x="2218941" y="5359910"/>
          <a:ext cx="5040176" cy="243840"/>
        </p:xfrm>
        <a:graphic>
          <a:graphicData uri="http://schemas.openxmlformats.org/drawingml/2006/table">
            <a:tbl>
              <a:tblPr firstRow="1" bandRow="1">
                <a:tableStyleId>{5C22544A-7EE6-4342-B048-85BDC9FD1C3A}</a:tableStyleId>
              </a:tblPr>
              <a:tblGrid>
                <a:gridCol w="1744676">
                  <a:extLst>
                    <a:ext uri="{9D8B030D-6E8A-4147-A177-3AD203B41FA5}">
                      <a16:colId xmlns:a16="http://schemas.microsoft.com/office/drawing/2014/main" val="20000"/>
                    </a:ext>
                  </a:extLst>
                </a:gridCol>
                <a:gridCol w="1098500">
                  <a:extLst>
                    <a:ext uri="{9D8B030D-6E8A-4147-A177-3AD203B41FA5}">
                      <a16:colId xmlns:a16="http://schemas.microsoft.com/office/drawing/2014/main" val="20001"/>
                    </a:ext>
                  </a:extLst>
                </a:gridCol>
                <a:gridCol w="1098500">
                  <a:extLst>
                    <a:ext uri="{9D8B030D-6E8A-4147-A177-3AD203B41FA5}">
                      <a16:colId xmlns:a16="http://schemas.microsoft.com/office/drawing/2014/main" val="20002"/>
                    </a:ext>
                  </a:extLst>
                </a:gridCol>
                <a:gridCol w="1098500">
                  <a:extLst>
                    <a:ext uri="{9D8B030D-6E8A-4147-A177-3AD203B41FA5}">
                      <a16:colId xmlns:a16="http://schemas.microsoft.com/office/drawing/2014/main" val="20003"/>
                    </a:ext>
                  </a:extLst>
                </a:gridCol>
              </a:tblGrid>
              <a:tr h="193853">
                <a:tc>
                  <a:txBody>
                    <a:bodyPr/>
                    <a:lstStyle/>
                    <a:p>
                      <a:r>
                        <a:rPr lang="en-US" sz="100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Price/Unit Growth</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r>
                        <a:rPr lang="en-US" sz="1000" b="0" kern="120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+2.6%</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r>
                        <a:rPr lang="en-US" sz="1000" b="0" kern="120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+1.1%</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r>
                        <a:rPr lang="en-US" sz="1000" b="0" kern="120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+1.4%</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19" name="Table 118"/>
          <p:cNvGraphicFramePr>
            <a:graphicFrameLocks noGrp="1"/>
          </p:cNvGraphicFramePr>
          <p:nvPr>
            <p:extLst/>
          </p:nvPr>
        </p:nvGraphicFramePr>
        <p:xfrm>
          <a:off x="8769607" y="5359910"/>
          <a:ext cx="1098500" cy="243840"/>
        </p:xfrm>
        <a:graphic>
          <a:graphicData uri="http://schemas.openxmlformats.org/drawingml/2006/table">
            <a:tbl>
              <a:tblPr firstRow="1" bandRow="1">
                <a:tableStyleId>{5C22544A-7EE6-4342-B048-85BDC9FD1C3A}</a:tableStyleId>
              </a:tblPr>
              <a:tblGrid>
                <a:gridCol w="1098500">
                  <a:extLst>
                    <a:ext uri="{9D8B030D-6E8A-4147-A177-3AD203B41FA5}">
                      <a16:colId xmlns:a16="http://schemas.microsoft.com/office/drawing/2014/main" val="20000"/>
                    </a:ext>
                  </a:extLst>
                </a:gridCol>
              </a:tblGrid>
              <a:tr h="193853">
                <a:tc>
                  <a:txBody>
                    <a:bodyPr/>
                    <a:lstStyle/>
                    <a:p>
                      <a:pPr algn="ctr"/>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+1.7%</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21" name="McK Footnote"/>
          <p:cNvSpPr txBox="1">
            <a:spLocks noChangeArrowheads="1"/>
          </p:cNvSpPr>
          <p:nvPr>
            <p:custDataLst>
              <p:tags r:id="rId68"/>
            </p:custDataLst>
          </p:nvPr>
        </p:nvSpPr>
        <p:spPr bwMode="gray">
          <a:xfrm>
            <a:off x="2170691" y="6087001"/>
            <a:ext cx="8412480"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Source: IRI Consumer and Shopper Insights Advantage™, All Outlets, CY 2014–CY 2017, 52 weeks ending Dec. 2, 2018 vs. YA, NBD aligned</a:t>
            </a:r>
          </a:p>
        </p:txBody>
      </p:sp>
    </p:spTree>
    <p:extLst>
      <p:ext uri="{BB962C8B-B14F-4D97-AF65-F5344CB8AC3E}">
        <p14:creationId xmlns:p14="http://schemas.microsoft.com/office/powerpoint/2010/main" val="162284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7208" name="think-cell Slide" r:id="rId12" imgW="381" imgH="318" progId="TCLayout.ActiveDocument.1">
                  <p:embed/>
                </p:oleObj>
              </mc:Choice>
              <mc:Fallback>
                <p:oleObj name="think-cell Slide" r:id="rId12" imgW="381" imgH="318" progId="TCLayout.ActiveDocument.1">
                  <p:embed/>
                  <p:pic>
                    <p:nvPicPr>
                      <p:cNvPr id="8" name="Object 7" hidden="1"/>
                      <p:cNvPicPr/>
                      <p:nvPr/>
                    </p:nvPicPr>
                    <p:blipFill>
                      <a:blip r:embed="rId13"/>
                      <a:stretch>
                        <a:fillRect/>
                      </a:stretch>
                    </p:blipFill>
                    <p:spPr>
                      <a:xfrm>
                        <a:off x="1525589" y="1589"/>
                        <a:ext cx="1587" cy="1587"/>
                      </a:xfrm>
                      <a:prstGeom prst="rect">
                        <a:avLst/>
                      </a:prstGeom>
                    </p:spPr>
                  </p:pic>
                </p:oleObj>
              </mc:Fallback>
            </mc:AlternateContent>
          </a:graphicData>
        </a:graphic>
      </p:graphicFrame>
      <p:sp>
        <p:nvSpPr>
          <p:cNvPr id="5" name="Rectangle 4"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2000" dirty="0">
              <a:solidFill>
                <a:prstClr val="white"/>
              </a:solidFill>
              <a:latin typeface="Arial" panose="020B0604020202020204" pitchFamily="34" charset="0"/>
              <a:sym typeface="Arial" panose="020B0604020202020204" pitchFamily="34" charset="0"/>
            </a:endParaRPr>
          </a:p>
        </p:txBody>
      </p:sp>
      <p:sp>
        <p:nvSpPr>
          <p:cNvPr id="7" name="Text Placeholder 6"/>
          <p:cNvSpPr>
            <a:spLocks noGrp="1"/>
          </p:cNvSpPr>
          <p:nvPr>
            <p:ph type="body" sz="quarter" idx="11"/>
          </p:nvPr>
        </p:nvSpPr>
        <p:spPr>
          <a:xfrm>
            <a:off x="1844041" y="1051457"/>
            <a:ext cx="8503919" cy="330200"/>
          </a:xfrm>
        </p:spPr>
        <p:txBody>
          <a:bodyPr/>
          <a:lstStyle/>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Convenience and Grocery Grew Along Industry Average</a:t>
            </a:r>
          </a:p>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Dollar Channel Outperformed</a:t>
            </a:r>
          </a:p>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Mass and Drug Continue to Struggle</a:t>
            </a:r>
            <a:endParaRPr lang="en-US" dirty="0">
              <a:latin typeface="Century Gothic" panose="020B0502020202020204" pitchFamily="34" charset="0"/>
            </a:endParaRPr>
          </a:p>
        </p:txBody>
      </p:sp>
      <p:sp>
        <p:nvSpPr>
          <p:cNvPr id="2" name="Title 1"/>
          <p:cNvSpPr>
            <a:spLocks noGrp="1"/>
          </p:cNvSpPr>
          <p:nvPr>
            <p:ph type="title"/>
          </p:nvPr>
        </p:nvSpPr>
        <p:spPr/>
        <p:txBody>
          <a:bodyPr/>
          <a:lstStyle/>
          <a:p>
            <a:r>
              <a:rPr lang="en-US" dirty="0">
                <a:latin typeface="Century Gothic" panose="020B0502020202020204" pitchFamily="34" charset="0"/>
              </a:rPr>
              <a:t>Total CPG—Dollar and Unit Sales by Channel</a:t>
            </a:r>
            <a:endParaRPr lang="en-US" dirty="0">
              <a:latin typeface="Century Gothic" panose="020B0502020202020204" pitchFamily="34" charset="0"/>
              <a:sym typeface="Arial" panose="020B0604020202020204" pitchFamily="34" charset="0"/>
            </a:endParaRPr>
          </a:p>
        </p:txBody>
      </p:sp>
      <p:graphicFrame>
        <p:nvGraphicFramePr>
          <p:cNvPr id="17" name="Table 16"/>
          <p:cNvGraphicFramePr>
            <a:graphicFrameLocks noGrp="1"/>
          </p:cNvGraphicFramePr>
          <p:nvPr>
            <p:extLst/>
          </p:nvPr>
        </p:nvGraphicFramePr>
        <p:xfrm>
          <a:off x="1828798" y="1833454"/>
          <a:ext cx="8515354" cy="3515090"/>
        </p:xfrm>
        <a:graphic>
          <a:graphicData uri="http://schemas.openxmlformats.org/drawingml/2006/table">
            <a:tbl>
              <a:tblPr firstRow="1" bandRow="1">
                <a:tableStyleId>{5C22544A-7EE6-4342-B048-85BDC9FD1C3A}</a:tableStyleId>
              </a:tblPr>
              <a:tblGrid>
                <a:gridCol w="1594107">
                  <a:extLst>
                    <a:ext uri="{9D8B030D-6E8A-4147-A177-3AD203B41FA5}">
                      <a16:colId xmlns:a16="http://schemas.microsoft.com/office/drawing/2014/main" val="20000"/>
                    </a:ext>
                  </a:extLst>
                </a:gridCol>
                <a:gridCol w="2707123">
                  <a:extLst>
                    <a:ext uri="{9D8B030D-6E8A-4147-A177-3AD203B41FA5}">
                      <a16:colId xmlns:a16="http://schemas.microsoft.com/office/drawing/2014/main" val="20001"/>
                    </a:ext>
                  </a:extLst>
                </a:gridCol>
                <a:gridCol w="1053531">
                  <a:extLst>
                    <a:ext uri="{9D8B030D-6E8A-4147-A177-3AD203B41FA5}">
                      <a16:colId xmlns:a16="http://schemas.microsoft.com/office/drawing/2014/main" val="20002"/>
                    </a:ext>
                  </a:extLst>
                </a:gridCol>
                <a:gridCol w="1053531">
                  <a:extLst>
                    <a:ext uri="{9D8B030D-6E8A-4147-A177-3AD203B41FA5}">
                      <a16:colId xmlns:a16="http://schemas.microsoft.com/office/drawing/2014/main" val="20003"/>
                    </a:ext>
                  </a:extLst>
                </a:gridCol>
                <a:gridCol w="1053531">
                  <a:extLst>
                    <a:ext uri="{9D8B030D-6E8A-4147-A177-3AD203B41FA5}">
                      <a16:colId xmlns:a16="http://schemas.microsoft.com/office/drawing/2014/main" val="20004"/>
                    </a:ext>
                  </a:extLst>
                </a:gridCol>
                <a:gridCol w="1053531">
                  <a:extLst>
                    <a:ext uri="{9D8B030D-6E8A-4147-A177-3AD203B41FA5}">
                      <a16:colId xmlns:a16="http://schemas.microsoft.com/office/drawing/2014/main" val="20005"/>
                    </a:ext>
                  </a:extLst>
                </a:gridCol>
              </a:tblGrid>
              <a:tr h="243889">
                <a:tc rowSpan="2">
                  <a:txBody>
                    <a:bodyPr/>
                    <a:lstStyle/>
                    <a:p>
                      <a:pPr algn="ctr">
                        <a:spcBef>
                          <a:spcPts val="100"/>
                        </a:spcBef>
                        <a:spcAft>
                          <a:spcPts val="100"/>
                        </a:spcAft>
                      </a:pPr>
                      <a:r>
                        <a:rPr lang="en-US" sz="1200"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Channels</a:t>
                      </a:r>
                    </a:p>
                  </a:txBody>
                  <a:tcPr marL="18288" marR="18288" marT="18288" marB="18288" anchor="ctr">
                    <a:lnB w="9525" cap="flat" cmpd="sng" algn="ctr">
                      <a:solidFill>
                        <a:schemeClr val="bg2"/>
                      </a:solidFill>
                      <a:prstDash val="solid"/>
                      <a:round/>
                      <a:headEnd type="none" w="med" len="med"/>
                      <a:tailEnd type="none" w="med" len="med"/>
                    </a:lnB>
                    <a:solidFill>
                      <a:schemeClr val="accent3"/>
                    </a:solidFill>
                  </a:tcPr>
                </a:tc>
                <a:tc rowSpan="2">
                  <a:txBody>
                    <a:bodyPr/>
                    <a:lstStyle/>
                    <a:p>
                      <a:pPr algn="ctr">
                        <a:spcBef>
                          <a:spcPts val="100"/>
                        </a:spcBef>
                        <a:spcAft>
                          <a:spcPts val="100"/>
                        </a:spcAft>
                      </a:pPr>
                      <a:r>
                        <a:rPr lang="en-US" sz="1200" b="1" kern="1200"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Sales % Chg. vs. YA</a:t>
                      </a:r>
                    </a:p>
                  </a:txBody>
                  <a:tcPr marL="18288" marR="18288" marT="18288" marB="18288" anchor="ctr">
                    <a:lnB w="9525" cap="flat" cmpd="sng" algn="ctr">
                      <a:solidFill>
                        <a:schemeClr val="bg2"/>
                      </a:solidFill>
                      <a:prstDash val="solid"/>
                      <a:round/>
                      <a:headEnd type="none" w="med" len="med"/>
                      <a:tailEnd type="none" w="med" len="med"/>
                    </a:lnB>
                    <a:solidFill>
                      <a:schemeClr val="accent3"/>
                    </a:solidFill>
                  </a:tcPr>
                </a:tc>
                <a:tc gridSpan="2">
                  <a:txBody>
                    <a:bodyPr/>
                    <a:lstStyle/>
                    <a:p>
                      <a:pPr algn="ctr">
                        <a:spcBef>
                          <a:spcPts val="100"/>
                        </a:spcBef>
                        <a:spcAft>
                          <a:spcPts val="100"/>
                        </a:spcAft>
                      </a:pPr>
                      <a:r>
                        <a:rPr lang="en-US" sz="1200"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Sales</a:t>
                      </a:r>
                    </a:p>
                  </a:txBody>
                  <a:tcPr marL="18288" marR="18288" marT="18288" marB="18288" anchor="ctr">
                    <a:lnB w="12700" cap="flat" cmpd="sng" algn="ctr">
                      <a:solidFill>
                        <a:schemeClr val="bg1"/>
                      </a:solidFill>
                      <a:prstDash val="solid"/>
                      <a:round/>
                      <a:headEnd type="none" w="med" len="med"/>
                      <a:tailEnd type="none" w="med" len="med"/>
                    </a:lnB>
                    <a:solidFill>
                      <a:schemeClr val="accent3"/>
                    </a:solidFill>
                  </a:tcPr>
                </a:tc>
                <a:tc hMerge="1">
                  <a:txBody>
                    <a:bodyPr/>
                    <a:lstStyle/>
                    <a:p>
                      <a:pPr algn="ctr">
                        <a:spcBef>
                          <a:spcPts val="100"/>
                        </a:spcBef>
                        <a:spcAft>
                          <a:spcPts val="100"/>
                        </a:spcAft>
                      </a:pPr>
                      <a:endParaRPr lang="en-US" sz="1000" dirty="0">
                        <a:solidFill>
                          <a:schemeClr val="tx2"/>
                        </a:solidFill>
                        <a:latin typeface="+mj-lt"/>
                      </a:endParaRPr>
                    </a:p>
                  </a:txBody>
                  <a:tcPr marL="18288" marR="18288" marT="18288" marB="18288" anchor="ctr">
                    <a:lnB w="12700" cap="flat" cmpd="sng" algn="ctr">
                      <a:solidFill>
                        <a:schemeClr val="bg1"/>
                      </a:solidFill>
                      <a:prstDash val="solid"/>
                      <a:round/>
                      <a:headEnd type="none" w="med" len="med"/>
                      <a:tailEnd type="none" w="med" len="med"/>
                    </a:lnB>
                    <a:solidFill>
                      <a:schemeClr val="accent3"/>
                    </a:solidFill>
                  </a:tcPr>
                </a:tc>
                <a:tc gridSpan="2">
                  <a:txBody>
                    <a:bodyPr/>
                    <a:lstStyle/>
                    <a:p>
                      <a:pPr algn="ctr">
                        <a:spcBef>
                          <a:spcPts val="100"/>
                        </a:spcBef>
                        <a:spcAft>
                          <a:spcPts val="100"/>
                        </a:spcAft>
                      </a:pPr>
                      <a:r>
                        <a:rPr lang="en-US" sz="1200"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CAGR</a:t>
                      </a:r>
                      <a:r>
                        <a:rPr lang="en-US" sz="1200" baseline="0"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 (CY 2014–CY 2017)</a:t>
                      </a:r>
                      <a:endParaRPr lang="en-US" sz="1200" dirty="0">
                        <a:solidFill>
                          <a:schemeClr val="bg1"/>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B w="12700" cap="flat" cmpd="sng" algn="ctr">
                      <a:solidFill>
                        <a:schemeClr val="bg1"/>
                      </a:solidFill>
                      <a:prstDash val="solid"/>
                      <a:round/>
                      <a:headEnd type="none" w="med" len="med"/>
                      <a:tailEnd type="none" w="med" len="med"/>
                    </a:lnB>
                    <a:solidFill>
                      <a:schemeClr val="accent3"/>
                    </a:solidFill>
                  </a:tcPr>
                </a:tc>
                <a:tc hMerge="1">
                  <a:txBody>
                    <a:bodyPr/>
                    <a:lstStyle/>
                    <a:p>
                      <a:pPr algn="ctr">
                        <a:spcBef>
                          <a:spcPts val="100"/>
                        </a:spcBef>
                        <a:spcAft>
                          <a:spcPts val="100"/>
                        </a:spcAft>
                      </a:pPr>
                      <a:endParaRPr lang="en-US" sz="1000" dirty="0">
                        <a:solidFill>
                          <a:schemeClr val="tx2"/>
                        </a:solidFill>
                        <a:latin typeface="+mj-lt"/>
                      </a:endParaRPr>
                    </a:p>
                  </a:txBody>
                  <a:tcPr marL="18288" marR="18288" marT="18288" marB="18288" anchor="ctr">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r h="243889">
                <a:tc vMerge="1">
                  <a:txBody>
                    <a:bodyPr/>
                    <a:lstStyle/>
                    <a:p>
                      <a:pPr>
                        <a:spcBef>
                          <a:spcPts val="100"/>
                        </a:spcBef>
                        <a:spcAft>
                          <a:spcPts val="100"/>
                        </a:spcAft>
                      </a:pPr>
                      <a:endParaRPr lang="en-US" sz="900" dirty="0">
                        <a:solidFill>
                          <a:schemeClr val="tx2"/>
                        </a:solidFill>
                        <a:latin typeface="+mj-lt"/>
                      </a:endParaRPr>
                    </a:p>
                  </a:txBody>
                  <a:tcPr marL="18288" marR="18288" marT="18288" marB="18288" anchor="ctr">
                    <a:lnT w="9525"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accent3"/>
                    </a:solidFill>
                  </a:tcPr>
                </a:tc>
                <a:tc vMerge="1">
                  <a:txBody>
                    <a:bodyPr/>
                    <a:lstStyle/>
                    <a:p>
                      <a:pPr>
                        <a:spcBef>
                          <a:spcPts val="100"/>
                        </a:spcBef>
                        <a:spcAft>
                          <a:spcPts val="100"/>
                        </a:spcAft>
                      </a:pPr>
                      <a:endParaRPr lang="en-US" sz="900" dirty="0">
                        <a:solidFill>
                          <a:schemeClr val="tx2"/>
                        </a:solidFill>
                        <a:latin typeface="+mj-lt"/>
                      </a:endParaRPr>
                    </a:p>
                  </a:txBody>
                  <a:tcPr marL="18288" marR="18288" marT="18288" marB="18288" anchor="ctr">
                    <a:lnT w="9525" cap="flat" cmpd="sng" algn="ctr">
                      <a:no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accent3"/>
                    </a:solidFill>
                  </a:tcPr>
                </a:tc>
                <a:tc>
                  <a:txBody>
                    <a:bodyPr/>
                    <a:lstStyle/>
                    <a:p>
                      <a:pPr algn="ctr">
                        <a:spcBef>
                          <a:spcPts val="100"/>
                        </a:spcBef>
                        <a:spcAft>
                          <a:spcPts val="100"/>
                        </a:spcAft>
                      </a:pPr>
                      <a:r>
                        <a:rPr lang="en-US" sz="1200" b="1" kern="1200"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Dollar ($B)</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spcBef>
                          <a:spcPts val="100"/>
                        </a:spcBef>
                        <a:spcAft>
                          <a:spcPts val="100"/>
                        </a:spcAft>
                      </a:pPr>
                      <a:r>
                        <a:rPr lang="en-US" sz="1200" b="1"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Unit (B)</a:t>
                      </a:r>
                    </a:p>
                  </a:txBody>
                  <a:tcPr marL="18288" marR="18288"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accent3"/>
                    </a:solidFill>
                  </a:tcPr>
                </a:tc>
                <a:tc>
                  <a:txBody>
                    <a:bodyPr/>
                    <a:lstStyle/>
                    <a:p>
                      <a:pPr algn="ctr">
                        <a:spcBef>
                          <a:spcPts val="100"/>
                        </a:spcBef>
                        <a:spcAft>
                          <a:spcPts val="100"/>
                        </a:spcAft>
                      </a:pPr>
                      <a:r>
                        <a:rPr lang="en-US" sz="1200" b="1"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Dollar</a:t>
                      </a:r>
                    </a:p>
                  </a:txBody>
                  <a:tcPr marL="18288" marR="18288"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accent3"/>
                    </a:solidFill>
                  </a:tcPr>
                </a:tc>
                <a:tc>
                  <a:txBody>
                    <a:bodyPr/>
                    <a:lstStyle/>
                    <a:p>
                      <a:pPr algn="ctr">
                        <a:spcBef>
                          <a:spcPts val="100"/>
                        </a:spcBef>
                        <a:spcAft>
                          <a:spcPts val="100"/>
                        </a:spcAft>
                      </a:pPr>
                      <a:r>
                        <a:rPr lang="en-US" sz="1200" b="1" dirty="0">
                          <a:solidFill>
                            <a:schemeClr val="bg1"/>
                          </a:solidFill>
                          <a:latin typeface="+mn-lt"/>
                          <a:ea typeface="Verdana" panose="020B0604030504040204" pitchFamily="34" charset="0"/>
                          <a:cs typeface="Arial" panose="020B0604020202020204" pitchFamily="34" charset="0"/>
                          <a:sym typeface="Arial" panose="020B0604020202020204" pitchFamily="34" charset="0"/>
                        </a:rPr>
                        <a:t>Unit</a:t>
                      </a:r>
                    </a:p>
                  </a:txBody>
                  <a:tcPr marL="18288" marR="18288"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378414">
                <a:tc>
                  <a:txBody>
                    <a:bodyPr/>
                    <a:lstStyle/>
                    <a:p>
                      <a:pPr algn="l">
                        <a:spcBef>
                          <a:spcPts val="100"/>
                        </a:spcBef>
                        <a:spcAft>
                          <a:spcPts val="100"/>
                        </a:spcAft>
                      </a:pPr>
                      <a:r>
                        <a:rPr lang="en-US" sz="1200" b="1"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All Outlets</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$800.2</a:t>
                      </a:r>
                    </a:p>
                  </a:txBody>
                  <a:tcPr marL="9525" marR="9525" marT="9525" marB="0" anchor="ctr">
                    <a:lnL w="12700" cmpd="sng">
                      <a:noFill/>
                    </a:lnL>
                    <a:lnR w="12700" cmpd="sng">
                      <a:noFill/>
                    </a:lnR>
                    <a:lnT w="12700" cap="flat" cmpd="sng" algn="ctr">
                      <a:solidFill>
                        <a:schemeClr val="bg1"/>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243.7</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+1.7%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+0.0%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8414">
                <a:tc>
                  <a:txBody>
                    <a:bodyPr/>
                    <a:lstStyle/>
                    <a:p>
                      <a:pPr marL="0" algn="l" defTabSz="914400" rtl="0" eaLnBrk="1" latinLnBrk="0" hangingPunct="1">
                        <a:spcBef>
                          <a:spcPts val="100"/>
                        </a:spcBef>
                        <a:spcAft>
                          <a:spcPts val="100"/>
                        </a:spcAft>
                      </a:pPr>
                      <a:r>
                        <a:rPr lang="en-US" sz="1200" b="1" kern="1200"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Grocery</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$320.7</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120.8</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+1.0%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2"/>
                          </a:solidFill>
                          <a:effectLst/>
                          <a:latin typeface="Arial" panose="020B0604020202020204" pitchFamily="34" charset="0"/>
                        </a:rPr>
                        <a:t>-0.4%</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8414">
                <a:tc>
                  <a:txBody>
                    <a:bodyPr/>
                    <a:lstStyle/>
                    <a:p>
                      <a:pPr marL="0" algn="l" defTabSz="914400" rtl="0" eaLnBrk="1" latinLnBrk="0" hangingPunct="1">
                        <a:spcBef>
                          <a:spcPts val="100"/>
                        </a:spcBef>
                        <a:spcAft>
                          <a:spcPts val="100"/>
                        </a:spcAft>
                      </a:pPr>
                      <a:r>
                        <a:rPr lang="en-US" sz="1200" b="1" kern="1200"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Convenience</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$154.9</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48.7</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+3.2%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+1.6%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8414">
                <a:tc>
                  <a:txBody>
                    <a:bodyPr/>
                    <a:lstStyle/>
                    <a:p>
                      <a:pPr marL="0" algn="l" defTabSz="914400" rtl="0" eaLnBrk="1" latinLnBrk="0" hangingPunct="1">
                        <a:spcBef>
                          <a:spcPts val="100"/>
                        </a:spcBef>
                        <a:spcAft>
                          <a:spcPts val="100"/>
                        </a:spcAft>
                      </a:pPr>
                      <a:r>
                        <a:rPr lang="en-US" sz="1200" b="1" kern="1200"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Club</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$86.7</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8.4</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+2.9%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+1.1%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8414">
                <a:tc>
                  <a:txBody>
                    <a:bodyPr/>
                    <a:lstStyle/>
                    <a:p>
                      <a:pPr marL="0" algn="l" defTabSz="914400" rtl="0" eaLnBrk="1" latinLnBrk="0" hangingPunct="1">
                        <a:spcBef>
                          <a:spcPts val="100"/>
                        </a:spcBef>
                        <a:spcAft>
                          <a:spcPts val="100"/>
                        </a:spcAft>
                      </a:pPr>
                      <a:r>
                        <a:rPr lang="en-US" sz="1200" b="1" kern="1200"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Drug</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$48.9</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9.9</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2"/>
                          </a:solidFill>
                          <a:effectLst/>
                          <a:latin typeface="Arial" panose="020B0604020202020204" pitchFamily="34" charset="0"/>
                        </a:rPr>
                        <a:t>-0.7%</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2"/>
                          </a:solidFill>
                          <a:effectLst/>
                          <a:latin typeface="Arial" panose="020B0604020202020204" pitchFamily="34" charset="0"/>
                        </a:rPr>
                        <a:t>-5.7%</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8414">
                <a:tc>
                  <a:txBody>
                    <a:bodyPr/>
                    <a:lstStyle/>
                    <a:p>
                      <a:pPr marL="0" marR="0" indent="0" algn="l" defTabSz="914400" rtl="0" eaLnBrk="1" fontAlgn="auto" latinLnBrk="0" hangingPunct="1">
                        <a:lnSpc>
                          <a:spcPct val="100000"/>
                        </a:lnSpc>
                        <a:spcBef>
                          <a:spcPts val="100"/>
                        </a:spcBef>
                        <a:spcAft>
                          <a:spcPts val="100"/>
                        </a:spcAft>
                        <a:buClrTx/>
                        <a:buSzTx/>
                        <a:buFontTx/>
                        <a:buNone/>
                        <a:tabLst/>
                        <a:defRPr/>
                      </a:pPr>
                      <a:r>
                        <a:rPr lang="en-US" sz="1200" b="1" kern="1200"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Mass/Supercenter</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$30.0</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7.6</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2"/>
                          </a:solidFill>
                          <a:effectLst/>
                          <a:latin typeface="Arial" panose="020B0604020202020204" pitchFamily="34" charset="0"/>
                        </a:rPr>
                        <a:t>-5.1%</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2"/>
                          </a:solidFill>
                          <a:effectLst/>
                          <a:latin typeface="Arial" panose="020B0604020202020204" pitchFamily="34" charset="0"/>
                        </a:rPr>
                        <a:t>-7.9%</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8414">
                <a:tc>
                  <a:txBody>
                    <a:bodyPr/>
                    <a:lstStyle/>
                    <a:p>
                      <a:pPr marL="0" algn="l" defTabSz="914400" rtl="0" eaLnBrk="1" latinLnBrk="0" hangingPunct="1">
                        <a:spcBef>
                          <a:spcPts val="100"/>
                        </a:spcBef>
                        <a:spcAft>
                          <a:spcPts val="100"/>
                        </a:spcAft>
                      </a:pPr>
                      <a:r>
                        <a:rPr lang="en-US" sz="1200" b="1" kern="1200"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Dollar</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$17.5</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10.0</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+2.2%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rial" panose="020B0604020202020204" pitchFamily="34" charset="0"/>
                        </a:rPr>
                        <a:t>+1.5% </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8414">
                <a:tc>
                  <a:txBody>
                    <a:bodyPr/>
                    <a:lstStyle/>
                    <a:p>
                      <a:pPr marL="0" algn="l" defTabSz="914400" rtl="0" eaLnBrk="1" latinLnBrk="0" hangingPunct="1">
                        <a:spcBef>
                          <a:spcPts val="100"/>
                        </a:spcBef>
                        <a:spcAft>
                          <a:spcPts val="100"/>
                        </a:spcAft>
                      </a:pPr>
                      <a:r>
                        <a:rPr lang="en-US" sz="1200" b="1" kern="1200" dirty="0">
                          <a:solidFill>
                            <a:schemeClr val="tx2"/>
                          </a:solidFill>
                          <a:latin typeface="+mn-lt"/>
                          <a:ea typeface="Verdana" panose="020B0604030504040204" pitchFamily="34" charset="0"/>
                          <a:cs typeface="Arial" panose="020B0604020202020204" pitchFamily="34" charset="0"/>
                          <a:sym typeface="Arial" panose="020B0604020202020204" pitchFamily="34" charset="0"/>
                        </a:rPr>
                        <a:t>Health/Vitamin</a:t>
                      </a:r>
                    </a:p>
                  </a:txBody>
                  <a:tcPr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00"/>
                        </a:spcBef>
                        <a:spcAft>
                          <a:spcPts val="100"/>
                        </a:spcAft>
                      </a:pPr>
                      <a:endParaRPr lang="en-US" sz="900" dirty="0">
                        <a:solidFill>
                          <a:schemeClr val="tx2"/>
                        </a:solidFill>
                        <a:latin typeface="+mn-lt"/>
                        <a:ea typeface="Verdana" panose="020B0604030504040204" pitchFamily="34" charset="0"/>
                        <a:cs typeface="Arial" panose="020B0604020202020204" pitchFamily="34" charset="0"/>
                        <a:sym typeface="Arial" panose="020B0604020202020204" pitchFamily="34" charset="0"/>
                      </a:endParaRPr>
                    </a:p>
                  </a:txBody>
                  <a:tcPr marL="18288" marR="18288" marT="18288" marB="18288"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$1.4</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effectLst/>
                          <a:latin typeface="Arial" panose="020B0604020202020204" pitchFamily="34" charset="0"/>
                        </a:rPr>
                        <a:t>0.1</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2"/>
                          </a:solidFill>
                          <a:effectLst/>
                          <a:latin typeface="Arial" panose="020B0604020202020204" pitchFamily="34" charset="0"/>
                        </a:rPr>
                        <a:t>-0.3%</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solidFill>
                            <a:schemeClr val="accent2"/>
                          </a:solidFill>
                          <a:effectLst/>
                          <a:latin typeface="Arial" panose="020B0604020202020204" pitchFamily="34" charset="0"/>
                        </a:rPr>
                        <a:t>-6.0%</a:t>
                      </a:r>
                    </a:p>
                  </a:txBody>
                  <a:tcPr marL="9525" marR="9525" marT="9525" marB="0" anchor="ct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aphicFrame>
        <p:nvGraphicFramePr>
          <p:cNvPr id="26" name="Chart 25"/>
          <p:cNvGraphicFramePr/>
          <p:nvPr>
            <p:custDataLst>
              <p:tags r:id="rId4"/>
            </p:custDataLst>
            <p:extLst/>
          </p:nvPr>
        </p:nvGraphicFramePr>
        <p:xfrm>
          <a:off x="3465513" y="2254250"/>
          <a:ext cx="2679700" cy="3176588"/>
        </p:xfrm>
        <a:graphic>
          <a:graphicData uri="http://schemas.openxmlformats.org/drawingml/2006/chart">
            <c:chart xmlns:c="http://schemas.openxmlformats.org/drawingml/2006/chart" xmlns:r="http://schemas.openxmlformats.org/officeDocument/2006/relationships" r:id="rId14"/>
          </a:graphicData>
        </a:graphic>
      </p:graphicFrame>
      <p:sp>
        <p:nvSpPr>
          <p:cNvPr id="19" name="Rectangle 18"/>
          <p:cNvSpPr/>
          <p:nvPr>
            <p:custDataLst>
              <p:tags r:id="rId5"/>
            </p:custDataLst>
          </p:nvPr>
        </p:nvSpPr>
        <p:spPr bwMode="auto">
          <a:xfrm>
            <a:off x="9148763" y="1547813"/>
            <a:ext cx="160338" cy="12065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20" name="Rectangle 19"/>
          <p:cNvSpPr/>
          <p:nvPr>
            <p:custDataLst>
              <p:tags r:id="rId6"/>
            </p:custDataLst>
          </p:nvPr>
        </p:nvSpPr>
        <p:spPr bwMode="auto">
          <a:xfrm>
            <a:off x="9759950" y="1547813"/>
            <a:ext cx="160338" cy="120650"/>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22" name="Text Placeholder 49"/>
          <p:cNvSpPr>
            <a:spLocks noGrp="1"/>
          </p:cNvSpPr>
          <p:nvPr>
            <p:custDataLst>
              <p:tags r:id="rId7"/>
            </p:custDataLst>
          </p:nvPr>
        </p:nvSpPr>
        <p:spPr bwMode="auto">
          <a:xfrm>
            <a:off x="9359900" y="1544639"/>
            <a:ext cx="29845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Clr>
                <a:srgbClr val="D2492A"/>
              </a:buClr>
              <a:buNone/>
              <a:defRPr/>
            </a:pPr>
            <a:fld id="{8B385610-4DC5-433C-8B2D-A108B4F1B109}" type="datetime'D''''''''''''''''o''''''''''''l''la''''''''r'''''''''''''">
              <a:rPr lang="en-US" altLang="en-US" sz="900">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nSpc>
                  <a:spcPct val="100000"/>
                </a:lnSpc>
                <a:spcBef>
                  <a:spcPct val="0"/>
                </a:spcBef>
                <a:spcAft>
                  <a:spcPct val="0"/>
                </a:spcAft>
                <a:buClr>
                  <a:srgbClr val="D2492A"/>
                </a:buClr>
                <a:buNone/>
                <a:defRPr/>
              </a:pPr>
              <a:t>Dollar</a:t>
            </a:fld>
            <a:endParaRPr lang="en-US" sz="900"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21" name="Text Placeholder 50"/>
          <p:cNvSpPr>
            <a:spLocks noGrp="1"/>
          </p:cNvSpPr>
          <p:nvPr>
            <p:custDataLst>
              <p:tags r:id="rId8"/>
            </p:custDataLst>
          </p:nvPr>
        </p:nvSpPr>
        <p:spPr bwMode="auto">
          <a:xfrm>
            <a:off x="9971088" y="1544639"/>
            <a:ext cx="203200"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Clr>
                <a:srgbClr val="D2492A"/>
              </a:buClr>
              <a:buNone/>
              <a:defRPr/>
            </a:pPr>
            <a:fld id="{9974FBFF-3DF8-4758-BE65-33FE9FA53CF4}" type="datetime'''''''''U''''''ni''''''''''t'''''''''''''''''">
              <a:rPr lang="en-US" altLang="en-US" sz="900">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nSpc>
                  <a:spcPct val="100000"/>
                </a:lnSpc>
                <a:spcBef>
                  <a:spcPct val="0"/>
                </a:spcBef>
                <a:spcAft>
                  <a:spcPct val="0"/>
                </a:spcAft>
                <a:buClr>
                  <a:srgbClr val="D2492A"/>
                </a:buClr>
                <a:buNone/>
                <a:defRPr/>
              </a:pPr>
              <a:t>Unit</a:t>
            </a:fld>
            <a:endParaRPr lang="en-US" sz="900"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4" name="McK Footnote"/>
          <p:cNvSpPr txBox="1">
            <a:spLocks noChangeArrowheads="1"/>
          </p:cNvSpPr>
          <p:nvPr>
            <p:custDataLst>
              <p:tags r:id="rId9"/>
            </p:custDataLst>
          </p:nvPr>
        </p:nvSpPr>
        <p:spPr bwMode="gray">
          <a:xfrm>
            <a:off x="1905001" y="6087001"/>
            <a:ext cx="8678171"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Note: Walmart not included in grocery or mass/super. Convenience data is from IRI Market Advantage™; data for other channels is from IRI Consumer and Shopper Insights Advantage™ Source: IRI Market Advantage™, IRI Consumer and Shopper Insights Advantage™, All Outlets, CY 2014–CY 2017, 52 weeks ending Dec. 2, 2018 vs. YA, NBD aligned</a:t>
            </a:r>
          </a:p>
        </p:txBody>
      </p:sp>
      <p:sp>
        <p:nvSpPr>
          <p:cNvPr id="15" name="Rectangle 14"/>
          <p:cNvSpPr/>
          <p:nvPr/>
        </p:nvSpPr>
        <p:spPr>
          <a:xfrm>
            <a:off x="1834580" y="2714984"/>
            <a:ext cx="8515350" cy="749808"/>
          </a:xfrm>
          <a:prstGeom prst="rect">
            <a:avLst/>
          </a:prstGeom>
          <a:noFill/>
          <a:ln w="15875">
            <a:solidFill>
              <a:srgbClr val="3F9C35"/>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US" sz="2400" dirty="0">
              <a:solidFill>
                <a:srgbClr val="616365"/>
              </a:solidFill>
              <a:latin typeface="Arial"/>
              <a:ea typeface="Verdana" panose="020B0604030504040204" pitchFamily="34" charset="0"/>
              <a:cs typeface="Verdana" panose="020B0604030504040204" pitchFamily="34" charset="0"/>
              <a:sym typeface="Verdana" panose="020B0604030504040204" pitchFamily="34" charset="0"/>
            </a:endParaRPr>
          </a:p>
        </p:txBody>
      </p:sp>
      <p:sp>
        <p:nvSpPr>
          <p:cNvPr id="16" name="Rectangle 15"/>
          <p:cNvSpPr/>
          <p:nvPr/>
        </p:nvSpPr>
        <p:spPr>
          <a:xfrm>
            <a:off x="1828800" y="4605770"/>
            <a:ext cx="8515350" cy="349002"/>
          </a:xfrm>
          <a:prstGeom prst="rect">
            <a:avLst/>
          </a:prstGeom>
          <a:noFill/>
          <a:ln w="15875">
            <a:solidFill>
              <a:srgbClr val="3F9C35"/>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US" sz="2400" dirty="0">
              <a:solidFill>
                <a:srgbClr val="616365"/>
              </a:solidFill>
              <a:latin typeface="Arial"/>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01468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3FB5A151-50D5-4897-9E35-00C2525BB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4926CA-ACA9-4960-AA47-021A76511332}"/>
              </a:ext>
            </a:extLst>
          </p:cNvPr>
          <p:cNvSpPr/>
          <p:nvPr/>
        </p:nvSpPr>
        <p:spPr>
          <a:xfrm>
            <a:off x="-1698"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766617" y="2209800"/>
            <a:ext cx="5495637" cy="3725487"/>
          </a:xfrm>
        </p:spPr>
        <p:txBody>
          <a:bodyPr anchor="t">
            <a:normAutofit/>
          </a:bodyPr>
          <a:lstStyle/>
          <a:p>
            <a:pPr algn="l"/>
            <a:r>
              <a:rPr lang="en-US" sz="4800" dirty="0">
                <a:solidFill>
                  <a:schemeClr val="bg1"/>
                </a:solidFill>
                <a:latin typeface="Century Gothic" panose="020B0502020202020204" pitchFamily="34" charset="0"/>
              </a:rPr>
              <a:t>Welcome &amp; Opening Remarks</a:t>
            </a:r>
            <a:endParaRPr lang="en-US" sz="36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Paul Wietecha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President &amp; CEO, Blacksmith</a:t>
            </a:r>
          </a:p>
        </p:txBody>
      </p:sp>
      <p:pic>
        <p:nvPicPr>
          <p:cNvPr id="7" name="Picture 6">
            <a:extLst>
              <a:ext uri="{FF2B5EF4-FFF2-40B4-BE49-F238E27FC236}">
                <a16:creationId xmlns:a16="http://schemas.microsoft.com/office/drawing/2014/main" id="{E9689347-FC4C-4D5A-83BB-393EF2297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381" y="2420528"/>
            <a:ext cx="1965432" cy="1932675"/>
          </a:xfrm>
          <a:prstGeom prst="rect">
            <a:avLst/>
          </a:prstGeom>
        </p:spPr>
      </p:pic>
      <p:pic>
        <p:nvPicPr>
          <p:cNvPr id="15" name="Picture 14">
            <a:extLst>
              <a:ext uri="{FF2B5EF4-FFF2-40B4-BE49-F238E27FC236}">
                <a16:creationId xmlns:a16="http://schemas.microsoft.com/office/drawing/2014/main" id="{7978761F-3AF8-4BE7-840E-3C232A04B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1449" y="2541825"/>
            <a:ext cx="2446439" cy="596948"/>
          </a:xfrm>
          <a:prstGeom prst="rect">
            <a:avLst/>
          </a:prstGeom>
        </p:spPr>
      </p:pic>
    </p:spTree>
    <p:extLst>
      <p:ext uri="{BB962C8B-B14F-4D97-AF65-F5344CB8AC3E}">
        <p14:creationId xmlns:p14="http://schemas.microsoft.com/office/powerpoint/2010/main" val="100700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8232" name="think-cell Slide" r:id="rId7" imgW="381" imgH="318" progId="TCLayout.ActiveDocument.1">
                  <p:embed/>
                </p:oleObj>
              </mc:Choice>
              <mc:Fallback>
                <p:oleObj name="think-cell Slide" r:id="rId7" imgW="381" imgH="318" progId="TCLayout.ActiveDocument.1">
                  <p:embed/>
                  <p:pic>
                    <p:nvPicPr>
                      <p:cNvPr id="6" name="Object 5" hidden="1"/>
                      <p:cNvPicPr/>
                      <p:nvPr/>
                    </p:nvPicPr>
                    <p:blipFill>
                      <a:blip r:embed="rId8"/>
                      <a:stretch>
                        <a:fillRect/>
                      </a:stretch>
                    </p:blipFill>
                    <p:spPr>
                      <a:xfrm>
                        <a:off x="1525589" y="1589"/>
                        <a:ext cx="1587" cy="1587"/>
                      </a:xfrm>
                      <a:prstGeom prst="rect">
                        <a:avLst/>
                      </a:prstGeom>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2000" dirty="0">
              <a:solidFill>
                <a:prstClr val="white"/>
              </a:solidFill>
              <a:latin typeface="Arial" panose="020B0604020202020204" pitchFamily="34" charset="0"/>
              <a:sym typeface="Arial" panose="020B0604020202020204" pitchFamily="34" charset="0"/>
            </a:endParaRPr>
          </a:p>
        </p:txBody>
      </p:sp>
      <p:sp>
        <p:nvSpPr>
          <p:cNvPr id="7" name="Text Placeholder 6"/>
          <p:cNvSpPr>
            <a:spLocks noGrp="1"/>
          </p:cNvSpPr>
          <p:nvPr>
            <p:ph type="body" sz="quarter" idx="11"/>
          </p:nvPr>
        </p:nvSpPr>
        <p:spPr>
          <a:xfrm>
            <a:off x="1844041" y="1035933"/>
            <a:ext cx="8503919" cy="330200"/>
          </a:xfrm>
        </p:spPr>
        <p:txBody>
          <a:bodyPr/>
          <a:lstStyle/>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Convenience Channel Is Most Preferred by Younger Boomers</a:t>
            </a:r>
          </a:p>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Millennials and Gen Xers Prefer Shopping at Mass</a:t>
            </a:r>
            <a:endParaRPr lang="en-US" dirty="0">
              <a:latin typeface="Century Gothic" panose="020B0502020202020204" pitchFamily="34" charset="0"/>
            </a:endParaRPr>
          </a:p>
          <a:p>
            <a:r>
              <a:rPr lang="en-US" sz="1000" b="0" dirty="0">
                <a:latin typeface="Century Gothic" panose="020B0502020202020204" pitchFamily="34" charset="0"/>
              </a:rPr>
              <a:t>Channel Dollar Share Index</a:t>
            </a:r>
          </a:p>
        </p:txBody>
      </p:sp>
      <p:sp>
        <p:nvSpPr>
          <p:cNvPr id="13" name="Title 12"/>
          <p:cNvSpPr>
            <a:spLocks noGrp="1"/>
          </p:cNvSpPr>
          <p:nvPr>
            <p:ph type="title"/>
          </p:nvPr>
        </p:nvSpPr>
        <p:spPr>
          <a:xfrm>
            <a:off x="1844040" y="486569"/>
            <a:ext cx="8823960" cy="473864"/>
          </a:xfrm>
        </p:spPr>
        <p:txBody>
          <a:bodyPr/>
          <a:lstStyle/>
          <a:p>
            <a:r>
              <a:rPr lang="en-US" dirty="0">
                <a:latin typeface="Century Gothic" panose="020B0502020202020204" pitchFamily="34" charset="0"/>
              </a:rPr>
              <a:t>Total CPG—Channel Preference by Generation </a:t>
            </a:r>
            <a:endParaRPr lang="en-US" dirty="0">
              <a:latin typeface="Century Gothic" panose="020B0502020202020204" pitchFamily="34" charset="0"/>
              <a:sym typeface="Arial" panose="020B0604020202020204" pitchFamily="34" charset="0"/>
            </a:endParaRPr>
          </a:p>
        </p:txBody>
      </p:sp>
      <p:sp>
        <p:nvSpPr>
          <p:cNvPr id="12" name="TextBox 6"/>
          <p:cNvSpPr txBox="1"/>
          <p:nvPr/>
        </p:nvSpPr>
        <p:spPr>
          <a:xfrm>
            <a:off x="7912731" y="5414015"/>
            <a:ext cx="730969" cy="1384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b="1" dirty="0">
                <a:solidFill>
                  <a:srgbClr val="616365"/>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Lowest Index</a:t>
            </a:r>
          </a:p>
        </p:txBody>
      </p:sp>
      <p:sp>
        <p:nvSpPr>
          <p:cNvPr id="16" name="TextBox 7"/>
          <p:cNvSpPr txBox="1"/>
          <p:nvPr/>
        </p:nvSpPr>
        <p:spPr>
          <a:xfrm>
            <a:off x="9171002" y="5414015"/>
            <a:ext cx="756617" cy="1384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b="1" dirty="0">
                <a:solidFill>
                  <a:srgbClr val="616365"/>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Highest Index</a:t>
            </a:r>
          </a:p>
        </p:txBody>
      </p:sp>
      <p:sp>
        <p:nvSpPr>
          <p:cNvPr id="17" name="Rectangle 16"/>
          <p:cNvSpPr/>
          <p:nvPr/>
        </p:nvSpPr>
        <p:spPr>
          <a:xfrm>
            <a:off x="5775322" y="5593945"/>
            <a:ext cx="2210560" cy="215444"/>
          </a:xfrm>
          <a:prstGeom prst="rect">
            <a:avLst/>
          </a:prstGeom>
        </p:spPr>
        <p:txBody>
          <a:bodyPr wrap="square">
            <a:spAutoFit/>
          </a:bodyPr>
          <a:lstStyle/>
          <a:p>
            <a:pPr defTabSz="1219170">
              <a:spcBef>
                <a:spcPts val="100"/>
              </a:spcBef>
              <a:spcAft>
                <a:spcPts val="100"/>
              </a:spcAft>
              <a:defRPr/>
            </a:pPr>
            <a:r>
              <a:rPr lang="en-US" sz="800" dirty="0">
                <a:solidFill>
                  <a:srgbClr val="616365"/>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Channel preference by generation</a:t>
            </a:r>
          </a:p>
        </p:txBody>
      </p:sp>
      <p:cxnSp>
        <p:nvCxnSpPr>
          <p:cNvPr id="18" name="Straight Arrow Connector 17"/>
          <p:cNvCxnSpPr/>
          <p:nvPr/>
        </p:nvCxnSpPr>
        <p:spPr>
          <a:xfrm>
            <a:off x="7457853" y="5697322"/>
            <a:ext cx="325781" cy="0"/>
          </a:xfrm>
          <a:prstGeom prst="straightConnector1">
            <a:avLst/>
          </a:prstGeom>
          <a:ln w="127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838191" y="5572121"/>
            <a:ext cx="2216267" cy="204829"/>
          </a:xfrm>
          <a:prstGeom prst="rect">
            <a:avLst/>
          </a:prstGeom>
          <a:gradFill>
            <a:gsLst>
              <a:gs pos="2000">
                <a:srgbClr val="F86E6C"/>
              </a:gs>
              <a:gs pos="0">
                <a:srgbClr val="F8696B"/>
              </a:gs>
              <a:gs pos="50000">
                <a:srgbClr val="FEE582"/>
              </a:gs>
              <a:gs pos="100000">
                <a:srgbClr val="63BE7B"/>
              </a:gs>
            </a:gsLst>
            <a:lin ang="0" scaled="0"/>
          </a:gra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0" name="McK Footnote"/>
          <p:cNvSpPr txBox="1">
            <a:spLocks noChangeArrowheads="1"/>
          </p:cNvSpPr>
          <p:nvPr>
            <p:custDataLst>
              <p:tags r:id="rId4"/>
            </p:custDataLst>
          </p:nvPr>
        </p:nvSpPr>
        <p:spPr bwMode="gray">
          <a:xfrm>
            <a:off x="2170691" y="6087001"/>
            <a:ext cx="8412480"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panose="020B0604020202020204" pitchFamily="34" charset="0"/>
                <a:ea typeface="宋体" pitchFamily="2" charset="-122"/>
                <a:cs typeface="Arial" panose="020B0604020202020204" pitchFamily="34" charset="0"/>
                <a:sym typeface="Arial" panose="020B0604020202020204" pitchFamily="34" charset="0"/>
              </a:rPr>
              <a:t>Note: Walmart not included in grocery or mass/super</a:t>
            </a:r>
          </a:p>
          <a:p>
            <a:pPr marL="586341" indent="-586341" algn="r" defTabSz="913526">
              <a:tabLst>
                <a:tab pos="544228" algn="r"/>
              </a:tabLst>
              <a:defRPr/>
            </a:pPr>
            <a:r>
              <a:rPr lang="en-US" altLang="zh-CN" sz="800" i="1" dirty="0">
                <a:solidFill>
                  <a:srgbClr val="616365"/>
                </a:solidFill>
                <a:latin typeface="Arial" panose="020B0604020202020204" pitchFamily="34" charset="0"/>
                <a:ea typeface="宋体" pitchFamily="2" charset="-122"/>
                <a:cs typeface="Arial" panose="020B0604020202020204" pitchFamily="34" charset="0"/>
                <a:sym typeface="Arial" panose="020B0604020202020204" pitchFamily="34" charset="0"/>
              </a:rPr>
              <a:t>Source: IRI Consumer and Shopper Insights Advantage™, All Outlets, CY 2014–CY 2017, 52 weeks ending </a:t>
            </a: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Dec. 2</a:t>
            </a:r>
            <a:r>
              <a:rPr lang="en-US" altLang="zh-CN" sz="800" i="1" dirty="0">
                <a:solidFill>
                  <a:srgbClr val="616365"/>
                </a:solidFill>
                <a:latin typeface="Arial" panose="020B0604020202020204" pitchFamily="34" charset="0"/>
                <a:ea typeface="宋体" pitchFamily="2" charset="-122"/>
                <a:cs typeface="Arial" panose="020B0604020202020204" pitchFamily="34" charset="0"/>
                <a:sym typeface="Arial" panose="020B0604020202020204" pitchFamily="34" charset="0"/>
              </a:rPr>
              <a:t>, 2018 vs. YA, NBD aligned</a:t>
            </a:r>
          </a:p>
        </p:txBody>
      </p:sp>
      <p:graphicFrame>
        <p:nvGraphicFramePr>
          <p:cNvPr id="3" name="Table 2"/>
          <p:cNvGraphicFramePr>
            <a:graphicFrameLocks noGrp="1"/>
          </p:cNvGraphicFramePr>
          <p:nvPr>
            <p:extLst/>
          </p:nvPr>
        </p:nvGraphicFramePr>
        <p:xfrm>
          <a:off x="1916334" y="1771835"/>
          <a:ext cx="8390161" cy="3416851"/>
        </p:xfrm>
        <a:graphic>
          <a:graphicData uri="http://schemas.openxmlformats.org/drawingml/2006/table">
            <a:tbl>
              <a:tblPr/>
              <a:tblGrid>
                <a:gridCol w="1107381">
                  <a:extLst>
                    <a:ext uri="{9D8B030D-6E8A-4147-A177-3AD203B41FA5}">
                      <a16:colId xmlns:a16="http://schemas.microsoft.com/office/drawing/2014/main" val="3908079534"/>
                    </a:ext>
                  </a:extLst>
                </a:gridCol>
                <a:gridCol w="1107381">
                  <a:extLst>
                    <a:ext uri="{9D8B030D-6E8A-4147-A177-3AD203B41FA5}">
                      <a16:colId xmlns:a16="http://schemas.microsoft.com/office/drawing/2014/main" val="4012531676"/>
                    </a:ext>
                  </a:extLst>
                </a:gridCol>
                <a:gridCol w="1104056">
                  <a:extLst>
                    <a:ext uri="{9D8B030D-6E8A-4147-A177-3AD203B41FA5}">
                      <a16:colId xmlns:a16="http://schemas.microsoft.com/office/drawing/2014/main" val="3718102507"/>
                    </a:ext>
                  </a:extLst>
                </a:gridCol>
                <a:gridCol w="1050849">
                  <a:extLst>
                    <a:ext uri="{9D8B030D-6E8A-4147-A177-3AD203B41FA5}">
                      <a16:colId xmlns:a16="http://schemas.microsoft.com/office/drawing/2014/main" val="2104286542"/>
                    </a:ext>
                  </a:extLst>
                </a:gridCol>
                <a:gridCol w="1027570">
                  <a:extLst>
                    <a:ext uri="{9D8B030D-6E8A-4147-A177-3AD203B41FA5}">
                      <a16:colId xmlns:a16="http://schemas.microsoft.com/office/drawing/2014/main" val="1559233799"/>
                    </a:ext>
                  </a:extLst>
                </a:gridCol>
                <a:gridCol w="1024245">
                  <a:extLst>
                    <a:ext uri="{9D8B030D-6E8A-4147-A177-3AD203B41FA5}">
                      <a16:colId xmlns:a16="http://schemas.microsoft.com/office/drawing/2014/main" val="3845984734"/>
                    </a:ext>
                  </a:extLst>
                </a:gridCol>
                <a:gridCol w="1024245">
                  <a:extLst>
                    <a:ext uri="{9D8B030D-6E8A-4147-A177-3AD203B41FA5}">
                      <a16:colId xmlns:a16="http://schemas.microsoft.com/office/drawing/2014/main" val="2534317319"/>
                    </a:ext>
                  </a:extLst>
                </a:gridCol>
                <a:gridCol w="944434">
                  <a:extLst>
                    <a:ext uri="{9D8B030D-6E8A-4147-A177-3AD203B41FA5}">
                      <a16:colId xmlns:a16="http://schemas.microsoft.com/office/drawing/2014/main" val="2858607306"/>
                    </a:ext>
                  </a:extLst>
                </a:gridCol>
              </a:tblGrid>
              <a:tr h="672475">
                <a:tc>
                  <a:txBody>
                    <a:bodyPr/>
                    <a:lstStyle/>
                    <a:p>
                      <a:pPr marL="0" algn="ctr" defTabSz="914400" rtl="0" eaLnBrk="1" fontAlgn="ctr" latinLnBrk="0" hangingPunct="1"/>
                      <a:r>
                        <a:rPr lang="en-US" sz="1200" b="1" i="0" u="none" strike="noStrike" kern="1200"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Generations</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ct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Grocery</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ct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Convenience</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ct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Club</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ct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Drug</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ct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Mass/</a:t>
                      </a:r>
                      <a:b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b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Supercenter</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ct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Dollar</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fontAlgn="ct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Health/</a:t>
                      </a:r>
                      <a:b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br>
                      <a:r>
                        <a:rPr lang="en-US" sz="1200" b="1" i="0" u="none" strike="noStrike" dirty="0">
                          <a:solidFill>
                            <a:schemeClr val="bg1"/>
                          </a:solidFill>
                          <a:effectLst/>
                          <a:latin typeface="+mj-lt"/>
                          <a:ea typeface="Verdana" panose="020B0604030504040204" pitchFamily="34" charset="0"/>
                          <a:cs typeface="Arial" panose="020B0604020202020204" pitchFamily="34" charset="0"/>
                          <a:sym typeface="Arial" panose="020B0604020202020204" pitchFamily="34" charset="0"/>
                        </a:rPr>
                        <a:t>Vitamin</a:t>
                      </a:r>
                    </a:p>
                  </a:txBody>
                  <a:tcPr marL="8230" marR="8230" marT="823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891873272"/>
                  </a:ext>
                </a:extLst>
              </a:tr>
              <a:tr h="457396">
                <a:tc>
                  <a:txBody>
                    <a:bodyPr/>
                    <a:lstStyle/>
                    <a:p>
                      <a:pPr algn="l" fontAlgn="ctr"/>
                      <a:r>
                        <a:rPr lang="en-US" sz="1000" b="1" i="0" u="none" strike="noStrike" dirty="0">
                          <a:solidFill>
                            <a:schemeClr val="tx1"/>
                          </a:solidFill>
                          <a:effectLst/>
                          <a:latin typeface="+mj-lt"/>
                          <a:ea typeface="Verdana" panose="020B0604030504040204" pitchFamily="34" charset="0"/>
                          <a:cs typeface="Arial" panose="020B0604020202020204" pitchFamily="34" charset="0"/>
                          <a:sym typeface="Arial" panose="020B0604020202020204" pitchFamily="34" charset="0"/>
                        </a:rPr>
                        <a:t>Younger Millennials</a:t>
                      </a:r>
                    </a:p>
                  </a:txBody>
                  <a:tcPr marL="99670" marR="8230" marT="8230"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noFill/>
                  </a:tcPr>
                </a:tc>
                <a:tc>
                  <a:txBody>
                    <a:bodyPr/>
                    <a:lstStyle/>
                    <a:p>
                      <a:pPr algn="ctr" rtl="0" fontAlgn="b"/>
                      <a:r>
                        <a:rPr lang="en-US" sz="1000" b="0" i="0" u="none" strike="noStrike" dirty="0">
                          <a:solidFill>
                            <a:schemeClr val="tx1"/>
                          </a:solidFill>
                          <a:effectLst/>
                          <a:latin typeface="+mj-lt"/>
                        </a:rPr>
                        <a:t>97</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96B"/>
                    </a:solidFill>
                  </a:tcPr>
                </a:tc>
                <a:tc>
                  <a:txBody>
                    <a:bodyPr/>
                    <a:lstStyle/>
                    <a:p>
                      <a:pPr algn="ctr" rtl="0" fontAlgn="b"/>
                      <a:r>
                        <a:rPr lang="en-US" sz="1000" b="0" i="0" u="none" strike="noStrike" dirty="0">
                          <a:solidFill>
                            <a:schemeClr val="tx1"/>
                          </a:solidFill>
                          <a:effectLst/>
                          <a:latin typeface="+mj-lt"/>
                        </a:rPr>
                        <a:t>112</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CADC81"/>
                    </a:solidFill>
                  </a:tcPr>
                </a:tc>
                <a:tc>
                  <a:txBody>
                    <a:bodyPr/>
                    <a:lstStyle/>
                    <a:p>
                      <a:pPr algn="ctr" rtl="0" fontAlgn="b"/>
                      <a:r>
                        <a:rPr lang="en-US" sz="1000" b="0" i="0" u="none" strike="noStrike" dirty="0">
                          <a:solidFill>
                            <a:schemeClr val="tx1"/>
                          </a:solidFill>
                          <a:effectLst/>
                          <a:latin typeface="+mj-lt"/>
                        </a:rPr>
                        <a:t>69</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96B"/>
                    </a:solidFill>
                  </a:tcPr>
                </a:tc>
                <a:tc>
                  <a:txBody>
                    <a:bodyPr/>
                    <a:lstStyle/>
                    <a:p>
                      <a:pPr algn="ctr" rtl="0" fontAlgn="b"/>
                      <a:r>
                        <a:rPr lang="en-US" sz="1000" b="0" i="0" u="none" strike="noStrike" dirty="0">
                          <a:solidFill>
                            <a:schemeClr val="tx1"/>
                          </a:solidFill>
                          <a:effectLst/>
                          <a:latin typeface="+mj-lt"/>
                        </a:rPr>
                        <a:t>70</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F6C"/>
                    </a:solidFill>
                  </a:tcPr>
                </a:tc>
                <a:tc>
                  <a:txBody>
                    <a:bodyPr/>
                    <a:lstStyle/>
                    <a:p>
                      <a:pPr algn="ctr" rtl="0" fontAlgn="b"/>
                      <a:r>
                        <a:rPr lang="en-US" sz="1000" b="0" i="0" u="none" strike="noStrike" dirty="0">
                          <a:solidFill>
                            <a:schemeClr val="tx1"/>
                          </a:solidFill>
                          <a:effectLst/>
                          <a:latin typeface="+mj-lt"/>
                        </a:rPr>
                        <a:t>124</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ABD380"/>
                    </a:solidFill>
                  </a:tcPr>
                </a:tc>
                <a:tc>
                  <a:txBody>
                    <a:bodyPr/>
                    <a:lstStyle/>
                    <a:p>
                      <a:pPr algn="ctr" rtl="0" fontAlgn="b"/>
                      <a:r>
                        <a:rPr lang="en-US" sz="1000" b="0" i="0" u="none" strike="noStrike" dirty="0">
                          <a:solidFill>
                            <a:schemeClr val="tx1"/>
                          </a:solidFill>
                          <a:effectLst/>
                          <a:latin typeface="+mj-lt"/>
                        </a:rPr>
                        <a:t>95</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CC57C"/>
                    </a:solidFill>
                  </a:tcPr>
                </a:tc>
                <a:tc>
                  <a:txBody>
                    <a:bodyPr/>
                    <a:lstStyle/>
                    <a:p>
                      <a:pPr algn="ctr" rtl="0" fontAlgn="b"/>
                      <a:r>
                        <a:rPr lang="en-US" sz="1000" b="0" i="0" u="none" strike="noStrike" dirty="0">
                          <a:solidFill>
                            <a:schemeClr val="tx1"/>
                          </a:solidFill>
                          <a:effectLst/>
                          <a:latin typeface="+mj-lt"/>
                        </a:rPr>
                        <a:t>67</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96B"/>
                    </a:solidFill>
                  </a:tcPr>
                </a:tc>
                <a:extLst>
                  <a:ext uri="{0D108BD9-81ED-4DB2-BD59-A6C34878D82A}">
                    <a16:rowId xmlns:a16="http://schemas.microsoft.com/office/drawing/2014/main" val="4184403025"/>
                  </a:ext>
                </a:extLst>
              </a:tr>
              <a:tr h="457396">
                <a:tc>
                  <a:txBody>
                    <a:bodyPr/>
                    <a:lstStyle/>
                    <a:p>
                      <a:pPr algn="l" fontAlgn="ctr"/>
                      <a:r>
                        <a:rPr lang="en-US" sz="1000" b="1" i="0" u="none" strike="noStrike" dirty="0">
                          <a:solidFill>
                            <a:schemeClr val="tx1"/>
                          </a:solidFill>
                          <a:effectLst/>
                          <a:latin typeface="+mj-lt"/>
                          <a:ea typeface="Verdana" panose="020B0604030504040204" pitchFamily="34" charset="0"/>
                          <a:cs typeface="Arial" panose="020B0604020202020204" pitchFamily="34" charset="0"/>
                          <a:sym typeface="Arial" panose="020B0604020202020204" pitchFamily="34" charset="0"/>
                        </a:rPr>
                        <a:t>Older Millennials</a:t>
                      </a:r>
                    </a:p>
                  </a:txBody>
                  <a:tcPr marL="99670" marR="8230" marT="8230"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noFill/>
                  </a:tcPr>
                </a:tc>
                <a:tc>
                  <a:txBody>
                    <a:bodyPr/>
                    <a:lstStyle/>
                    <a:p>
                      <a:pPr algn="ctr" rtl="0" fontAlgn="b"/>
                      <a:r>
                        <a:rPr lang="en-US" sz="1000" b="0" i="0" u="none" strike="noStrike" dirty="0">
                          <a:solidFill>
                            <a:schemeClr val="tx1"/>
                          </a:solidFill>
                          <a:effectLst/>
                          <a:latin typeface="+mj-lt"/>
                        </a:rPr>
                        <a:t>101</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BBD881"/>
                    </a:solidFill>
                  </a:tcPr>
                </a:tc>
                <a:tc>
                  <a:txBody>
                    <a:bodyPr/>
                    <a:lstStyle/>
                    <a:p>
                      <a:pPr algn="ctr" rtl="0" fontAlgn="b"/>
                      <a:r>
                        <a:rPr lang="en-US" sz="1000" b="0" i="0" u="none" strike="noStrike" dirty="0">
                          <a:solidFill>
                            <a:schemeClr val="tx1"/>
                          </a:solidFill>
                          <a:effectLst/>
                          <a:latin typeface="+mj-lt"/>
                        </a:rPr>
                        <a:t>79</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B6B"/>
                    </a:solidFill>
                  </a:tcPr>
                </a:tc>
                <a:tc>
                  <a:txBody>
                    <a:bodyPr/>
                    <a:lstStyle/>
                    <a:p>
                      <a:pPr algn="ctr" rtl="0" fontAlgn="b"/>
                      <a:r>
                        <a:rPr lang="en-US" sz="1000" b="0" i="0" u="none" strike="noStrike" dirty="0">
                          <a:solidFill>
                            <a:schemeClr val="tx1"/>
                          </a:solidFill>
                          <a:effectLst/>
                          <a:latin typeface="+mj-lt"/>
                        </a:rPr>
                        <a:t>88</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CB579"/>
                    </a:solidFill>
                  </a:tcPr>
                </a:tc>
                <a:tc>
                  <a:txBody>
                    <a:bodyPr/>
                    <a:lstStyle/>
                    <a:p>
                      <a:pPr algn="ctr" rtl="0" fontAlgn="b"/>
                      <a:r>
                        <a:rPr lang="en-US" sz="1000" b="0" i="0" u="none" strike="noStrike" dirty="0">
                          <a:solidFill>
                            <a:schemeClr val="tx1"/>
                          </a:solidFill>
                          <a:effectLst/>
                          <a:latin typeface="+mj-lt"/>
                        </a:rPr>
                        <a:t>68</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96B"/>
                    </a:solidFill>
                  </a:tcPr>
                </a:tc>
                <a:tc>
                  <a:txBody>
                    <a:bodyPr/>
                    <a:lstStyle/>
                    <a:p>
                      <a:pPr algn="ctr" rtl="0" fontAlgn="b"/>
                      <a:r>
                        <a:rPr lang="en-US" sz="1000" b="0" i="0" u="none" strike="noStrike" dirty="0">
                          <a:solidFill>
                            <a:schemeClr val="tx1"/>
                          </a:solidFill>
                          <a:effectLst/>
                          <a:latin typeface="+mj-lt"/>
                        </a:rPr>
                        <a:t>145</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3BE7B"/>
                    </a:solidFill>
                  </a:tcPr>
                </a:tc>
                <a:tc>
                  <a:txBody>
                    <a:bodyPr/>
                    <a:lstStyle/>
                    <a:p>
                      <a:pPr algn="ctr" rtl="0" fontAlgn="b"/>
                      <a:r>
                        <a:rPr lang="en-US" sz="1000" b="0" i="0" u="none" strike="noStrike" dirty="0">
                          <a:solidFill>
                            <a:schemeClr val="tx1"/>
                          </a:solidFill>
                          <a:effectLst/>
                          <a:latin typeface="+mj-lt"/>
                        </a:rPr>
                        <a:t>68</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96B"/>
                    </a:solidFill>
                  </a:tcPr>
                </a:tc>
                <a:tc>
                  <a:txBody>
                    <a:bodyPr/>
                    <a:lstStyle/>
                    <a:p>
                      <a:pPr algn="ctr" rtl="0" fontAlgn="b"/>
                      <a:r>
                        <a:rPr lang="en-US" sz="1000" b="0" i="0" u="none" strike="noStrike" dirty="0">
                          <a:solidFill>
                            <a:schemeClr val="tx1"/>
                          </a:solidFill>
                          <a:effectLst/>
                          <a:latin typeface="+mj-lt"/>
                        </a:rPr>
                        <a:t>76</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98B71"/>
                    </a:solidFill>
                  </a:tcPr>
                </a:tc>
                <a:extLst>
                  <a:ext uri="{0D108BD9-81ED-4DB2-BD59-A6C34878D82A}">
                    <a16:rowId xmlns:a16="http://schemas.microsoft.com/office/drawing/2014/main" val="628643801"/>
                  </a:ext>
                </a:extLst>
              </a:tr>
              <a:tr h="457396">
                <a:tc>
                  <a:txBody>
                    <a:bodyPr/>
                    <a:lstStyle/>
                    <a:p>
                      <a:pPr algn="l" fontAlgn="ctr"/>
                      <a:r>
                        <a:rPr lang="en-US" sz="1000" b="1" i="0" u="none" strike="noStrike" dirty="0">
                          <a:solidFill>
                            <a:schemeClr val="tx1"/>
                          </a:solidFill>
                          <a:effectLst/>
                          <a:latin typeface="+mj-lt"/>
                          <a:ea typeface="Verdana" panose="020B0604030504040204" pitchFamily="34" charset="0"/>
                          <a:cs typeface="Arial" panose="020B0604020202020204" pitchFamily="34" charset="0"/>
                          <a:sym typeface="Arial" panose="020B0604020202020204" pitchFamily="34" charset="0"/>
                        </a:rPr>
                        <a:t>Gen Xers</a:t>
                      </a:r>
                    </a:p>
                  </a:txBody>
                  <a:tcPr marL="99670" marR="8230" marT="8230"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noFill/>
                  </a:tcPr>
                </a:tc>
                <a:tc>
                  <a:txBody>
                    <a:bodyPr/>
                    <a:lstStyle/>
                    <a:p>
                      <a:pPr algn="ctr" rtl="0" fontAlgn="b"/>
                      <a:r>
                        <a:rPr lang="en-US" sz="1000" b="0" i="0" u="none" strike="noStrike" dirty="0">
                          <a:solidFill>
                            <a:schemeClr val="tx1"/>
                          </a:solidFill>
                          <a:effectLst/>
                          <a:latin typeface="+mj-lt"/>
                        </a:rPr>
                        <a:t>100</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E984"/>
                    </a:solidFill>
                  </a:tcPr>
                </a:tc>
                <a:tc>
                  <a:txBody>
                    <a:bodyPr/>
                    <a:lstStyle/>
                    <a:p>
                      <a:pPr algn="ctr" rtl="0" fontAlgn="b"/>
                      <a:r>
                        <a:rPr lang="en-US" sz="1000" b="0" i="0" u="none" strike="noStrike" dirty="0">
                          <a:solidFill>
                            <a:schemeClr val="tx1"/>
                          </a:solidFill>
                          <a:effectLst/>
                          <a:latin typeface="+mj-lt"/>
                        </a:rPr>
                        <a:t>93</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CBA7A"/>
                    </a:solidFill>
                  </a:tcPr>
                </a:tc>
                <a:tc>
                  <a:txBody>
                    <a:bodyPr/>
                    <a:lstStyle/>
                    <a:p>
                      <a:pPr algn="ctr" rtl="0" fontAlgn="b"/>
                      <a:r>
                        <a:rPr lang="en-US" sz="1000" b="0" i="0" u="none" strike="noStrike" dirty="0">
                          <a:solidFill>
                            <a:schemeClr val="tx1"/>
                          </a:solidFill>
                          <a:effectLst/>
                          <a:latin typeface="+mj-lt"/>
                        </a:rPr>
                        <a:t>105</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ABD380"/>
                    </a:solidFill>
                  </a:tcPr>
                </a:tc>
                <a:tc>
                  <a:txBody>
                    <a:bodyPr/>
                    <a:lstStyle/>
                    <a:p>
                      <a:pPr algn="ctr" rtl="0" fontAlgn="b"/>
                      <a:r>
                        <a:rPr lang="en-US" sz="1000" b="0" i="0" u="none" strike="noStrike" dirty="0">
                          <a:solidFill>
                            <a:schemeClr val="tx1"/>
                          </a:solidFill>
                          <a:effectLst/>
                          <a:latin typeface="+mj-lt"/>
                        </a:rPr>
                        <a:t>91</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DCB7E"/>
                    </a:solidFill>
                  </a:tcPr>
                </a:tc>
                <a:tc>
                  <a:txBody>
                    <a:bodyPr/>
                    <a:lstStyle/>
                    <a:p>
                      <a:pPr algn="ctr" rtl="0" fontAlgn="b"/>
                      <a:r>
                        <a:rPr lang="en-US" sz="1000" b="0" i="0" u="none" strike="noStrike" dirty="0">
                          <a:solidFill>
                            <a:schemeClr val="tx1"/>
                          </a:solidFill>
                          <a:effectLst/>
                          <a:latin typeface="+mj-lt"/>
                        </a:rPr>
                        <a:t>120</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B8D780"/>
                    </a:solidFill>
                  </a:tcPr>
                </a:tc>
                <a:tc>
                  <a:txBody>
                    <a:bodyPr/>
                    <a:lstStyle/>
                    <a:p>
                      <a:pPr algn="ctr" rtl="0" fontAlgn="b"/>
                      <a:r>
                        <a:rPr lang="en-US" sz="1000" b="0" i="0" u="none" strike="noStrike" dirty="0">
                          <a:solidFill>
                            <a:schemeClr val="tx1"/>
                          </a:solidFill>
                          <a:effectLst/>
                          <a:latin typeface="+mj-lt"/>
                        </a:rPr>
                        <a:t>97</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DCD7E"/>
                    </a:solidFill>
                  </a:tcPr>
                </a:tc>
                <a:tc>
                  <a:txBody>
                    <a:bodyPr/>
                    <a:lstStyle/>
                    <a:p>
                      <a:pPr algn="ctr" rtl="0" fontAlgn="b"/>
                      <a:r>
                        <a:rPr lang="en-US" sz="1000" b="0" i="0" u="none" strike="noStrike" dirty="0">
                          <a:solidFill>
                            <a:schemeClr val="tx1"/>
                          </a:solidFill>
                          <a:effectLst/>
                          <a:latin typeface="+mj-lt"/>
                        </a:rPr>
                        <a:t>83</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BA777"/>
                    </a:solidFill>
                  </a:tcPr>
                </a:tc>
                <a:extLst>
                  <a:ext uri="{0D108BD9-81ED-4DB2-BD59-A6C34878D82A}">
                    <a16:rowId xmlns:a16="http://schemas.microsoft.com/office/drawing/2014/main" val="1128866656"/>
                  </a:ext>
                </a:extLst>
              </a:tr>
              <a:tr h="457396">
                <a:tc>
                  <a:txBody>
                    <a:bodyPr/>
                    <a:lstStyle/>
                    <a:p>
                      <a:pPr algn="l" fontAlgn="ctr"/>
                      <a:r>
                        <a:rPr lang="en-US" sz="1000" b="1" i="0" u="none" strike="noStrike" dirty="0">
                          <a:solidFill>
                            <a:schemeClr val="tx1"/>
                          </a:solidFill>
                          <a:effectLst/>
                          <a:latin typeface="+mj-lt"/>
                          <a:ea typeface="Verdana" panose="020B0604030504040204" pitchFamily="34" charset="0"/>
                          <a:cs typeface="Arial" panose="020B0604020202020204" pitchFamily="34" charset="0"/>
                          <a:sym typeface="Arial" panose="020B0604020202020204" pitchFamily="34" charset="0"/>
                        </a:rPr>
                        <a:t>Younger Boomers</a:t>
                      </a:r>
                    </a:p>
                  </a:txBody>
                  <a:tcPr marL="99670" marR="8230" marT="8230"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noFill/>
                  </a:tcPr>
                </a:tc>
                <a:tc>
                  <a:txBody>
                    <a:bodyPr/>
                    <a:lstStyle/>
                    <a:p>
                      <a:pPr algn="ctr" rtl="0" fontAlgn="b"/>
                      <a:r>
                        <a:rPr lang="en-US" sz="1000" b="0" i="0" u="none" strike="noStrike" dirty="0">
                          <a:solidFill>
                            <a:schemeClr val="tx1"/>
                          </a:solidFill>
                          <a:effectLst/>
                          <a:latin typeface="+mj-lt"/>
                        </a:rPr>
                        <a:t>99</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EE182"/>
                    </a:solidFill>
                  </a:tcPr>
                </a:tc>
                <a:tc>
                  <a:txBody>
                    <a:bodyPr/>
                    <a:lstStyle/>
                    <a:p>
                      <a:pPr algn="ctr" rtl="0" fontAlgn="b"/>
                      <a:r>
                        <a:rPr lang="en-US" sz="1000" b="0" i="0" u="none" strike="noStrike" dirty="0">
                          <a:solidFill>
                            <a:schemeClr val="tx1"/>
                          </a:solidFill>
                          <a:effectLst/>
                          <a:latin typeface="+mj-lt"/>
                        </a:rPr>
                        <a:t>132</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3BE7B"/>
                    </a:solidFill>
                  </a:tcPr>
                </a:tc>
                <a:tc>
                  <a:txBody>
                    <a:bodyPr/>
                    <a:lstStyle/>
                    <a:p>
                      <a:pPr algn="ctr" rtl="0" fontAlgn="b"/>
                      <a:r>
                        <a:rPr lang="en-US" sz="1000" b="0" i="0" u="none" strike="noStrike" dirty="0">
                          <a:solidFill>
                            <a:schemeClr val="tx1"/>
                          </a:solidFill>
                          <a:effectLst/>
                          <a:latin typeface="+mj-lt"/>
                        </a:rPr>
                        <a:t>102</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EDE683"/>
                    </a:solidFill>
                  </a:tcPr>
                </a:tc>
                <a:tc>
                  <a:txBody>
                    <a:bodyPr/>
                    <a:lstStyle/>
                    <a:p>
                      <a:pPr algn="ctr" rtl="0" fontAlgn="b"/>
                      <a:r>
                        <a:rPr lang="en-US" sz="1000" b="0" i="0" u="none" strike="noStrike" dirty="0">
                          <a:solidFill>
                            <a:schemeClr val="tx1"/>
                          </a:solidFill>
                          <a:effectLst/>
                          <a:latin typeface="+mj-lt"/>
                        </a:rPr>
                        <a:t>106</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EAE583"/>
                    </a:solidFill>
                  </a:tcPr>
                </a:tc>
                <a:tc>
                  <a:txBody>
                    <a:bodyPr/>
                    <a:lstStyle/>
                    <a:p>
                      <a:pPr algn="ctr" rtl="0" fontAlgn="b"/>
                      <a:r>
                        <a:rPr lang="en-US" sz="1000" b="0" i="0" u="none" strike="noStrike" dirty="0">
                          <a:solidFill>
                            <a:schemeClr val="tx1"/>
                          </a:solidFill>
                          <a:effectLst/>
                          <a:latin typeface="+mj-lt"/>
                        </a:rPr>
                        <a:t>76</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BAE78"/>
                    </a:solidFill>
                  </a:tcPr>
                </a:tc>
                <a:tc>
                  <a:txBody>
                    <a:bodyPr/>
                    <a:lstStyle/>
                    <a:p>
                      <a:pPr algn="ctr" rtl="0" fontAlgn="b"/>
                      <a:r>
                        <a:rPr lang="en-US" sz="1000" b="0" i="0" u="none" strike="noStrike" dirty="0">
                          <a:solidFill>
                            <a:schemeClr val="tx1"/>
                          </a:solidFill>
                          <a:effectLst/>
                          <a:latin typeface="+mj-lt"/>
                        </a:rPr>
                        <a:t>114</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BC17C"/>
                    </a:solidFill>
                  </a:tcPr>
                </a:tc>
                <a:tc>
                  <a:txBody>
                    <a:bodyPr/>
                    <a:lstStyle/>
                    <a:p>
                      <a:pPr algn="ctr" rtl="0" fontAlgn="b"/>
                      <a:r>
                        <a:rPr lang="en-US" sz="1000" b="0" i="0" u="none" strike="noStrike" dirty="0">
                          <a:solidFill>
                            <a:schemeClr val="tx1"/>
                          </a:solidFill>
                          <a:effectLst/>
                          <a:latin typeface="+mj-lt"/>
                        </a:rPr>
                        <a:t>119</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8DCB7E"/>
                    </a:solidFill>
                  </a:tcPr>
                </a:tc>
                <a:extLst>
                  <a:ext uri="{0D108BD9-81ED-4DB2-BD59-A6C34878D82A}">
                    <a16:rowId xmlns:a16="http://schemas.microsoft.com/office/drawing/2014/main" val="1050147792"/>
                  </a:ext>
                </a:extLst>
              </a:tr>
              <a:tr h="457396">
                <a:tc>
                  <a:txBody>
                    <a:bodyPr/>
                    <a:lstStyle/>
                    <a:p>
                      <a:pPr algn="l" fontAlgn="ctr"/>
                      <a:r>
                        <a:rPr lang="en-US" sz="1000" b="1" i="0" u="none" strike="noStrike" dirty="0">
                          <a:solidFill>
                            <a:schemeClr val="tx1"/>
                          </a:solidFill>
                          <a:effectLst/>
                          <a:latin typeface="+mj-lt"/>
                          <a:ea typeface="Verdana" panose="020B0604030504040204" pitchFamily="34" charset="0"/>
                          <a:cs typeface="Arial" panose="020B0604020202020204" pitchFamily="34" charset="0"/>
                          <a:sym typeface="Arial" panose="020B0604020202020204" pitchFamily="34" charset="0"/>
                        </a:rPr>
                        <a:t>Older Boomers</a:t>
                      </a:r>
                    </a:p>
                  </a:txBody>
                  <a:tcPr marL="99670" marR="8230" marT="8230"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noFill/>
                  </a:tcPr>
                </a:tc>
                <a:tc>
                  <a:txBody>
                    <a:bodyPr/>
                    <a:lstStyle/>
                    <a:p>
                      <a:pPr algn="ctr" rtl="0" fontAlgn="b"/>
                      <a:r>
                        <a:rPr lang="en-US" sz="1000" b="0" i="0" u="none" strike="noStrike" dirty="0">
                          <a:solidFill>
                            <a:schemeClr val="tx1"/>
                          </a:solidFill>
                          <a:effectLst/>
                          <a:latin typeface="+mj-lt"/>
                        </a:rPr>
                        <a:t>99</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EDE81"/>
                    </a:solidFill>
                  </a:tcPr>
                </a:tc>
                <a:tc>
                  <a:txBody>
                    <a:bodyPr/>
                    <a:lstStyle/>
                    <a:p>
                      <a:pPr algn="ctr" rtl="0" fontAlgn="b"/>
                      <a:r>
                        <a:rPr lang="en-US" sz="1000" b="0" i="0" u="none" strike="noStrike" dirty="0">
                          <a:solidFill>
                            <a:schemeClr val="tx1"/>
                          </a:solidFill>
                          <a:effectLst/>
                          <a:latin typeface="+mj-lt"/>
                        </a:rPr>
                        <a:t>110</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D4DF82"/>
                    </a:solidFill>
                  </a:tcPr>
                </a:tc>
                <a:tc>
                  <a:txBody>
                    <a:bodyPr/>
                    <a:lstStyle/>
                    <a:p>
                      <a:pPr algn="ctr" rtl="0" fontAlgn="b"/>
                      <a:r>
                        <a:rPr lang="en-US" sz="1000" b="0" i="0" u="none" strike="noStrike" dirty="0">
                          <a:solidFill>
                            <a:schemeClr val="tx1"/>
                          </a:solidFill>
                          <a:effectLst/>
                          <a:latin typeface="+mj-lt"/>
                        </a:rPr>
                        <a:t>107</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3BE7B"/>
                    </a:solidFill>
                  </a:tcPr>
                </a:tc>
                <a:tc>
                  <a:txBody>
                    <a:bodyPr/>
                    <a:lstStyle/>
                    <a:p>
                      <a:pPr algn="ctr" rtl="0" fontAlgn="b"/>
                      <a:r>
                        <a:rPr lang="en-US" sz="1000" b="0" i="0" u="none" strike="noStrike" dirty="0">
                          <a:solidFill>
                            <a:schemeClr val="tx1"/>
                          </a:solidFill>
                          <a:effectLst/>
                          <a:latin typeface="+mj-lt"/>
                        </a:rPr>
                        <a:t>117</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C9DC81"/>
                    </a:solidFill>
                  </a:tcPr>
                </a:tc>
                <a:tc>
                  <a:txBody>
                    <a:bodyPr/>
                    <a:lstStyle/>
                    <a:p>
                      <a:pPr algn="ctr" rtl="0" fontAlgn="b"/>
                      <a:r>
                        <a:rPr lang="en-US" sz="1000" b="0" i="0" u="none" strike="noStrike" dirty="0">
                          <a:solidFill>
                            <a:schemeClr val="tx1"/>
                          </a:solidFill>
                          <a:effectLst/>
                          <a:latin typeface="+mj-lt"/>
                        </a:rPr>
                        <a:t>68</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A9774"/>
                    </a:solidFill>
                  </a:tcPr>
                </a:tc>
                <a:tc>
                  <a:txBody>
                    <a:bodyPr/>
                    <a:lstStyle/>
                    <a:p>
                      <a:pPr algn="ctr" rtl="0" fontAlgn="b"/>
                      <a:r>
                        <a:rPr lang="en-US" sz="1000" b="0" i="0" u="none" strike="noStrike" dirty="0">
                          <a:solidFill>
                            <a:schemeClr val="tx1"/>
                          </a:solidFill>
                          <a:effectLst/>
                          <a:latin typeface="+mj-lt"/>
                        </a:rPr>
                        <a:t>115</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3BE7B"/>
                    </a:solidFill>
                  </a:tcPr>
                </a:tc>
                <a:tc>
                  <a:txBody>
                    <a:bodyPr/>
                    <a:lstStyle/>
                    <a:p>
                      <a:pPr algn="ctr" rtl="0" fontAlgn="b"/>
                      <a:r>
                        <a:rPr lang="en-US" sz="1000" b="0" i="0" u="none" strike="noStrike" dirty="0">
                          <a:solidFill>
                            <a:schemeClr val="tx1"/>
                          </a:solidFill>
                          <a:effectLst/>
                          <a:latin typeface="+mj-lt"/>
                        </a:rPr>
                        <a:t>126</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3BE7B"/>
                    </a:solidFill>
                  </a:tcPr>
                </a:tc>
                <a:extLst>
                  <a:ext uri="{0D108BD9-81ED-4DB2-BD59-A6C34878D82A}">
                    <a16:rowId xmlns:a16="http://schemas.microsoft.com/office/drawing/2014/main" val="3032508507"/>
                  </a:ext>
                </a:extLst>
              </a:tr>
              <a:tr h="457396">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1" i="0" u="none" strike="noStrike" dirty="0">
                          <a:solidFill>
                            <a:schemeClr val="tx1"/>
                          </a:solidFill>
                          <a:effectLst/>
                          <a:latin typeface="+mj-lt"/>
                          <a:ea typeface="Verdana" panose="020B0604030504040204" pitchFamily="34" charset="0"/>
                          <a:cs typeface="Arial" panose="020B0604020202020204" pitchFamily="34" charset="0"/>
                          <a:sym typeface="Arial" panose="020B0604020202020204" pitchFamily="34" charset="0"/>
                        </a:rPr>
                        <a:t>Retirees &amp; Seniors</a:t>
                      </a:r>
                    </a:p>
                  </a:txBody>
                  <a:tcPr marL="99670" marR="8230" marT="8230"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noFill/>
                  </a:tcPr>
                </a:tc>
                <a:tc>
                  <a:txBody>
                    <a:bodyPr/>
                    <a:lstStyle/>
                    <a:p>
                      <a:pPr algn="ctr" rtl="0" fontAlgn="b"/>
                      <a:r>
                        <a:rPr lang="en-US" sz="1000" b="0" i="0" u="none" strike="noStrike" dirty="0">
                          <a:solidFill>
                            <a:schemeClr val="tx1"/>
                          </a:solidFill>
                          <a:effectLst/>
                          <a:latin typeface="+mj-lt"/>
                        </a:rPr>
                        <a:t>103</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3BE7B"/>
                    </a:solidFill>
                  </a:tcPr>
                </a:tc>
                <a:tc>
                  <a:txBody>
                    <a:bodyPr/>
                    <a:lstStyle/>
                    <a:p>
                      <a:pPr algn="ctr" rtl="0" fontAlgn="b"/>
                      <a:r>
                        <a:rPr lang="en-US" sz="1000" b="0" i="0" u="none" strike="noStrike" dirty="0">
                          <a:solidFill>
                            <a:schemeClr val="tx1"/>
                          </a:solidFill>
                          <a:effectLst/>
                          <a:latin typeface="+mj-lt"/>
                        </a:rPr>
                        <a:t>79</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96B"/>
                    </a:solidFill>
                  </a:tcPr>
                </a:tc>
                <a:tc>
                  <a:txBody>
                    <a:bodyPr/>
                    <a:lstStyle/>
                    <a:p>
                      <a:pPr algn="ctr" rtl="0" fontAlgn="b"/>
                      <a:r>
                        <a:rPr lang="en-US" sz="1000" b="0" i="0" u="none" strike="noStrike" dirty="0">
                          <a:solidFill>
                            <a:schemeClr val="tx1"/>
                          </a:solidFill>
                          <a:effectLst/>
                          <a:latin typeface="+mj-lt"/>
                        </a:rPr>
                        <a:t>101</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EE883"/>
                    </a:solidFill>
                  </a:tcPr>
                </a:tc>
                <a:tc>
                  <a:txBody>
                    <a:bodyPr/>
                    <a:lstStyle/>
                    <a:p>
                      <a:pPr algn="ctr" rtl="0" fontAlgn="b"/>
                      <a:r>
                        <a:rPr lang="en-US" sz="1000" b="0" i="0" u="none" strike="noStrike" dirty="0">
                          <a:solidFill>
                            <a:schemeClr val="tx1"/>
                          </a:solidFill>
                          <a:effectLst/>
                          <a:latin typeface="+mj-lt"/>
                        </a:rPr>
                        <a:t>151</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3BE7B"/>
                    </a:solidFill>
                  </a:tcPr>
                </a:tc>
                <a:tc>
                  <a:txBody>
                    <a:bodyPr/>
                    <a:lstStyle/>
                    <a:p>
                      <a:pPr algn="ctr" rtl="0" fontAlgn="b"/>
                      <a:r>
                        <a:rPr lang="en-US" sz="1000" b="0" i="0" u="none" strike="noStrike" dirty="0">
                          <a:solidFill>
                            <a:schemeClr val="tx1"/>
                          </a:solidFill>
                          <a:effectLst/>
                          <a:latin typeface="+mj-lt"/>
                        </a:rPr>
                        <a:t>51</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F8696B"/>
                    </a:solidFill>
                  </a:tcPr>
                </a:tc>
                <a:tc>
                  <a:txBody>
                    <a:bodyPr/>
                    <a:lstStyle/>
                    <a:p>
                      <a:pPr algn="ctr" rtl="0" fontAlgn="b"/>
                      <a:r>
                        <a:rPr lang="en-US" sz="1000" b="0" i="0" u="none" strike="noStrike" dirty="0">
                          <a:solidFill>
                            <a:schemeClr val="tx1"/>
                          </a:solidFill>
                          <a:effectLst/>
                          <a:latin typeface="+mj-lt"/>
                        </a:rPr>
                        <a:t>115</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66BF7C"/>
                    </a:solidFill>
                  </a:tcPr>
                </a:tc>
                <a:tc>
                  <a:txBody>
                    <a:bodyPr/>
                    <a:lstStyle/>
                    <a:p>
                      <a:pPr algn="ctr" rtl="0" fontAlgn="b"/>
                      <a:r>
                        <a:rPr lang="en-US" sz="1000" b="0" i="0" u="none" strike="noStrike" dirty="0">
                          <a:solidFill>
                            <a:schemeClr val="tx1"/>
                          </a:solidFill>
                          <a:effectLst/>
                          <a:latin typeface="+mj-lt"/>
                        </a:rPr>
                        <a:t>124</a:t>
                      </a:r>
                    </a:p>
                  </a:txBody>
                  <a:tcPr marL="9525" marR="9525" marT="9525" marB="0" anchor="ctr">
                    <a:lnL w="12700" cap="flat" cmpd="sng" algn="ctr">
                      <a:solidFill>
                        <a:srgbClr val="DFE0E0"/>
                      </a:solidFill>
                      <a:prstDash val="solid"/>
                      <a:round/>
                      <a:headEnd type="none" w="med" len="med"/>
                      <a:tailEnd type="none" w="med" len="med"/>
                    </a:lnL>
                    <a:lnR w="12700" cap="flat" cmpd="sng" algn="ctr">
                      <a:solidFill>
                        <a:srgbClr val="DFE0E0"/>
                      </a:solidFill>
                      <a:prstDash val="solid"/>
                      <a:round/>
                      <a:headEnd type="none" w="med" len="med"/>
                      <a:tailEnd type="none" w="med" len="med"/>
                    </a:lnR>
                    <a:lnT w="12700" cap="flat" cmpd="sng" algn="ctr">
                      <a:solidFill>
                        <a:srgbClr val="DFE0E0"/>
                      </a:solidFill>
                      <a:prstDash val="solid"/>
                      <a:round/>
                      <a:headEnd type="none" w="med" len="med"/>
                      <a:tailEnd type="none" w="med" len="med"/>
                    </a:lnT>
                    <a:lnB w="12700" cap="flat" cmpd="sng" algn="ctr">
                      <a:solidFill>
                        <a:srgbClr val="DFE0E0"/>
                      </a:solidFill>
                      <a:prstDash val="solid"/>
                      <a:round/>
                      <a:headEnd type="none" w="med" len="med"/>
                      <a:tailEnd type="none" w="med" len="med"/>
                    </a:lnB>
                    <a:solidFill>
                      <a:srgbClr val="73C37C"/>
                    </a:solidFill>
                  </a:tcPr>
                </a:tc>
                <a:extLst>
                  <a:ext uri="{0D108BD9-81ED-4DB2-BD59-A6C34878D82A}">
                    <a16:rowId xmlns:a16="http://schemas.microsoft.com/office/drawing/2014/main" val="721946349"/>
                  </a:ext>
                </a:extLst>
              </a:tr>
            </a:tbl>
          </a:graphicData>
        </a:graphic>
      </p:graphicFrame>
    </p:spTree>
    <p:extLst>
      <p:ext uri="{BB962C8B-B14F-4D97-AF65-F5344CB8AC3E}">
        <p14:creationId xmlns:p14="http://schemas.microsoft.com/office/powerpoint/2010/main" val="394004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Object 50"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256" name="think-cell Slide" r:id="rId7" imgW="381" imgH="318" progId="TCLayout.ActiveDocument.1">
                  <p:embed/>
                </p:oleObj>
              </mc:Choice>
              <mc:Fallback>
                <p:oleObj name="think-cell Slide" r:id="rId7" imgW="381" imgH="318" progId="TCLayout.ActiveDocument.1">
                  <p:embed/>
                  <p:pic>
                    <p:nvPicPr>
                      <p:cNvPr id="51" name="Object 50" hidden="1"/>
                      <p:cNvPicPr/>
                      <p:nvPr/>
                    </p:nvPicPr>
                    <p:blipFill>
                      <a:blip r:embed="rId8"/>
                      <a:stretch>
                        <a:fillRect/>
                      </a:stretch>
                    </p:blipFill>
                    <p:spPr>
                      <a:xfrm>
                        <a:off x="1525589" y="1589"/>
                        <a:ext cx="1587" cy="1587"/>
                      </a:xfrm>
                      <a:prstGeom prst="rect">
                        <a:avLst/>
                      </a:prstGeom>
                    </p:spPr>
                  </p:pic>
                </p:oleObj>
              </mc:Fallback>
            </mc:AlternateContent>
          </a:graphicData>
        </a:graphic>
      </p:graphicFrame>
      <p:sp>
        <p:nvSpPr>
          <p:cNvPr id="5" name="Rectangle 4"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2200" dirty="0">
              <a:solidFill>
                <a:prstClr val="white"/>
              </a:solidFill>
              <a:latin typeface="Arial" panose="020B0604020202020204" pitchFamily="34" charset="0"/>
              <a:sym typeface="Arial" panose="020B0604020202020204" pitchFamily="34" charset="0"/>
            </a:endParaRPr>
          </a:p>
        </p:txBody>
      </p:sp>
      <p:sp>
        <p:nvSpPr>
          <p:cNvPr id="26" name="Rectangle 25"/>
          <p:cNvSpPr/>
          <p:nvPr/>
        </p:nvSpPr>
        <p:spPr bwMode="gray">
          <a:xfrm>
            <a:off x="2084298" y="1797495"/>
            <a:ext cx="2561238" cy="1971628"/>
          </a:xfrm>
          <a:prstGeom prst="rect">
            <a:avLst/>
          </a:prstGeom>
          <a:solidFill>
            <a:schemeClr val="bg1"/>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27" name="Rectangle 26"/>
          <p:cNvSpPr/>
          <p:nvPr/>
        </p:nvSpPr>
        <p:spPr bwMode="gray">
          <a:xfrm>
            <a:off x="4745064" y="1797495"/>
            <a:ext cx="2645394" cy="1971628"/>
          </a:xfrm>
          <a:prstGeom prst="rect">
            <a:avLst/>
          </a:prstGeom>
          <a:solidFill>
            <a:schemeClr val="bg1"/>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28" name="Rectangle 27"/>
          <p:cNvSpPr/>
          <p:nvPr/>
        </p:nvSpPr>
        <p:spPr bwMode="gray">
          <a:xfrm>
            <a:off x="7489987" y="1797495"/>
            <a:ext cx="2645395" cy="1971628"/>
          </a:xfrm>
          <a:prstGeom prst="rect">
            <a:avLst/>
          </a:prstGeom>
          <a:solidFill>
            <a:schemeClr val="bg1"/>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29" name="Rectangle 28"/>
          <p:cNvSpPr/>
          <p:nvPr/>
        </p:nvSpPr>
        <p:spPr bwMode="gray">
          <a:xfrm>
            <a:off x="2084298" y="3837712"/>
            <a:ext cx="2569773" cy="1985475"/>
          </a:xfrm>
          <a:prstGeom prst="rect">
            <a:avLst/>
          </a:prstGeom>
          <a:solidFill>
            <a:schemeClr val="bg1"/>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30" name="Rectangle 29"/>
          <p:cNvSpPr/>
          <p:nvPr/>
        </p:nvSpPr>
        <p:spPr bwMode="gray">
          <a:xfrm>
            <a:off x="4745064" y="3837712"/>
            <a:ext cx="2645394" cy="1985474"/>
          </a:xfrm>
          <a:prstGeom prst="rect">
            <a:avLst/>
          </a:prstGeom>
          <a:solidFill>
            <a:schemeClr val="bg1"/>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31" name="Rectangle 30"/>
          <p:cNvSpPr/>
          <p:nvPr/>
        </p:nvSpPr>
        <p:spPr bwMode="gray">
          <a:xfrm>
            <a:off x="7489987" y="3837712"/>
            <a:ext cx="2645395" cy="1985474"/>
          </a:xfrm>
          <a:prstGeom prst="rect">
            <a:avLst/>
          </a:prstGeom>
          <a:solidFill>
            <a:schemeClr val="bg1"/>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8" name="Text Placeholder 7"/>
          <p:cNvSpPr>
            <a:spLocks noGrp="1"/>
          </p:cNvSpPr>
          <p:nvPr>
            <p:ph type="body" sz="quarter" idx="11"/>
          </p:nvPr>
        </p:nvSpPr>
        <p:spPr>
          <a:xfrm>
            <a:off x="1844042" y="1041247"/>
            <a:ext cx="8503919" cy="330200"/>
          </a:xfrm>
        </p:spPr>
        <p:txBody>
          <a:bodyPr/>
          <a:lstStyle/>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Costco and Dollar General Are Growing Across Generations</a:t>
            </a:r>
          </a:p>
          <a:p>
            <a:pPr marL="285750" indent="-285750">
              <a:buFont typeface="Arial" panose="020B0604020202020204" pitchFamily="34" charset="0"/>
              <a:buChar char="•"/>
            </a:pPr>
            <a:r>
              <a:rPr lang="en-US" dirty="0">
                <a:latin typeface="Century Gothic" panose="020B0502020202020204" pitchFamily="34" charset="0"/>
                <a:sym typeface="Arial" panose="020B0604020202020204" pitchFamily="34" charset="0"/>
              </a:rPr>
              <a:t>Kroger and CVS Also Stand Out</a:t>
            </a:r>
            <a:endParaRPr lang="en-US" dirty="0">
              <a:latin typeface="Century Gothic" panose="020B0502020202020204" pitchFamily="34" charset="0"/>
            </a:endParaRPr>
          </a:p>
          <a:p>
            <a:r>
              <a:rPr lang="en-US" sz="1200" b="0" dirty="0">
                <a:latin typeface="Century Gothic" panose="020B0502020202020204" pitchFamily="34" charset="0"/>
              </a:rPr>
              <a:t>Dollar Sales Chg. vs. YA</a:t>
            </a:r>
          </a:p>
        </p:txBody>
      </p:sp>
      <p:sp>
        <p:nvSpPr>
          <p:cNvPr id="2" name="Title 1"/>
          <p:cNvSpPr>
            <a:spLocks noGrp="1"/>
          </p:cNvSpPr>
          <p:nvPr>
            <p:ph type="title"/>
          </p:nvPr>
        </p:nvSpPr>
        <p:spPr/>
        <p:txBody>
          <a:bodyPr/>
          <a:lstStyle/>
          <a:p>
            <a:r>
              <a:rPr lang="en-US" dirty="0">
                <a:latin typeface="Century Gothic" panose="020B0502020202020204" pitchFamily="34" charset="0"/>
              </a:rPr>
              <a:t>Total CPG—Retailers Gaining Momentum by Generation</a:t>
            </a:r>
            <a:endParaRPr lang="en-US" dirty="0">
              <a:latin typeface="Century Gothic" panose="020B0502020202020204" pitchFamily="34" charset="0"/>
              <a:sym typeface="Arial" panose="020B0604020202020204" pitchFamily="34" charset="0"/>
            </a:endParaRPr>
          </a:p>
        </p:txBody>
      </p:sp>
      <p:sp>
        <p:nvSpPr>
          <p:cNvPr id="36" name="Rectangle 35"/>
          <p:cNvSpPr/>
          <p:nvPr/>
        </p:nvSpPr>
        <p:spPr bwMode="gray">
          <a:xfrm>
            <a:off x="2084299" y="1797496"/>
            <a:ext cx="2553355" cy="288592"/>
          </a:xfrm>
          <a:prstGeom prst="rect">
            <a:avLst/>
          </a:prstGeom>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1100" b="1"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Younger Millennials</a:t>
            </a:r>
          </a:p>
        </p:txBody>
      </p:sp>
      <p:sp>
        <p:nvSpPr>
          <p:cNvPr id="37" name="Rectangle 36"/>
          <p:cNvSpPr/>
          <p:nvPr/>
        </p:nvSpPr>
        <p:spPr bwMode="gray">
          <a:xfrm>
            <a:off x="4745064" y="1797496"/>
            <a:ext cx="2645394" cy="288592"/>
          </a:xfrm>
          <a:prstGeom prst="rect">
            <a:avLst/>
          </a:prstGeom>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1100" b="1"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Older Millennials</a:t>
            </a:r>
          </a:p>
        </p:txBody>
      </p:sp>
      <p:sp>
        <p:nvSpPr>
          <p:cNvPr id="38" name="Rectangle 37"/>
          <p:cNvSpPr/>
          <p:nvPr/>
        </p:nvSpPr>
        <p:spPr bwMode="gray">
          <a:xfrm>
            <a:off x="7489987" y="1797496"/>
            <a:ext cx="2645395" cy="288592"/>
          </a:xfrm>
          <a:prstGeom prst="rect">
            <a:avLst/>
          </a:prstGeom>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1100" b="1"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Gen Xers</a:t>
            </a:r>
          </a:p>
        </p:txBody>
      </p:sp>
      <p:sp>
        <p:nvSpPr>
          <p:cNvPr id="39" name="Rectangle 38"/>
          <p:cNvSpPr/>
          <p:nvPr/>
        </p:nvSpPr>
        <p:spPr bwMode="gray">
          <a:xfrm>
            <a:off x="2084299" y="3837712"/>
            <a:ext cx="2553355" cy="288592"/>
          </a:xfrm>
          <a:prstGeom prst="rect">
            <a:avLst/>
          </a:prstGeom>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1100" b="1"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Younger Boomers</a:t>
            </a:r>
          </a:p>
        </p:txBody>
      </p:sp>
      <p:sp>
        <p:nvSpPr>
          <p:cNvPr id="40" name="Rectangle 39"/>
          <p:cNvSpPr/>
          <p:nvPr/>
        </p:nvSpPr>
        <p:spPr bwMode="gray">
          <a:xfrm>
            <a:off x="4745064" y="3837712"/>
            <a:ext cx="2645394" cy="288592"/>
          </a:xfrm>
          <a:prstGeom prst="rect">
            <a:avLst/>
          </a:prstGeom>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1100" b="1"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Older Boomers</a:t>
            </a:r>
          </a:p>
        </p:txBody>
      </p:sp>
      <p:sp>
        <p:nvSpPr>
          <p:cNvPr id="41" name="Rectangle 40"/>
          <p:cNvSpPr/>
          <p:nvPr/>
        </p:nvSpPr>
        <p:spPr bwMode="gray">
          <a:xfrm>
            <a:off x="7489987" y="3837712"/>
            <a:ext cx="2645395" cy="288592"/>
          </a:xfrm>
          <a:prstGeom prst="rect">
            <a:avLst/>
          </a:prstGeom>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1100" b="1"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Retirees &amp; Seniors</a:t>
            </a:r>
          </a:p>
        </p:txBody>
      </p:sp>
      <p:sp>
        <p:nvSpPr>
          <p:cNvPr id="3" name="AutoShape 5" descr="Image result for aldi"/>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9170">
              <a:defRPr/>
            </a:pPr>
            <a:endParaRPr lang="en-US" sz="2400" dirty="0">
              <a:solidFill>
                <a:srgbClr val="616365"/>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4" name="AutoShape 155" descr="Image result for dollar tree"/>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9170">
              <a:defRPr/>
            </a:pPr>
            <a:endParaRPr lang="en-US" sz="2400" dirty="0">
              <a:solidFill>
                <a:srgbClr val="616365"/>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72" name="McK Footnote"/>
          <p:cNvSpPr txBox="1">
            <a:spLocks noChangeArrowheads="1"/>
          </p:cNvSpPr>
          <p:nvPr>
            <p:custDataLst>
              <p:tags r:id="rId4"/>
            </p:custDataLst>
          </p:nvPr>
        </p:nvSpPr>
        <p:spPr bwMode="gray">
          <a:xfrm>
            <a:off x="2170691" y="6087001"/>
            <a:ext cx="8412480"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panose="020B0604020202020204" pitchFamily="34" charset="0"/>
                <a:ea typeface="宋体" pitchFamily="2" charset="-122"/>
                <a:cs typeface="Arial" panose="020B0604020202020204" pitchFamily="34" charset="0"/>
                <a:sym typeface="Arial" panose="020B0604020202020204" pitchFamily="34" charset="0"/>
              </a:rPr>
              <a:t>Source: IRI Consumer and Shopper Insights Advantage™, All Outlets, 52 weeks ending </a:t>
            </a: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Dec. 2</a:t>
            </a:r>
            <a:r>
              <a:rPr lang="en-US" altLang="zh-CN" sz="800" i="1" dirty="0">
                <a:solidFill>
                  <a:srgbClr val="616365"/>
                </a:solidFill>
                <a:latin typeface="Arial" panose="020B0604020202020204" pitchFamily="34" charset="0"/>
                <a:ea typeface="宋体" pitchFamily="2" charset="-122"/>
                <a:cs typeface="Arial" panose="020B0604020202020204" pitchFamily="34" charset="0"/>
                <a:sym typeface="Arial" panose="020B0604020202020204" pitchFamily="34" charset="0"/>
              </a:rPr>
              <a:t>, 2018 vs. YA, NBD aligned</a:t>
            </a:r>
          </a:p>
        </p:txBody>
      </p:sp>
      <p:pic>
        <p:nvPicPr>
          <p:cNvPr id="482471" name="Picture 167"/>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010624" y="2146032"/>
            <a:ext cx="481806" cy="640080"/>
          </a:xfrm>
          <a:prstGeom prst="rect">
            <a:avLst/>
          </a:prstGeom>
          <a:noFill/>
          <a:extLst>
            <a:ext uri="{909E8E84-426E-40DD-AFC4-6F175D3DCCD1}">
              <a14:hiddenFill xmlns:a14="http://schemas.microsoft.com/office/drawing/2010/main">
                <a:solidFill>
                  <a:srgbClr val="FFFFFF"/>
                </a:solidFill>
              </a14:hiddenFill>
            </a:ext>
          </a:extLst>
        </p:spPr>
      </p:pic>
      <p:pic>
        <p:nvPicPr>
          <p:cNvPr id="482473" name="Picture 16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032070" y="3202277"/>
            <a:ext cx="456308" cy="45630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920717" y="3156382"/>
            <a:ext cx="456308" cy="456308"/>
          </a:xfrm>
          <a:prstGeom prst="rect">
            <a:avLst/>
          </a:prstGeom>
          <a:noFill/>
          <a:extLst>
            <a:ext uri="{909E8E84-426E-40DD-AFC4-6F175D3DCCD1}">
              <a14:hiddenFill xmlns:a14="http://schemas.microsoft.com/office/drawing/2010/main">
                <a:solidFill>
                  <a:srgbClr val="FFFFFF"/>
                </a:solidFill>
              </a14:hiddenFill>
            </a:ext>
          </a:extLst>
        </p:spPr>
      </p:pic>
      <p:pic>
        <p:nvPicPr>
          <p:cNvPr id="482482" name="Picture 178"/>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385207" y="3109468"/>
            <a:ext cx="822960" cy="504063"/>
          </a:xfrm>
          <a:prstGeom prst="rect">
            <a:avLst/>
          </a:prstGeom>
          <a:noFill/>
          <a:extLst>
            <a:ext uri="{909E8E84-426E-40DD-AFC4-6F175D3DCCD1}">
              <a14:hiddenFill xmlns:a14="http://schemas.microsoft.com/office/drawing/2010/main">
                <a:solidFill>
                  <a:srgbClr val="FFFFFF"/>
                </a:solidFill>
              </a14:hiddenFill>
            </a:ext>
          </a:extLst>
        </p:spPr>
      </p:pic>
      <p:pic>
        <p:nvPicPr>
          <p:cNvPr id="482485" name="Picture 181"/>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715315" y="3335294"/>
            <a:ext cx="914400" cy="297640"/>
          </a:xfrm>
          <a:prstGeom prst="rect">
            <a:avLst/>
          </a:prstGeom>
          <a:noFill/>
          <a:extLst>
            <a:ext uri="{909E8E84-426E-40DD-AFC4-6F175D3DCCD1}">
              <a14:hiddenFill xmlns:a14="http://schemas.microsoft.com/office/drawing/2010/main">
                <a:solidFill>
                  <a:srgbClr val="FFFFFF"/>
                </a:solidFill>
              </a14:hiddenFill>
            </a:ext>
          </a:extLst>
        </p:spPr>
      </p:pic>
      <p:pic>
        <p:nvPicPr>
          <p:cNvPr id="482489" name="Picture 185"/>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631527" y="2917526"/>
            <a:ext cx="1097280" cy="205851"/>
          </a:xfrm>
          <a:prstGeom prst="rect">
            <a:avLst/>
          </a:prstGeom>
          <a:noFill/>
          <a:extLst>
            <a:ext uri="{909E8E84-426E-40DD-AFC4-6F175D3DCCD1}">
              <a14:hiddenFill xmlns:a14="http://schemas.microsoft.com/office/drawing/2010/main">
                <a:solidFill>
                  <a:srgbClr val="FFFFFF"/>
                </a:solidFill>
              </a14:hiddenFill>
            </a:ext>
          </a:extLst>
        </p:spPr>
      </p:pic>
      <p:pic>
        <p:nvPicPr>
          <p:cNvPr id="482492" name="Picture 188"/>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3023172" y="4343520"/>
            <a:ext cx="730384" cy="357132"/>
          </a:xfrm>
          <a:prstGeom prst="rect">
            <a:avLst/>
          </a:prstGeom>
          <a:noFill/>
          <a:extLst>
            <a:ext uri="{909E8E84-426E-40DD-AFC4-6F175D3DCCD1}">
              <a14:hiddenFill xmlns:a14="http://schemas.microsoft.com/office/drawing/2010/main">
                <a:solidFill>
                  <a:srgbClr val="FFFFFF"/>
                </a:solidFill>
              </a14:hiddenFill>
            </a:ext>
          </a:extLst>
        </p:spPr>
      </p:pic>
      <p:pic>
        <p:nvPicPr>
          <p:cNvPr id="482498" name="Picture 194"/>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694556" y="5335587"/>
            <a:ext cx="777285" cy="431825"/>
          </a:xfrm>
          <a:prstGeom prst="rect">
            <a:avLst/>
          </a:prstGeom>
          <a:noFill/>
          <a:extLst>
            <a:ext uri="{909E8E84-426E-40DD-AFC4-6F175D3DCCD1}">
              <a14:hiddenFill xmlns:a14="http://schemas.microsoft.com/office/drawing/2010/main">
                <a:solidFill>
                  <a:srgbClr val="FFFFFF"/>
                </a:solidFill>
              </a14:hiddenFill>
            </a:ext>
          </a:extLst>
        </p:spPr>
      </p:pic>
      <p:pic>
        <p:nvPicPr>
          <p:cNvPr id="482494" name="Picture 190"/>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3551245" y="4839503"/>
            <a:ext cx="822960" cy="44200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85"/>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115061" y="5207227"/>
            <a:ext cx="1097280" cy="20585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8"/>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990724" y="5396672"/>
            <a:ext cx="730384" cy="35713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90"/>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6528731" y="4213979"/>
            <a:ext cx="822960" cy="44200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88"/>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9160714" y="4253508"/>
            <a:ext cx="730384" cy="357132"/>
          </a:xfrm>
          <a:prstGeom prst="rect">
            <a:avLst/>
          </a:prstGeom>
          <a:noFill/>
          <a:extLst>
            <a:ext uri="{909E8E84-426E-40DD-AFC4-6F175D3DCCD1}">
              <a14:hiddenFill xmlns:a14="http://schemas.microsoft.com/office/drawing/2010/main">
                <a:solidFill>
                  <a:srgbClr val="FFFFFF"/>
                </a:solidFill>
              </a14:hiddenFill>
            </a:ext>
          </a:extLst>
        </p:spPr>
      </p:pic>
      <p:pic>
        <p:nvPicPr>
          <p:cNvPr id="482510" name="Picture 206"/>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7662035" y="5357325"/>
            <a:ext cx="1005840" cy="355187"/>
          </a:xfrm>
          <a:prstGeom prst="rect">
            <a:avLst/>
          </a:prstGeom>
          <a:noFill/>
          <a:extLst>
            <a:ext uri="{909E8E84-426E-40DD-AFC4-6F175D3DCCD1}">
              <a14:hiddenFill xmlns:a14="http://schemas.microsoft.com/office/drawing/2010/main">
                <a:solidFill>
                  <a:srgbClr val="FFFFFF"/>
                </a:solidFill>
              </a14:hiddenFill>
            </a:ext>
          </a:extLst>
        </p:spPr>
      </p:pic>
      <p:pic>
        <p:nvPicPr>
          <p:cNvPr id="482512" name="Picture 208"/>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9261980" y="5056370"/>
            <a:ext cx="758023" cy="238659"/>
          </a:xfrm>
          <a:prstGeom prst="rect">
            <a:avLst/>
          </a:prstGeom>
          <a:noFill/>
          <a:extLst>
            <a:ext uri="{909E8E84-426E-40DD-AFC4-6F175D3DCCD1}">
              <a14:hiddenFill xmlns:a14="http://schemas.microsoft.com/office/drawing/2010/main">
                <a:solidFill>
                  <a:srgbClr val="FFFFFF"/>
                </a:solidFill>
              </a14:hiddenFill>
            </a:ext>
          </a:extLst>
        </p:spPr>
      </p:pic>
      <p:pic>
        <p:nvPicPr>
          <p:cNvPr id="482514" name="Picture 210"/>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8899124" y="5403510"/>
            <a:ext cx="845265" cy="29795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88"/>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9343649" y="2301047"/>
            <a:ext cx="730384" cy="3571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7C429739-F6F1-A94A-A522-C29532A1E5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85230" y="2188017"/>
            <a:ext cx="691222" cy="563119"/>
          </a:xfrm>
          <a:prstGeom prst="rect">
            <a:avLst/>
          </a:prstGeom>
        </p:spPr>
      </p:pic>
      <p:pic>
        <p:nvPicPr>
          <p:cNvPr id="89" name="Picture 88">
            <a:extLst>
              <a:ext uri="{FF2B5EF4-FFF2-40B4-BE49-F238E27FC236}">
                <a16:creationId xmlns:a16="http://schemas.microsoft.com/office/drawing/2014/main" id="{1ABBA883-5758-9149-99CE-44B9F120A3F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79765" y="4221919"/>
            <a:ext cx="691222" cy="563119"/>
          </a:xfrm>
          <a:prstGeom prst="rect">
            <a:avLst/>
          </a:prstGeom>
        </p:spPr>
      </p:pic>
      <p:pic>
        <p:nvPicPr>
          <p:cNvPr id="91" name="Picture 90">
            <a:extLst>
              <a:ext uri="{FF2B5EF4-FFF2-40B4-BE49-F238E27FC236}">
                <a16:creationId xmlns:a16="http://schemas.microsoft.com/office/drawing/2014/main" id="{72B6C965-F3B4-0E4A-B5D9-B9E35842062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54410" y="2369507"/>
            <a:ext cx="691222" cy="563119"/>
          </a:xfrm>
          <a:prstGeom prst="rect">
            <a:avLst/>
          </a:prstGeom>
        </p:spPr>
      </p:pic>
      <p:pic>
        <p:nvPicPr>
          <p:cNvPr id="94" name="Picture 93">
            <a:extLst>
              <a:ext uri="{FF2B5EF4-FFF2-40B4-BE49-F238E27FC236}">
                <a16:creationId xmlns:a16="http://schemas.microsoft.com/office/drawing/2014/main" id="{C4E19B9F-9E21-2949-9D42-4CF8AEF6C26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3110" y="4215100"/>
            <a:ext cx="691222" cy="563119"/>
          </a:xfrm>
          <a:prstGeom prst="rect">
            <a:avLst/>
          </a:prstGeom>
        </p:spPr>
      </p:pic>
      <p:pic>
        <p:nvPicPr>
          <p:cNvPr id="95" name="Picture 94">
            <a:extLst>
              <a:ext uri="{FF2B5EF4-FFF2-40B4-BE49-F238E27FC236}">
                <a16:creationId xmlns:a16="http://schemas.microsoft.com/office/drawing/2014/main" id="{DDEED9AF-C00B-414F-BD81-68DC8FDC9A3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77386" y="2202260"/>
            <a:ext cx="691222" cy="563119"/>
          </a:xfrm>
          <a:prstGeom prst="rect">
            <a:avLst/>
          </a:prstGeom>
        </p:spPr>
      </p:pic>
      <p:pic>
        <p:nvPicPr>
          <p:cNvPr id="96" name="Picture 95">
            <a:extLst>
              <a:ext uri="{FF2B5EF4-FFF2-40B4-BE49-F238E27FC236}">
                <a16:creationId xmlns:a16="http://schemas.microsoft.com/office/drawing/2014/main" id="{2FF5C03C-9D13-034C-AAC1-8916A5A7B34F}"/>
              </a:ext>
            </a:extLst>
          </p:cNvPr>
          <p:cNvPicPr>
            <a:picLocks noChangeAspect="1"/>
          </p:cNvPicPr>
          <p:nvPr/>
        </p:nvPicPr>
        <p:blipFill rotWithShape="1">
          <a:blip r:embed="rId21" cstate="print">
            <a:clrChange>
              <a:clrFrom>
                <a:srgbClr val="FEFEFE"/>
              </a:clrFrom>
              <a:clrTo>
                <a:srgbClr val="FEFEFE">
                  <a:alpha val="0"/>
                </a:srgbClr>
              </a:clrTo>
            </a:clrChange>
            <a:extLst>
              <a:ext uri="{28A0092B-C50C-407E-A947-70E740481C1C}">
                <a14:useLocalDpi xmlns:a14="http://schemas.microsoft.com/office/drawing/2010/main" val="0"/>
              </a:ext>
            </a:extLst>
          </a:blip>
          <a:srcRect l="11555" t="27066" r="12083" b="22209"/>
          <a:stretch/>
        </p:blipFill>
        <p:spPr>
          <a:xfrm>
            <a:off x="3022324" y="2254881"/>
            <a:ext cx="914400" cy="429395"/>
          </a:xfrm>
          <a:prstGeom prst="rect">
            <a:avLst/>
          </a:prstGeom>
        </p:spPr>
      </p:pic>
      <p:pic>
        <p:nvPicPr>
          <p:cNvPr id="98" name="Picture 97">
            <a:extLst>
              <a:ext uri="{FF2B5EF4-FFF2-40B4-BE49-F238E27FC236}">
                <a16:creationId xmlns:a16="http://schemas.microsoft.com/office/drawing/2014/main" id="{8B90FD1A-7D7D-5F4B-9C3A-14295FF12908}"/>
              </a:ext>
            </a:extLst>
          </p:cNvPr>
          <p:cNvPicPr>
            <a:picLocks noChangeAspect="1"/>
          </p:cNvPicPr>
          <p:nvPr/>
        </p:nvPicPr>
        <p:blipFill rotWithShape="1">
          <a:blip r:embed="rId21" cstate="print">
            <a:clrChange>
              <a:clrFrom>
                <a:srgbClr val="FEFEFE"/>
              </a:clrFrom>
              <a:clrTo>
                <a:srgbClr val="FEFEFE">
                  <a:alpha val="0"/>
                </a:srgbClr>
              </a:clrTo>
            </a:clrChange>
            <a:extLst>
              <a:ext uri="{28A0092B-C50C-407E-A947-70E740481C1C}">
                <a14:useLocalDpi xmlns:a14="http://schemas.microsoft.com/office/drawing/2010/main" val="0"/>
              </a:ext>
            </a:extLst>
          </a:blip>
          <a:srcRect l="11555" t="27066" r="12083" b="22209"/>
          <a:stretch/>
        </p:blipFill>
        <p:spPr>
          <a:xfrm>
            <a:off x="8407356" y="2224024"/>
            <a:ext cx="914400" cy="429395"/>
          </a:xfrm>
          <a:prstGeom prst="rect">
            <a:avLst/>
          </a:prstGeom>
        </p:spPr>
      </p:pic>
      <p:pic>
        <p:nvPicPr>
          <p:cNvPr id="102" name="Picture 101">
            <a:extLst>
              <a:ext uri="{FF2B5EF4-FFF2-40B4-BE49-F238E27FC236}">
                <a16:creationId xmlns:a16="http://schemas.microsoft.com/office/drawing/2014/main" id="{18BADDE4-DA6D-9C48-BC8C-B2C38B9DA24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10087" y="2848373"/>
            <a:ext cx="914400" cy="327898"/>
          </a:xfrm>
          <a:prstGeom prst="rect">
            <a:avLst/>
          </a:prstGeom>
        </p:spPr>
      </p:pic>
      <p:pic>
        <p:nvPicPr>
          <p:cNvPr id="103" name="Picture 102">
            <a:extLst>
              <a:ext uri="{FF2B5EF4-FFF2-40B4-BE49-F238E27FC236}">
                <a16:creationId xmlns:a16="http://schemas.microsoft.com/office/drawing/2014/main" id="{7B017B48-BD7D-5E47-9A53-BFF32AAFB48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50276" y="2934776"/>
            <a:ext cx="914400" cy="164892"/>
          </a:xfrm>
          <a:prstGeom prst="rect">
            <a:avLst/>
          </a:prstGeom>
        </p:spPr>
      </p:pic>
      <p:pic>
        <p:nvPicPr>
          <p:cNvPr id="106" name="Picture 105">
            <a:extLst>
              <a:ext uri="{FF2B5EF4-FFF2-40B4-BE49-F238E27FC236}">
                <a16:creationId xmlns:a16="http://schemas.microsoft.com/office/drawing/2014/main" id="{586813E4-E92C-C14D-AE0C-9942A0BFADF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98448" y="2361700"/>
            <a:ext cx="914400" cy="327898"/>
          </a:xfrm>
          <a:prstGeom prst="rect">
            <a:avLst/>
          </a:prstGeom>
        </p:spPr>
      </p:pic>
      <p:pic>
        <p:nvPicPr>
          <p:cNvPr id="107" name="Picture 106">
            <a:extLst>
              <a:ext uri="{FF2B5EF4-FFF2-40B4-BE49-F238E27FC236}">
                <a16:creationId xmlns:a16="http://schemas.microsoft.com/office/drawing/2014/main" id="{CC178D9A-8F0A-C545-B119-3B224D4FE9F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47290" y="2250544"/>
            <a:ext cx="914400" cy="164892"/>
          </a:xfrm>
          <a:prstGeom prst="rect">
            <a:avLst/>
          </a:prstGeom>
        </p:spPr>
      </p:pic>
      <p:pic>
        <p:nvPicPr>
          <p:cNvPr id="108" name="Picture 107">
            <a:extLst>
              <a:ext uri="{FF2B5EF4-FFF2-40B4-BE49-F238E27FC236}">
                <a16:creationId xmlns:a16="http://schemas.microsoft.com/office/drawing/2014/main" id="{E49B78CA-15EF-C24A-9AC7-42A3BC24496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58608" y="5103799"/>
            <a:ext cx="914400" cy="327898"/>
          </a:xfrm>
          <a:prstGeom prst="rect">
            <a:avLst/>
          </a:prstGeom>
        </p:spPr>
      </p:pic>
      <p:pic>
        <p:nvPicPr>
          <p:cNvPr id="109" name="Picture 108">
            <a:extLst>
              <a:ext uri="{FF2B5EF4-FFF2-40B4-BE49-F238E27FC236}">
                <a16:creationId xmlns:a16="http://schemas.microsoft.com/office/drawing/2014/main" id="{D10FE57A-2B98-9A45-BB41-427C57ECBB2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45851" y="4898440"/>
            <a:ext cx="914400" cy="164892"/>
          </a:xfrm>
          <a:prstGeom prst="rect">
            <a:avLst/>
          </a:prstGeom>
        </p:spPr>
      </p:pic>
      <p:pic>
        <p:nvPicPr>
          <p:cNvPr id="111" name="Picture 110">
            <a:extLst>
              <a:ext uri="{FF2B5EF4-FFF2-40B4-BE49-F238E27FC236}">
                <a16:creationId xmlns:a16="http://schemas.microsoft.com/office/drawing/2014/main" id="{8B421ABB-0C3F-624F-A09F-1BEE8F2EAC1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26435" y="4878678"/>
            <a:ext cx="914400" cy="327898"/>
          </a:xfrm>
          <a:prstGeom prst="rect">
            <a:avLst/>
          </a:prstGeom>
        </p:spPr>
      </p:pic>
      <p:pic>
        <p:nvPicPr>
          <p:cNvPr id="114" name="Picture 113">
            <a:extLst>
              <a:ext uri="{FF2B5EF4-FFF2-40B4-BE49-F238E27FC236}">
                <a16:creationId xmlns:a16="http://schemas.microsoft.com/office/drawing/2014/main" id="{19A1143E-3F54-3C4D-9F92-F9BBAA66D5F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4159" y="4893187"/>
            <a:ext cx="914400" cy="164892"/>
          </a:xfrm>
          <a:prstGeom prst="rect">
            <a:avLst/>
          </a:prstGeom>
        </p:spPr>
      </p:pic>
      <p:pic>
        <p:nvPicPr>
          <p:cNvPr id="115" name="Picture 114">
            <a:extLst>
              <a:ext uri="{FF2B5EF4-FFF2-40B4-BE49-F238E27FC236}">
                <a16:creationId xmlns:a16="http://schemas.microsoft.com/office/drawing/2014/main" id="{1BC7985A-B330-574E-BEAC-1BC4F832643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06186" y="4727407"/>
            <a:ext cx="914400" cy="164892"/>
          </a:xfrm>
          <a:prstGeom prst="rect">
            <a:avLst/>
          </a:prstGeom>
        </p:spPr>
      </p:pic>
      <p:pic>
        <p:nvPicPr>
          <p:cNvPr id="116" name="Picture 115">
            <a:extLst>
              <a:ext uri="{FF2B5EF4-FFF2-40B4-BE49-F238E27FC236}">
                <a16:creationId xmlns:a16="http://schemas.microsoft.com/office/drawing/2014/main" id="{F93BBC6E-3010-F740-AE3A-A7519886CF3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25812" y="2843344"/>
            <a:ext cx="816657" cy="175682"/>
          </a:xfrm>
          <a:prstGeom prst="rect">
            <a:avLst/>
          </a:prstGeom>
        </p:spPr>
      </p:pic>
      <p:pic>
        <p:nvPicPr>
          <p:cNvPr id="117" name="Picture 116">
            <a:extLst>
              <a:ext uri="{FF2B5EF4-FFF2-40B4-BE49-F238E27FC236}">
                <a16:creationId xmlns:a16="http://schemas.microsoft.com/office/drawing/2014/main" id="{672D0FAC-8B5A-C04B-84C7-AC0517A2BA0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45509" y="3277583"/>
            <a:ext cx="816657" cy="175682"/>
          </a:xfrm>
          <a:prstGeom prst="rect">
            <a:avLst/>
          </a:prstGeom>
        </p:spPr>
      </p:pic>
      <p:pic>
        <p:nvPicPr>
          <p:cNvPr id="118" name="Picture 117">
            <a:extLst>
              <a:ext uri="{FF2B5EF4-FFF2-40B4-BE49-F238E27FC236}">
                <a16:creationId xmlns:a16="http://schemas.microsoft.com/office/drawing/2014/main" id="{91FDF488-ABD3-3A46-ADEB-1D33EC83F2B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964295" y="3335292"/>
            <a:ext cx="914400" cy="164892"/>
          </a:xfrm>
          <a:prstGeom prst="rect">
            <a:avLst/>
          </a:prstGeom>
        </p:spPr>
      </p:pic>
      <p:pic>
        <p:nvPicPr>
          <p:cNvPr id="119" name="Picture 118">
            <a:extLst>
              <a:ext uri="{FF2B5EF4-FFF2-40B4-BE49-F238E27FC236}">
                <a16:creationId xmlns:a16="http://schemas.microsoft.com/office/drawing/2014/main" id="{B8EE1EAC-B13E-6F43-884B-846C04763BA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66324" y="3337245"/>
            <a:ext cx="741152" cy="283501"/>
          </a:xfrm>
          <a:prstGeom prst="rect">
            <a:avLst/>
          </a:prstGeom>
        </p:spPr>
      </p:pic>
      <p:pic>
        <p:nvPicPr>
          <p:cNvPr id="120" name="Picture 119">
            <a:extLst>
              <a:ext uri="{FF2B5EF4-FFF2-40B4-BE49-F238E27FC236}">
                <a16:creationId xmlns:a16="http://schemas.microsoft.com/office/drawing/2014/main" id="{EE3F6F1A-E26C-DF4B-BEDE-C39B00B6A35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951180" y="4677846"/>
            <a:ext cx="741152" cy="283501"/>
          </a:xfrm>
          <a:prstGeom prst="rect">
            <a:avLst/>
          </a:prstGeom>
        </p:spPr>
      </p:pic>
      <p:pic>
        <p:nvPicPr>
          <p:cNvPr id="121" name="Picture 120">
            <a:extLst>
              <a:ext uri="{FF2B5EF4-FFF2-40B4-BE49-F238E27FC236}">
                <a16:creationId xmlns:a16="http://schemas.microsoft.com/office/drawing/2014/main" id="{BC00F086-A262-6F46-A469-780A0B415D3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42468" y="4331006"/>
            <a:ext cx="741152" cy="283501"/>
          </a:xfrm>
          <a:prstGeom prst="rect">
            <a:avLst/>
          </a:prstGeom>
        </p:spPr>
      </p:pic>
      <p:pic>
        <p:nvPicPr>
          <p:cNvPr id="123" name="Picture 122">
            <a:extLst>
              <a:ext uri="{FF2B5EF4-FFF2-40B4-BE49-F238E27FC236}">
                <a16:creationId xmlns:a16="http://schemas.microsoft.com/office/drawing/2014/main" id="{9CCCB3E7-6F4E-E946-8A91-04FF1C9CE4C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41152" y="3056314"/>
            <a:ext cx="614545" cy="610373"/>
          </a:xfrm>
          <a:prstGeom prst="rect">
            <a:avLst/>
          </a:prstGeom>
        </p:spPr>
      </p:pic>
      <p:pic>
        <p:nvPicPr>
          <p:cNvPr id="124" name="Picture 123">
            <a:extLst>
              <a:ext uri="{FF2B5EF4-FFF2-40B4-BE49-F238E27FC236}">
                <a16:creationId xmlns:a16="http://schemas.microsoft.com/office/drawing/2014/main" id="{4C4224DA-F411-EC4E-A9D3-05E148E7459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895311" y="2702156"/>
            <a:ext cx="588227" cy="487729"/>
          </a:xfrm>
          <a:prstGeom prst="rect">
            <a:avLst/>
          </a:prstGeom>
        </p:spPr>
      </p:pic>
      <p:pic>
        <p:nvPicPr>
          <p:cNvPr id="125" name="Picture 124">
            <a:extLst>
              <a:ext uri="{FF2B5EF4-FFF2-40B4-BE49-F238E27FC236}">
                <a16:creationId xmlns:a16="http://schemas.microsoft.com/office/drawing/2014/main" id="{D8A25621-D60A-BD4E-B9B2-981C405E30E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56799" y="4219461"/>
            <a:ext cx="662579" cy="485891"/>
          </a:xfrm>
          <a:prstGeom prst="rect">
            <a:avLst/>
          </a:prstGeom>
        </p:spPr>
      </p:pic>
      <p:pic>
        <p:nvPicPr>
          <p:cNvPr id="126" name="Picture 41">
            <a:extLst>
              <a:ext uri="{FF2B5EF4-FFF2-40B4-BE49-F238E27FC236}">
                <a16:creationId xmlns:a16="http://schemas.microsoft.com/office/drawing/2014/main" id="{2187A156-5578-9041-A206-11C61A7166F4}"/>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tretch>
            <a:fillRect/>
          </a:stretch>
        </p:blipFill>
        <p:spPr bwMode="auto">
          <a:xfrm>
            <a:off x="2584277" y="5494150"/>
            <a:ext cx="977462" cy="17945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a:extLst>
              <a:ext uri="{FF2B5EF4-FFF2-40B4-BE49-F238E27FC236}">
                <a16:creationId xmlns:a16="http://schemas.microsoft.com/office/drawing/2014/main" id="{3E124AA1-D7D2-A148-BCD1-5C9FF8B1DCD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030288" y="5488581"/>
            <a:ext cx="1081454" cy="219575"/>
          </a:xfrm>
          <a:prstGeom prst="rect">
            <a:avLst/>
          </a:prstGeom>
        </p:spPr>
      </p:pic>
      <p:pic>
        <p:nvPicPr>
          <p:cNvPr id="128" name="Picture 127">
            <a:extLst>
              <a:ext uri="{FF2B5EF4-FFF2-40B4-BE49-F238E27FC236}">
                <a16:creationId xmlns:a16="http://schemas.microsoft.com/office/drawing/2014/main" id="{A5B97F99-11CE-3841-B0DD-E4072DF1936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813856" y="4981636"/>
            <a:ext cx="1081454" cy="219575"/>
          </a:xfrm>
          <a:prstGeom prst="rect">
            <a:avLst/>
          </a:prstGeom>
        </p:spPr>
      </p:pic>
      <p:pic>
        <p:nvPicPr>
          <p:cNvPr id="129" name="Picture 128">
            <a:extLst>
              <a:ext uri="{FF2B5EF4-FFF2-40B4-BE49-F238E27FC236}">
                <a16:creationId xmlns:a16="http://schemas.microsoft.com/office/drawing/2014/main" id="{FB4A8F5B-602C-F24A-94AB-96A2A8FB763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587098" y="2644987"/>
            <a:ext cx="1005840" cy="361097"/>
          </a:xfrm>
          <a:prstGeom prst="rect">
            <a:avLst/>
          </a:prstGeom>
        </p:spPr>
      </p:pic>
      <p:pic>
        <p:nvPicPr>
          <p:cNvPr id="130" name="Picture 129">
            <a:extLst>
              <a:ext uri="{FF2B5EF4-FFF2-40B4-BE49-F238E27FC236}">
                <a16:creationId xmlns:a16="http://schemas.microsoft.com/office/drawing/2014/main" id="{98410354-4F2A-FF49-BF3F-09C57C43B31B}"/>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859213" y="4220249"/>
            <a:ext cx="1005840" cy="361097"/>
          </a:xfrm>
          <a:prstGeom prst="rect">
            <a:avLst/>
          </a:prstGeom>
        </p:spPr>
      </p:pic>
    </p:spTree>
    <p:extLst>
      <p:ext uri="{BB962C8B-B14F-4D97-AF65-F5344CB8AC3E}">
        <p14:creationId xmlns:p14="http://schemas.microsoft.com/office/powerpoint/2010/main" val="8825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BDEB-ABCF-4D80-9E1C-EB57ADE2E4B6}"/>
              </a:ext>
            </a:extLst>
          </p:cNvPr>
          <p:cNvSpPr>
            <a:spLocks noGrp="1"/>
          </p:cNvSpPr>
          <p:nvPr>
            <p:ph type="title"/>
          </p:nvPr>
        </p:nvSpPr>
        <p:spPr>
          <a:xfrm>
            <a:off x="1981200" y="395006"/>
            <a:ext cx="8229600" cy="499265"/>
          </a:xfrm>
        </p:spPr>
        <p:txBody>
          <a:bodyPr/>
          <a:lstStyle/>
          <a:p>
            <a:r>
              <a:rPr lang="en-US" sz="3200" dirty="0">
                <a:latin typeface="Century Gothic" panose="020B0502020202020204" pitchFamily="34" charset="0"/>
              </a:rPr>
              <a:t>Alternatives to traditional grocers</a:t>
            </a:r>
          </a:p>
        </p:txBody>
      </p:sp>
      <p:sp>
        <p:nvSpPr>
          <p:cNvPr id="4" name="McK Footnote">
            <a:extLst>
              <a:ext uri="{FF2B5EF4-FFF2-40B4-BE49-F238E27FC236}">
                <a16:creationId xmlns:a16="http://schemas.microsoft.com/office/drawing/2014/main" id="{9F0F15E0-971D-4A8B-8C4C-07612A396E6B}"/>
              </a:ext>
            </a:extLst>
          </p:cNvPr>
          <p:cNvSpPr txBox="1">
            <a:spLocks noChangeArrowheads="1"/>
          </p:cNvSpPr>
          <p:nvPr>
            <p:custDataLst>
              <p:tags r:id="rId1"/>
            </p:custDataLst>
          </p:nvPr>
        </p:nvSpPr>
        <p:spPr bwMode="gray">
          <a:xfrm>
            <a:off x="10583901" y="4945461"/>
            <a:ext cx="1018342" cy="1304322"/>
          </a:xfrm>
          <a:prstGeom prst="rect">
            <a:avLst/>
          </a:prstGeom>
          <a:noFill/>
          <a:ln w="9525">
            <a:noFill/>
            <a:miter lim="800000"/>
            <a:headEnd/>
            <a:tailEnd/>
          </a:ln>
          <a:effectLst/>
        </p:spPr>
        <p:txBody>
          <a:bodyPr lIns="0" tIns="0" rIns="0" bIns="0" anchor="b">
            <a:noAutofit/>
          </a:bodyPr>
          <a:lstStyle/>
          <a:p>
            <a:pPr defTabSz="913526">
              <a:tabLst>
                <a:tab pos="544228" algn="r"/>
              </a:tabLst>
              <a:defRPr/>
            </a:pP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Source: Supermarket News Feb. 2019</a:t>
            </a:r>
          </a:p>
        </p:txBody>
      </p:sp>
      <p:pic>
        <p:nvPicPr>
          <p:cNvPr id="7" name="Picture 8" descr="Related image">
            <a:extLst>
              <a:ext uri="{FF2B5EF4-FFF2-40B4-BE49-F238E27FC236}">
                <a16:creationId xmlns:a16="http://schemas.microsoft.com/office/drawing/2014/main" id="{3BBA20C0-728C-4CA3-A929-F21E39F5DF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8989" y="1116358"/>
            <a:ext cx="617888" cy="617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06E4F6-7D91-43BD-B531-13B52670D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915" y="1254447"/>
            <a:ext cx="914400" cy="327898"/>
          </a:xfrm>
          <a:prstGeom prst="rect">
            <a:avLst/>
          </a:prstGeom>
        </p:spPr>
      </p:pic>
      <p:pic>
        <p:nvPicPr>
          <p:cNvPr id="9" name="Picture 8">
            <a:extLst>
              <a:ext uri="{FF2B5EF4-FFF2-40B4-BE49-F238E27FC236}">
                <a16:creationId xmlns:a16="http://schemas.microsoft.com/office/drawing/2014/main" id="{AA1E22DE-869E-41FA-8ABE-27E80C6A01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540" t="4394" r="3122" b="4795"/>
          <a:stretch/>
        </p:blipFill>
        <p:spPr>
          <a:xfrm>
            <a:off x="8566349" y="1097583"/>
            <a:ext cx="698925" cy="576890"/>
          </a:xfrm>
          <a:prstGeom prst="rect">
            <a:avLst/>
          </a:prstGeom>
        </p:spPr>
      </p:pic>
      <p:sp>
        <p:nvSpPr>
          <p:cNvPr id="10" name="Title 1">
            <a:extLst>
              <a:ext uri="{FF2B5EF4-FFF2-40B4-BE49-F238E27FC236}">
                <a16:creationId xmlns:a16="http://schemas.microsoft.com/office/drawing/2014/main" id="{89457636-25E7-4634-ACE8-B382FAE7008F}"/>
              </a:ext>
            </a:extLst>
          </p:cNvPr>
          <p:cNvSpPr txBox="1">
            <a:spLocks/>
          </p:cNvSpPr>
          <p:nvPr/>
        </p:nvSpPr>
        <p:spPr>
          <a:xfrm>
            <a:off x="1693012" y="1230281"/>
            <a:ext cx="1728225" cy="49926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kern="0" dirty="0">
                <a:solidFill>
                  <a:srgbClr val="000000"/>
                </a:solidFill>
                <a:latin typeface="Century Gothic" panose="020B0502020202020204" pitchFamily="34" charset="0"/>
              </a:rPr>
              <a:t>Club Stores:</a:t>
            </a:r>
          </a:p>
        </p:txBody>
      </p:sp>
      <p:sp>
        <p:nvSpPr>
          <p:cNvPr id="11" name="Title 1">
            <a:extLst>
              <a:ext uri="{FF2B5EF4-FFF2-40B4-BE49-F238E27FC236}">
                <a16:creationId xmlns:a16="http://schemas.microsoft.com/office/drawing/2014/main" id="{50406284-9169-4DC1-BC6D-C723C55F3A4C}"/>
              </a:ext>
            </a:extLst>
          </p:cNvPr>
          <p:cNvSpPr txBox="1">
            <a:spLocks/>
          </p:cNvSpPr>
          <p:nvPr/>
        </p:nvSpPr>
        <p:spPr>
          <a:xfrm>
            <a:off x="4709327" y="1261213"/>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+9.2%</a:t>
            </a:r>
          </a:p>
        </p:txBody>
      </p:sp>
      <p:sp>
        <p:nvSpPr>
          <p:cNvPr id="12" name="Title 1">
            <a:extLst>
              <a:ext uri="{FF2B5EF4-FFF2-40B4-BE49-F238E27FC236}">
                <a16:creationId xmlns:a16="http://schemas.microsoft.com/office/drawing/2014/main" id="{7A5A99DD-35D3-4A6F-85E6-E3739D7831A4}"/>
              </a:ext>
            </a:extLst>
          </p:cNvPr>
          <p:cNvSpPr txBox="1">
            <a:spLocks/>
          </p:cNvSpPr>
          <p:nvPr/>
        </p:nvSpPr>
        <p:spPr>
          <a:xfrm>
            <a:off x="7072664" y="1261212"/>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+3.3%</a:t>
            </a:r>
          </a:p>
        </p:txBody>
      </p:sp>
      <p:sp>
        <p:nvSpPr>
          <p:cNvPr id="13" name="Title 1">
            <a:extLst>
              <a:ext uri="{FF2B5EF4-FFF2-40B4-BE49-F238E27FC236}">
                <a16:creationId xmlns:a16="http://schemas.microsoft.com/office/drawing/2014/main" id="{43EE8C02-1718-4A69-9BBD-47E1F2DCCA2F}"/>
              </a:ext>
            </a:extLst>
          </p:cNvPr>
          <p:cNvSpPr txBox="1">
            <a:spLocks/>
          </p:cNvSpPr>
          <p:nvPr/>
        </p:nvSpPr>
        <p:spPr>
          <a:xfrm>
            <a:off x="1720494" y="2239891"/>
            <a:ext cx="1728225" cy="49926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kern="0" dirty="0">
                <a:solidFill>
                  <a:srgbClr val="000000"/>
                </a:solidFill>
                <a:latin typeface="Century Gothic" panose="020B0502020202020204" pitchFamily="34" charset="0"/>
              </a:rPr>
              <a:t>Limited Assortment:</a:t>
            </a:r>
          </a:p>
        </p:txBody>
      </p:sp>
      <p:pic>
        <p:nvPicPr>
          <p:cNvPr id="14" name="Picture 28" descr="Image result for sprouts logo">
            <a:extLst>
              <a:ext uri="{FF2B5EF4-FFF2-40B4-BE49-F238E27FC236}">
                <a16:creationId xmlns:a16="http://schemas.microsoft.com/office/drawing/2014/main" id="{395767ED-492A-4F4B-BC07-E1850ABB7E2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77239" y="1970668"/>
            <a:ext cx="877142" cy="4807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81D3488-7643-4496-8C6E-2A5D6AC21A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3123" y="3542013"/>
            <a:ext cx="1078193" cy="243915"/>
          </a:xfrm>
          <a:prstGeom prst="rect">
            <a:avLst/>
          </a:prstGeom>
        </p:spPr>
      </p:pic>
      <p:pic>
        <p:nvPicPr>
          <p:cNvPr id="16" name="Picture 15">
            <a:extLst>
              <a:ext uri="{FF2B5EF4-FFF2-40B4-BE49-F238E27FC236}">
                <a16:creationId xmlns:a16="http://schemas.microsoft.com/office/drawing/2014/main" id="{0D8396DB-D80F-4B1A-B22F-E69A342DF5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3821" y="4247969"/>
            <a:ext cx="1352612" cy="243914"/>
          </a:xfrm>
          <a:prstGeom prst="rect">
            <a:avLst/>
          </a:prstGeom>
        </p:spPr>
      </p:pic>
      <p:pic>
        <p:nvPicPr>
          <p:cNvPr id="17" name="Picture 16">
            <a:extLst>
              <a:ext uri="{FF2B5EF4-FFF2-40B4-BE49-F238E27FC236}">
                <a16:creationId xmlns:a16="http://schemas.microsoft.com/office/drawing/2014/main" id="{DA57581A-1731-4B74-AEF7-B047725F1B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29025" y="1922595"/>
            <a:ext cx="470181" cy="576890"/>
          </a:xfrm>
          <a:prstGeom prst="rect">
            <a:avLst/>
          </a:prstGeom>
        </p:spPr>
      </p:pic>
      <p:pic>
        <p:nvPicPr>
          <p:cNvPr id="73730" name="Picture 2" descr="Image result for lidl">
            <a:extLst>
              <a:ext uri="{FF2B5EF4-FFF2-40B4-BE49-F238E27FC236}">
                <a16:creationId xmlns:a16="http://schemas.microsoft.com/office/drawing/2014/main" id="{889AD0C2-496D-407F-9801-79AA18BD72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0771" y="2662897"/>
            <a:ext cx="576891" cy="576891"/>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AE1FCD24-EC19-47B6-8C47-FBD7D48241F6}"/>
              </a:ext>
            </a:extLst>
          </p:cNvPr>
          <p:cNvSpPr txBox="1">
            <a:spLocks/>
          </p:cNvSpPr>
          <p:nvPr/>
        </p:nvSpPr>
        <p:spPr>
          <a:xfrm>
            <a:off x="4866678" y="2865845"/>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+4%</a:t>
            </a:r>
          </a:p>
        </p:txBody>
      </p:sp>
      <p:sp>
        <p:nvSpPr>
          <p:cNvPr id="20" name="Title 1">
            <a:extLst>
              <a:ext uri="{FF2B5EF4-FFF2-40B4-BE49-F238E27FC236}">
                <a16:creationId xmlns:a16="http://schemas.microsoft.com/office/drawing/2014/main" id="{706083B5-68D3-4B41-A33C-A03D611238A1}"/>
              </a:ext>
            </a:extLst>
          </p:cNvPr>
          <p:cNvSpPr txBox="1">
            <a:spLocks/>
          </p:cNvSpPr>
          <p:nvPr/>
        </p:nvSpPr>
        <p:spPr>
          <a:xfrm>
            <a:off x="9240256" y="2055424"/>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+12%</a:t>
            </a:r>
          </a:p>
        </p:txBody>
      </p:sp>
      <p:pic>
        <p:nvPicPr>
          <p:cNvPr id="73734" name="Picture 6" descr="Image result for trader joe's logo">
            <a:extLst>
              <a:ext uri="{FF2B5EF4-FFF2-40B4-BE49-F238E27FC236}">
                <a16:creationId xmlns:a16="http://schemas.microsoft.com/office/drawing/2014/main" id="{1B33AB49-576F-4537-A90F-66A027525C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43123" y="2669355"/>
            <a:ext cx="1241487" cy="688798"/>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DB600F42-8492-471A-B145-5CCFBEDE98A9}"/>
              </a:ext>
            </a:extLst>
          </p:cNvPr>
          <p:cNvSpPr txBox="1">
            <a:spLocks/>
          </p:cNvSpPr>
          <p:nvPr/>
        </p:nvSpPr>
        <p:spPr>
          <a:xfrm>
            <a:off x="4515489" y="2108824"/>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+9.1%</a:t>
            </a:r>
          </a:p>
        </p:txBody>
      </p:sp>
      <p:pic>
        <p:nvPicPr>
          <p:cNvPr id="21" name="Picture 20">
            <a:extLst>
              <a:ext uri="{FF2B5EF4-FFF2-40B4-BE49-F238E27FC236}">
                <a16:creationId xmlns:a16="http://schemas.microsoft.com/office/drawing/2014/main" id="{ECF18C8D-3FA5-4537-86EE-D0DB56726F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7706" y="2634098"/>
            <a:ext cx="582551" cy="582551"/>
          </a:xfrm>
          <a:prstGeom prst="rect">
            <a:avLst/>
          </a:prstGeom>
        </p:spPr>
      </p:pic>
      <p:sp>
        <p:nvSpPr>
          <p:cNvPr id="26" name="Title 1">
            <a:extLst>
              <a:ext uri="{FF2B5EF4-FFF2-40B4-BE49-F238E27FC236}">
                <a16:creationId xmlns:a16="http://schemas.microsoft.com/office/drawing/2014/main" id="{E8F91342-4C78-4264-AA6C-50D0FC91B14B}"/>
              </a:ext>
            </a:extLst>
          </p:cNvPr>
          <p:cNvSpPr txBox="1">
            <a:spLocks/>
          </p:cNvSpPr>
          <p:nvPr/>
        </p:nvSpPr>
        <p:spPr>
          <a:xfrm>
            <a:off x="1674638" y="3452678"/>
            <a:ext cx="1728225" cy="49926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kern="0" dirty="0">
                <a:solidFill>
                  <a:srgbClr val="000000"/>
                </a:solidFill>
                <a:latin typeface="Century Gothic" panose="020B0502020202020204" pitchFamily="34" charset="0"/>
              </a:rPr>
              <a:t>Mass/Drug:</a:t>
            </a:r>
          </a:p>
        </p:txBody>
      </p:sp>
      <p:sp>
        <p:nvSpPr>
          <p:cNvPr id="27" name="Title 1">
            <a:extLst>
              <a:ext uri="{FF2B5EF4-FFF2-40B4-BE49-F238E27FC236}">
                <a16:creationId xmlns:a16="http://schemas.microsoft.com/office/drawing/2014/main" id="{AF2E83B2-6CA9-4915-A94E-F139FFD8FD00}"/>
              </a:ext>
            </a:extLst>
          </p:cNvPr>
          <p:cNvSpPr txBox="1">
            <a:spLocks/>
          </p:cNvSpPr>
          <p:nvPr/>
        </p:nvSpPr>
        <p:spPr>
          <a:xfrm>
            <a:off x="1602715" y="4314864"/>
            <a:ext cx="1914433" cy="49926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kern="0" dirty="0">
                <a:solidFill>
                  <a:srgbClr val="000000"/>
                </a:solidFill>
                <a:latin typeface="Century Gothic" panose="020B0502020202020204" pitchFamily="34" charset="0"/>
              </a:rPr>
              <a:t>Dollar/C-Store:</a:t>
            </a:r>
          </a:p>
        </p:txBody>
      </p:sp>
      <p:sp>
        <p:nvSpPr>
          <p:cNvPr id="28" name="Title 1">
            <a:extLst>
              <a:ext uri="{FF2B5EF4-FFF2-40B4-BE49-F238E27FC236}">
                <a16:creationId xmlns:a16="http://schemas.microsoft.com/office/drawing/2014/main" id="{F9639509-7A1A-479C-A27A-E87FED75AB5D}"/>
              </a:ext>
            </a:extLst>
          </p:cNvPr>
          <p:cNvSpPr txBox="1">
            <a:spLocks/>
          </p:cNvSpPr>
          <p:nvPr/>
        </p:nvSpPr>
        <p:spPr>
          <a:xfrm>
            <a:off x="1685243" y="5542210"/>
            <a:ext cx="1728225" cy="49926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kern="0" dirty="0">
                <a:solidFill>
                  <a:srgbClr val="000000"/>
                </a:solidFill>
                <a:latin typeface="Century Gothic" panose="020B0502020202020204" pitchFamily="34" charset="0"/>
              </a:rPr>
              <a:t>On line:</a:t>
            </a:r>
          </a:p>
        </p:txBody>
      </p:sp>
      <p:pic>
        <p:nvPicPr>
          <p:cNvPr id="73736" name="Picture 8" descr="Image result for Whole Foods logo">
            <a:hlinkClick r:id="rId13"/>
            <a:extLst>
              <a:ext uri="{FF2B5EF4-FFF2-40B4-BE49-F238E27FC236}">
                <a16:creationId xmlns:a16="http://schemas.microsoft.com/office/drawing/2014/main" id="{0630D1E2-009D-4ED2-9DE7-DEEB0EE00B5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8299" y="1894652"/>
            <a:ext cx="799268" cy="5465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D05A079-4D3C-4B87-99D9-07FA62998A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38681" y="5423276"/>
            <a:ext cx="850368" cy="688798"/>
          </a:xfrm>
          <a:prstGeom prst="rect">
            <a:avLst/>
          </a:prstGeom>
        </p:spPr>
      </p:pic>
      <p:pic>
        <p:nvPicPr>
          <p:cNvPr id="31" name="Picture 30">
            <a:extLst>
              <a:ext uri="{FF2B5EF4-FFF2-40B4-BE49-F238E27FC236}">
                <a16:creationId xmlns:a16="http://schemas.microsoft.com/office/drawing/2014/main" id="{BDEA416C-AAD7-44E1-81BC-FC525ABE38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77195" y="5612016"/>
            <a:ext cx="1342438" cy="386904"/>
          </a:xfrm>
          <a:prstGeom prst="rect">
            <a:avLst/>
          </a:prstGeom>
        </p:spPr>
      </p:pic>
      <p:pic>
        <p:nvPicPr>
          <p:cNvPr id="33" name="Picture 32">
            <a:extLst>
              <a:ext uri="{FF2B5EF4-FFF2-40B4-BE49-F238E27FC236}">
                <a16:creationId xmlns:a16="http://schemas.microsoft.com/office/drawing/2014/main" id="{49B65CB4-1458-40BF-8B70-399D3BC458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21271" y="5299104"/>
            <a:ext cx="826987" cy="812970"/>
          </a:xfrm>
          <a:prstGeom prst="rect">
            <a:avLst/>
          </a:prstGeom>
        </p:spPr>
      </p:pic>
      <p:pic>
        <p:nvPicPr>
          <p:cNvPr id="35" name="Picture 34">
            <a:extLst>
              <a:ext uri="{FF2B5EF4-FFF2-40B4-BE49-F238E27FC236}">
                <a16:creationId xmlns:a16="http://schemas.microsoft.com/office/drawing/2014/main" id="{3BE5C6C0-A79C-46D2-825B-1E2B7F7573E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50138" y="4564497"/>
            <a:ext cx="799268" cy="829541"/>
          </a:xfrm>
          <a:prstGeom prst="rect">
            <a:avLst/>
          </a:prstGeom>
        </p:spPr>
      </p:pic>
      <p:pic>
        <p:nvPicPr>
          <p:cNvPr id="37" name="Picture 36">
            <a:extLst>
              <a:ext uri="{FF2B5EF4-FFF2-40B4-BE49-F238E27FC236}">
                <a16:creationId xmlns:a16="http://schemas.microsoft.com/office/drawing/2014/main" id="{C72213FB-4863-4723-BC01-7F845CD0D65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39529" y="3984615"/>
            <a:ext cx="1003385" cy="752539"/>
          </a:xfrm>
          <a:prstGeom prst="rect">
            <a:avLst/>
          </a:prstGeom>
        </p:spPr>
      </p:pic>
      <p:pic>
        <p:nvPicPr>
          <p:cNvPr id="73738" name="Picture 10" descr="Image result for wawa logo">
            <a:hlinkClick r:id="rId20"/>
            <a:extLst>
              <a:ext uri="{FF2B5EF4-FFF2-40B4-BE49-F238E27FC236}">
                <a16:creationId xmlns:a16="http://schemas.microsoft.com/office/drawing/2014/main" id="{D5A17E30-8D80-42FC-A0D1-F2D2B270484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33463" y="4138495"/>
            <a:ext cx="899175" cy="386208"/>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04D04558-3B4C-4943-B14D-E62560E4BD3A}"/>
              </a:ext>
            </a:extLst>
          </p:cNvPr>
          <p:cNvSpPr txBox="1">
            <a:spLocks/>
          </p:cNvSpPr>
          <p:nvPr/>
        </p:nvSpPr>
        <p:spPr>
          <a:xfrm>
            <a:off x="9204138" y="1272527"/>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+1.2%</a:t>
            </a:r>
          </a:p>
        </p:txBody>
      </p:sp>
      <p:pic>
        <p:nvPicPr>
          <p:cNvPr id="44" name="Picture 188">
            <a:extLst>
              <a:ext uri="{FF2B5EF4-FFF2-40B4-BE49-F238E27FC236}">
                <a16:creationId xmlns:a16="http://schemas.microsoft.com/office/drawing/2014/main" id="{E1D38A27-2F43-45DB-82DD-760E52098A9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8623997" y="3470488"/>
            <a:ext cx="730384" cy="35713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sheetz logo">
            <a:extLst>
              <a:ext uri="{FF2B5EF4-FFF2-40B4-BE49-F238E27FC236}">
                <a16:creationId xmlns:a16="http://schemas.microsoft.com/office/drawing/2014/main" id="{8A3B2695-0134-461C-8E48-5828D7FD7E04}"/>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l="3178" r="3254"/>
          <a:stretch/>
        </p:blipFill>
        <p:spPr bwMode="auto">
          <a:xfrm>
            <a:off x="7470862" y="4737153"/>
            <a:ext cx="1095147" cy="33312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B9823DB-CE74-4CB3-8DDB-1BBF3694F9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105455" y="3216648"/>
            <a:ext cx="1470181" cy="864812"/>
          </a:xfrm>
          <a:prstGeom prst="rect">
            <a:avLst/>
          </a:prstGeom>
        </p:spPr>
      </p:pic>
      <p:sp>
        <p:nvSpPr>
          <p:cNvPr id="48" name="Title 1">
            <a:extLst>
              <a:ext uri="{FF2B5EF4-FFF2-40B4-BE49-F238E27FC236}">
                <a16:creationId xmlns:a16="http://schemas.microsoft.com/office/drawing/2014/main" id="{B9321A1D-F477-47C0-8997-B494AB2CF391}"/>
              </a:ext>
            </a:extLst>
          </p:cNvPr>
          <p:cNvSpPr txBox="1">
            <a:spLocks/>
          </p:cNvSpPr>
          <p:nvPr/>
        </p:nvSpPr>
        <p:spPr>
          <a:xfrm>
            <a:off x="4724673" y="3493147"/>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+4.9%</a:t>
            </a:r>
          </a:p>
        </p:txBody>
      </p:sp>
      <p:sp>
        <p:nvSpPr>
          <p:cNvPr id="49" name="Title 1">
            <a:extLst>
              <a:ext uri="{FF2B5EF4-FFF2-40B4-BE49-F238E27FC236}">
                <a16:creationId xmlns:a16="http://schemas.microsoft.com/office/drawing/2014/main" id="{12C32501-F48F-47E2-AC9C-36985E91FE49}"/>
              </a:ext>
            </a:extLst>
          </p:cNvPr>
          <p:cNvSpPr txBox="1">
            <a:spLocks/>
          </p:cNvSpPr>
          <p:nvPr/>
        </p:nvSpPr>
        <p:spPr>
          <a:xfrm>
            <a:off x="9276570" y="3524238"/>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+2.2%</a:t>
            </a:r>
          </a:p>
        </p:txBody>
      </p:sp>
      <p:sp>
        <p:nvSpPr>
          <p:cNvPr id="50" name="Title 1">
            <a:extLst>
              <a:ext uri="{FF2B5EF4-FFF2-40B4-BE49-F238E27FC236}">
                <a16:creationId xmlns:a16="http://schemas.microsoft.com/office/drawing/2014/main" id="{7F877559-10E8-4E03-845D-1F45FD790A4C}"/>
              </a:ext>
            </a:extLst>
          </p:cNvPr>
          <p:cNvSpPr txBox="1">
            <a:spLocks/>
          </p:cNvSpPr>
          <p:nvPr/>
        </p:nvSpPr>
        <p:spPr>
          <a:xfrm>
            <a:off x="7502906" y="3542013"/>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+2.4%</a:t>
            </a:r>
          </a:p>
        </p:txBody>
      </p:sp>
      <p:sp>
        <p:nvSpPr>
          <p:cNvPr id="51" name="Title 1">
            <a:extLst>
              <a:ext uri="{FF2B5EF4-FFF2-40B4-BE49-F238E27FC236}">
                <a16:creationId xmlns:a16="http://schemas.microsoft.com/office/drawing/2014/main" id="{7710A526-3878-484C-B7A8-D2332E155CCA}"/>
              </a:ext>
            </a:extLst>
          </p:cNvPr>
          <p:cNvSpPr txBox="1">
            <a:spLocks/>
          </p:cNvSpPr>
          <p:nvPr/>
        </p:nvSpPr>
        <p:spPr>
          <a:xfrm>
            <a:off x="5023589" y="4206783"/>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+9.8%</a:t>
            </a:r>
          </a:p>
        </p:txBody>
      </p:sp>
      <p:sp>
        <p:nvSpPr>
          <p:cNvPr id="52" name="Title 1">
            <a:extLst>
              <a:ext uri="{FF2B5EF4-FFF2-40B4-BE49-F238E27FC236}">
                <a16:creationId xmlns:a16="http://schemas.microsoft.com/office/drawing/2014/main" id="{A14CF594-153A-4A52-A0F6-30872CC21832}"/>
              </a:ext>
            </a:extLst>
          </p:cNvPr>
          <p:cNvSpPr txBox="1">
            <a:spLocks/>
          </p:cNvSpPr>
          <p:nvPr/>
        </p:nvSpPr>
        <p:spPr>
          <a:xfrm>
            <a:off x="6096000" y="4820645"/>
            <a:ext cx="75415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+2.1%</a:t>
            </a:r>
          </a:p>
        </p:txBody>
      </p:sp>
      <p:sp>
        <p:nvSpPr>
          <p:cNvPr id="53" name="Title 1">
            <a:extLst>
              <a:ext uri="{FF2B5EF4-FFF2-40B4-BE49-F238E27FC236}">
                <a16:creationId xmlns:a16="http://schemas.microsoft.com/office/drawing/2014/main" id="{6D02A9F3-6649-4271-9CC3-D292509F492C}"/>
              </a:ext>
            </a:extLst>
          </p:cNvPr>
          <p:cNvSpPr txBox="1">
            <a:spLocks/>
          </p:cNvSpPr>
          <p:nvPr/>
        </p:nvSpPr>
        <p:spPr>
          <a:xfrm>
            <a:off x="4747590" y="5667025"/>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+96.5%</a:t>
            </a:r>
          </a:p>
        </p:txBody>
      </p:sp>
      <p:sp>
        <p:nvSpPr>
          <p:cNvPr id="54" name="Title 1">
            <a:extLst>
              <a:ext uri="{FF2B5EF4-FFF2-40B4-BE49-F238E27FC236}">
                <a16:creationId xmlns:a16="http://schemas.microsoft.com/office/drawing/2014/main" id="{72CA4FB6-06E0-469C-85EB-5F21825149CD}"/>
              </a:ext>
            </a:extLst>
          </p:cNvPr>
          <p:cNvSpPr txBox="1">
            <a:spLocks/>
          </p:cNvSpPr>
          <p:nvPr/>
        </p:nvSpPr>
        <p:spPr>
          <a:xfrm>
            <a:off x="7016545" y="4206783"/>
            <a:ext cx="75415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+9.2%</a:t>
            </a:r>
          </a:p>
        </p:txBody>
      </p:sp>
      <p:sp>
        <p:nvSpPr>
          <p:cNvPr id="55" name="Title 1">
            <a:extLst>
              <a:ext uri="{FF2B5EF4-FFF2-40B4-BE49-F238E27FC236}">
                <a16:creationId xmlns:a16="http://schemas.microsoft.com/office/drawing/2014/main" id="{C42A6F10-BA66-4584-BA15-2AAE44A4FE62}"/>
              </a:ext>
            </a:extLst>
          </p:cNvPr>
          <p:cNvSpPr txBox="1">
            <a:spLocks/>
          </p:cNvSpPr>
          <p:nvPr/>
        </p:nvSpPr>
        <p:spPr>
          <a:xfrm>
            <a:off x="7119999" y="2096984"/>
            <a:ext cx="799268" cy="2496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kern="0" dirty="0">
                <a:solidFill>
                  <a:srgbClr val="000000"/>
                </a:solidFill>
                <a:latin typeface="Arial"/>
              </a:rPr>
              <a:t>+96.5%</a:t>
            </a:r>
          </a:p>
        </p:txBody>
      </p:sp>
      <p:sp>
        <p:nvSpPr>
          <p:cNvPr id="40" name="Rectangle 39">
            <a:extLst>
              <a:ext uri="{FF2B5EF4-FFF2-40B4-BE49-F238E27FC236}">
                <a16:creationId xmlns:a16="http://schemas.microsoft.com/office/drawing/2014/main" id="{EBA419FF-2FF8-4798-A37E-8CAAD4BB0755}"/>
              </a:ext>
            </a:extLst>
          </p:cNvPr>
          <p:cNvSpPr/>
          <p:nvPr/>
        </p:nvSpPr>
        <p:spPr>
          <a:xfrm>
            <a:off x="1674638" y="976332"/>
            <a:ext cx="8722723" cy="8181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50000"/>
              </a:spcBef>
              <a:spcAft>
                <a:spcPct val="50000"/>
              </a:spcAft>
              <a:buFontTx/>
              <a:buChar char="•"/>
            </a:pPr>
            <a:endParaRPr lang="en-US" dirty="0">
              <a:solidFill>
                <a:srgbClr val="000000"/>
              </a:solidFill>
              <a:latin typeface="Arial"/>
            </a:endParaRPr>
          </a:p>
        </p:txBody>
      </p:sp>
      <p:sp>
        <p:nvSpPr>
          <p:cNvPr id="57" name="Rectangle 56">
            <a:extLst>
              <a:ext uri="{FF2B5EF4-FFF2-40B4-BE49-F238E27FC236}">
                <a16:creationId xmlns:a16="http://schemas.microsoft.com/office/drawing/2014/main" id="{20C23338-D3B6-4D03-BB76-7EC34B3F9781}"/>
              </a:ext>
            </a:extLst>
          </p:cNvPr>
          <p:cNvSpPr/>
          <p:nvPr/>
        </p:nvSpPr>
        <p:spPr>
          <a:xfrm>
            <a:off x="1674637" y="1798781"/>
            <a:ext cx="8722722" cy="151779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50000"/>
              </a:spcBef>
              <a:spcAft>
                <a:spcPct val="50000"/>
              </a:spcAft>
              <a:buFontTx/>
              <a:buChar char="•"/>
            </a:pPr>
            <a:endParaRPr lang="en-US" dirty="0">
              <a:solidFill>
                <a:srgbClr val="000000"/>
              </a:solidFill>
              <a:latin typeface="Arial"/>
            </a:endParaRPr>
          </a:p>
        </p:txBody>
      </p:sp>
      <p:sp>
        <p:nvSpPr>
          <p:cNvPr id="58" name="Rectangle 57">
            <a:extLst>
              <a:ext uri="{FF2B5EF4-FFF2-40B4-BE49-F238E27FC236}">
                <a16:creationId xmlns:a16="http://schemas.microsoft.com/office/drawing/2014/main" id="{D95519DB-31AF-4DDD-A072-C4A8EED4E0BD}"/>
              </a:ext>
            </a:extLst>
          </p:cNvPr>
          <p:cNvSpPr/>
          <p:nvPr/>
        </p:nvSpPr>
        <p:spPr>
          <a:xfrm>
            <a:off x="1674637" y="3319488"/>
            <a:ext cx="8722723" cy="69470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50000"/>
              </a:spcBef>
              <a:spcAft>
                <a:spcPct val="50000"/>
              </a:spcAft>
              <a:buFontTx/>
              <a:buChar char="•"/>
            </a:pPr>
            <a:endParaRPr lang="en-US" dirty="0">
              <a:solidFill>
                <a:srgbClr val="000000"/>
              </a:solidFill>
              <a:latin typeface="Arial"/>
            </a:endParaRPr>
          </a:p>
        </p:txBody>
      </p:sp>
      <p:sp>
        <p:nvSpPr>
          <p:cNvPr id="59" name="Rectangle 58">
            <a:extLst>
              <a:ext uri="{FF2B5EF4-FFF2-40B4-BE49-F238E27FC236}">
                <a16:creationId xmlns:a16="http://schemas.microsoft.com/office/drawing/2014/main" id="{FB5C4BFD-8382-428A-B3E2-C434F7D49D56}"/>
              </a:ext>
            </a:extLst>
          </p:cNvPr>
          <p:cNvSpPr/>
          <p:nvPr/>
        </p:nvSpPr>
        <p:spPr>
          <a:xfrm>
            <a:off x="1676277" y="4022809"/>
            <a:ext cx="8722722" cy="117017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50000"/>
              </a:spcBef>
              <a:spcAft>
                <a:spcPct val="50000"/>
              </a:spcAft>
              <a:buFontTx/>
              <a:buChar char="•"/>
            </a:pPr>
            <a:endParaRPr lang="en-US" dirty="0">
              <a:solidFill>
                <a:srgbClr val="000000"/>
              </a:solidFill>
              <a:latin typeface="Arial"/>
            </a:endParaRPr>
          </a:p>
        </p:txBody>
      </p:sp>
      <p:sp>
        <p:nvSpPr>
          <p:cNvPr id="60" name="Rectangle 59">
            <a:extLst>
              <a:ext uri="{FF2B5EF4-FFF2-40B4-BE49-F238E27FC236}">
                <a16:creationId xmlns:a16="http://schemas.microsoft.com/office/drawing/2014/main" id="{C43B43BB-4BFD-4F0B-960E-F8F5595044CD}"/>
              </a:ext>
            </a:extLst>
          </p:cNvPr>
          <p:cNvSpPr/>
          <p:nvPr/>
        </p:nvSpPr>
        <p:spPr>
          <a:xfrm>
            <a:off x="1674637" y="5192988"/>
            <a:ext cx="8726663" cy="106609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50000"/>
              </a:spcBef>
              <a:spcAft>
                <a:spcPct val="50000"/>
              </a:spcAft>
              <a:buFontTx/>
              <a:buChar char="•"/>
            </a:pPr>
            <a:endParaRPr lang="en-US" dirty="0">
              <a:solidFill>
                <a:srgbClr val="000000"/>
              </a:solidFill>
              <a:latin typeface="Arial"/>
            </a:endParaRPr>
          </a:p>
        </p:txBody>
      </p:sp>
    </p:spTree>
    <p:extLst>
      <p:ext uri="{BB962C8B-B14F-4D97-AF65-F5344CB8AC3E}">
        <p14:creationId xmlns:p14="http://schemas.microsoft.com/office/powerpoint/2010/main" val="1495425057"/>
      </p:ext>
    </p:extLst>
  </p:cSld>
  <p:clrMapOvr>
    <a:masterClrMapping/>
  </p:clrMapOvr>
  <p:transitio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668193" y="858443"/>
          <a:ext cx="1191" cy="1191"/>
        </p:xfrm>
        <a:graphic>
          <a:graphicData uri="http://schemas.openxmlformats.org/presentationml/2006/ole">
            <mc:AlternateContent xmlns:mc="http://schemas.openxmlformats.org/markup-compatibility/2006">
              <mc:Choice xmlns:v="urn:schemas-microsoft-com:vml" Requires="v">
                <p:oleObj spid="_x0000_s10280" name="think-cell Slide" r:id="rId7" imgW="421" imgH="420" progId="TCLayout.ActiveDocument.1">
                  <p:embed/>
                </p:oleObj>
              </mc:Choice>
              <mc:Fallback>
                <p:oleObj name="think-cell Slide" r:id="rId7" imgW="421" imgH="420" progId="TCLayout.ActiveDocument.1">
                  <p:embed/>
                  <p:pic>
                    <p:nvPicPr>
                      <p:cNvPr id="4" name="Object 3" hidden="1"/>
                      <p:cNvPicPr/>
                      <p:nvPr/>
                    </p:nvPicPr>
                    <p:blipFill>
                      <a:blip r:embed="rId8"/>
                      <a:stretch>
                        <a:fillRect/>
                      </a:stretch>
                    </p:blipFill>
                    <p:spPr>
                      <a:xfrm>
                        <a:off x="2668193" y="858443"/>
                        <a:ext cx="1191" cy="1191"/>
                      </a:xfrm>
                      <a:prstGeom prst="rect">
                        <a:avLst/>
                      </a:prstGeom>
                    </p:spPr>
                  </p:pic>
                </p:oleObj>
              </mc:Fallback>
            </mc:AlternateContent>
          </a:graphicData>
        </a:graphic>
      </p:graphicFrame>
      <p:sp>
        <p:nvSpPr>
          <p:cNvPr id="3" name="Rectangle 2" hidden="1"/>
          <p:cNvSpPr/>
          <p:nvPr>
            <p:custDataLst>
              <p:tags r:id="rId3"/>
            </p:custDataLst>
          </p:nvPr>
        </p:nvSpPr>
        <p:spPr>
          <a:xfrm>
            <a:off x="2667002" y="857252"/>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eaLnBrk="0" fontAlgn="base" hangingPunct="0">
              <a:spcBef>
                <a:spcPct val="50000"/>
              </a:spcBef>
              <a:spcAft>
                <a:spcPct val="50000"/>
              </a:spcAft>
              <a:buFontTx/>
              <a:buChar char="•"/>
            </a:pPr>
            <a:endParaRPr lang="en-US" sz="2400" dirty="0">
              <a:solidFill>
                <a:prstClr val="white"/>
              </a:solidFill>
              <a:latin typeface="Arial" panose="020B0604020202020204" pitchFamily="34" charset="0"/>
              <a:ea typeface="Verdana" panose="020B0604030504040204" pitchFamily="34" charset="0"/>
              <a:cs typeface="Arial" panose="020B0604020202020204" pitchFamily="34" charset="0"/>
              <a:sym typeface="Verdana" panose="020B0604030504040204" pitchFamily="34" charset="0"/>
            </a:endParaRPr>
          </a:p>
        </p:txBody>
      </p:sp>
      <p:sp>
        <p:nvSpPr>
          <p:cNvPr id="2" name="Text Placeholder 1">
            <a:extLst>
              <a:ext uri="{FF2B5EF4-FFF2-40B4-BE49-F238E27FC236}">
                <a16:creationId xmlns:a16="http://schemas.microsoft.com/office/drawing/2014/main" id="{292F7AD1-2A44-4E41-BBF5-11F44A0C0DE3}"/>
              </a:ext>
            </a:extLst>
          </p:cNvPr>
          <p:cNvSpPr>
            <a:spLocks noGrp="1"/>
          </p:cNvSpPr>
          <p:nvPr>
            <p:ph type="body" sz="quarter" idx="11"/>
          </p:nvPr>
        </p:nvSpPr>
        <p:spPr>
          <a:xfrm>
            <a:off x="1612826" y="4536856"/>
            <a:ext cx="8503919" cy="330200"/>
          </a:xfrm>
        </p:spPr>
        <p:txBody>
          <a:bodyPr/>
          <a:lstStyle/>
          <a:p>
            <a:r>
              <a:rPr lang="en-US" dirty="0">
                <a:latin typeface="Century Gothic" panose="020B0502020202020204" pitchFamily="34" charset="0"/>
              </a:rPr>
              <a:t>With 1,600 Stores Today and Adding 900 More by 2022</a:t>
            </a:r>
            <a:br>
              <a:rPr lang="en-US" dirty="0">
                <a:latin typeface="Century Gothic" panose="020B0502020202020204" pitchFamily="34" charset="0"/>
              </a:rPr>
            </a:br>
            <a:r>
              <a:rPr lang="en-US" dirty="0">
                <a:latin typeface="Century Gothic" panose="020B0502020202020204" pitchFamily="34" charset="0"/>
              </a:rPr>
              <a:t>ALDI Could be the Third Largest Grocery Chain</a:t>
            </a:r>
          </a:p>
          <a:p>
            <a:endParaRPr lang="en-US" dirty="0">
              <a:latin typeface="Century Gothic" panose="020B0502020202020204" pitchFamily="34" charset="0"/>
            </a:endParaRPr>
          </a:p>
        </p:txBody>
      </p:sp>
      <p:sp>
        <p:nvSpPr>
          <p:cNvPr id="16" name="Rectangle 15">
            <a:extLst>
              <a:ext uri="{FF2B5EF4-FFF2-40B4-BE49-F238E27FC236}">
                <a16:creationId xmlns:a16="http://schemas.microsoft.com/office/drawing/2014/main" id="{57224567-8AD7-3448-ADFC-E31936ADBBE5}"/>
              </a:ext>
            </a:extLst>
          </p:cNvPr>
          <p:cNvSpPr/>
          <p:nvPr/>
        </p:nvSpPr>
        <p:spPr bwMode="gray">
          <a:xfrm>
            <a:off x="1524000" y="2439712"/>
            <a:ext cx="9144000" cy="1978576"/>
          </a:xfrm>
          <a:prstGeom prst="rect">
            <a:avLst/>
          </a:prstGeom>
          <a:gradFill flip="none" rotWithShape="1">
            <a:gsLst>
              <a:gs pos="76000">
                <a:srgbClr val="007BBC"/>
              </a:gs>
              <a:gs pos="0">
                <a:schemeClr val="accent1"/>
              </a:gs>
              <a:gs pos="43000">
                <a:srgbClr val="004A93"/>
              </a:gs>
              <a:gs pos="56000">
                <a:srgbClr val="0062A7"/>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50000"/>
              </a:spcBef>
              <a:spcAft>
                <a:spcPct val="50000"/>
              </a:spcAft>
              <a:buFontTx/>
              <a:buChar char="•"/>
            </a:pPr>
            <a:endParaRPr lang="en-US" sz="1350" dirty="0">
              <a:solidFill>
                <a:prstClr val="white"/>
              </a:solidFill>
              <a:latin typeface="Arial"/>
            </a:endParaRPr>
          </a:p>
        </p:txBody>
      </p:sp>
      <p:grpSp>
        <p:nvGrpSpPr>
          <p:cNvPr id="8" name="Group 7">
            <a:extLst>
              <a:ext uri="{FF2B5EF4-FFF2-40B4-BE49-F238E27FC236}">
                <a16:creationId xmlns:a16="http://schemas.microsoft.com/office/drawing/2014/main" id="{36B6187C-470A-7A49-A1A1-7B4273A749DF}"/>
              </a:ext>
            </a:extLst>
          </p:cNvPr>
          <p:cNvGrpSpPr/>
          <p:nvPr/>
        </p:nvGrpSpPr>
        <p:grpSpPr>
          <a:xfrm>
            <a:off x="3707008" y="2539386"/>
            <a:ext cx="2352764" cy="1277422"/>
            <a:chOff x="2180854" y="2253362"/>
            <a:chExt cx="2352764" cy="1277422"/>
          </a:xfrm>
        </p:grpSpPr>
        <p:sp>
          <p:nvSpPr>
            <p:cNvPr id="21" name="Shape 5305">
              <a:extLst>
                <a:ext uri="{FF2B5EF4-FFF2-40B4-BE49-F238E27FC236}">
                  <a16:creationId xmlns:a16="http://schemas.microsoft.com/office/drawing/2014/main" id="{B7FFD312-38C8-E34F-8611-A20C1FCFD9F6}"/>
                </a:ext>
              </a:extLst>
            </p:cNvPr>
            <p:cNvSpPr/>
            <p:nvPr/>
          </p:nvSpPr>
          <p:spPr bwMode="gray">
            <a:xfrm>
              <a:off x="2868107" y="2299624"/>
              <a:ext cx="1665511" cy="709235"/>
            </a:xfrm>
            <a:prstGeom prst="rect">
              <a:avLst/>
            </a:prstGeom>
            <a:ln w="12700">
              <a:miter lim="400000"/>
            </a:ln>
            <a:extLst>
              <a:ext uri="{C572A759-6A51-4108-AA02-DFA0A04FC94B}">
                <ma14:wrappingTextBoxFlag xmlns:ma14="http://schemas.microsoft.com/office/mac/drawingml/2011/main" xmlns="" val="1"/>
              </a:ext>
            </a:extLst>
          </p:spPr>
          <p:txBody>
            <a:bodyPr wrap="square" lIns="19051" tIns="19051" rIns="19051" bIns="19051">
              <a:spAutoFit/>
            </a:bodyPr>
            <a:lstStyle>
              <a:lvl1pPr algn="l">
                <a:lnSpc>
                  <a:spcPct val="120000"/>
                </a:lnSpc>
                <a:defRPr sz="10000">
                  <a:solidFill>
                    <a:srgbClr val="0085AD"/>
                  </a:solidFill>
                  <a:latin typeface="Geomanist Bold"/>
                  <a:ea typeface="Geomanist Bold"/>
                  <a:cs typeface="Geomanist Bold"/>
                  <a:sym typeface="Geomanist Bold"/>
                </a:defRPr>
              </a:lvl1pPr>
            </a:lstStyle>
            <a:p>
              <a:pPr eaLnBrk="0" fontAlgn="base" hangingPunct="0">
                <a:spcBef>
                  <a:spcPct val="50000"/>
                </a:spcBef>
                <a:spcAft>
                  <a:spcPct val="50000"/>
                </a:spcAft>
              </a:pPr>
              <a:r>
                <a:rPr lang="en-GB" sz="4000" b="1" dirty="0">
                  <a:solidFill>
                    <a:prstClr val="white"/>
                  </a:solidFill>
                  <a:latin typeface="Century Gothic" panose="020B0502020202020204" pitchFamily="34" charset="0"/>
                </a:rPr>
                <a:t>61</a:t>
              </a:r>
              <a:r>
                <a:rPr lang="en-GB" sz="4000" dirty="0">
                  <a:solidFill>
                    <a:prstClr val="white"/>
                  </a:solidFill>
                  <a:latin typeface="Century Gothic" panose="020B0502020202020204" pitchFamily="34" charset="0"/>
                </a:rPr>
                <a:t>%</a:t>
              </a:r>
              <a:endParaRPr sz="4000" dirty="0">
                <a:solidFill>
                  <a:prstClr val="white"/>
                </a:solidFill>
                <a:latin typeface="Century Gothic" panose="020B0502020202020204" pitchFamily="34" charset="0"/>
              </a:endParaRPr>
            </a:p>
          </p:txBody>
        </p:sp>
        <p:sp>
          <p:nvSpPr>
            <p:cNvPr id="23" name="Shape 5320">
              <a:extLst>
                <a:ext uri="{FF2B5EF4-FFF2-40B4-BE49-F238E27FC236}">
                  <a16:creationId xmlns:a16="http://schemas.microsoft.com/office/drawing/2014/main" id="{E24C95FC-C822-DB41-89FF-70B4FB6A4978}"/>
                </a:ext>
              </a:extLst>
            </p:cNvPr>
            <p:cNvSpPr/>
            <p:nvPr/>
          </p:nvSpPr>
          <p:spPr bwMode="gray">
            <a:xfrm>
              <a:off x="2885280" y="2938312"/>
              <a:ext cx="1436178" cy="592472"/>
            </a:xfrm>
            <a:prstGeom prst="rect">
              <a:avLst/>
            </a:prstGeom>
            <a:ln w="12700">
              <a:miter lim="400000"/>
            </a:ln>
            <a:extLst>
              <a:ext uri="{C572A759-6A51-4108-AA02-DFA0A04FC94B}">
                <ma14:wrappingTextBoxFlag xmlns:ma14="http://schemas.microsoft.com/office/mac/drawingml/2011/main" xmlns="" val="1"/>
              </a:ext>
            </a:extLst>
          </p:spPr>
          <p:txBody>
            <a:bodyPr wrap="square" lIns="19051" tIns="19051" rIns="19051" bIns="19051">
              <a:spAutoFit/>
            </a:bodyPr>
            <a:lstStyle>
              <a:lvl1pPr algn="l">
                <a:lnSpc>
                  <a:spcPct val="120000"/>
                </a:lnSpc>
                <a:defRPr sz="2000">
                  <a:solidFill>
                    <a:srgbClr val="FFFFFF"/>
                  </a:solidFill>
                  <a:latin typeface="Geomanist Medium"/>
                  <a:ea typeface="Geomanist Medium"/>
                  <a:cs typeface="Geomanist Medium"/>
                  <a:sym typeface="Geomanist Medium"/>
                </a:defRPr>
              </a:lvl1pPr>
            </a:lstStyle>
            <a:p>
              <a:pPr eaLnBrk="0" fontAlgn="base" hangingPunct="0">
                <a:lnSpc>
                  <a:spcPct val="100000"/>
                </a:lnSpc>
                <a:spcBef>
                  <a:spcPct val="50000"/>
                </a:spcBef>
                <a:spcAft>
                  <a:spcPct val="50000"/>
                </a:spcAft>
              </a:pPr>
              <a:r>
                <a:rPr lang="en-GB" sz="1200" b="1" dirty="0">
                  <a:latin typeface="Century Gothic" panose="020B0502020202020204" pitchFamily="34" charset="0"/>
                </a:rPr>
                <a:t>good/affordable price is what they liked about ALDI</a:t>
              </a:r>
            </a:p>
          </p:txBody>
        </p:sp>
        <p:pic>
          <p:nvPicPr>
            <p:cNvPr id="30" name="Picture 29">
              <a:extLst>
                <a:ext uri="{FF2B5EF4-FFF2-40B4-BE49-F238E27FC236}">
                  <a16:creationId xmlns:a16="http://schemas.microsoft.com/office/drawing/2014/main" id="{4633A031-407E-A842-B99D-471EA12462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gray">
            <a:xfrm>
              <a:off x="2180854" y="2253362"/>
              <a:ext cx="908069" cy="755473"/>
            </a:xfrm>
            <a:prstGeom prst="rect">
              <a:avLst/>
            </a:prstGeom>
          </p:spPr>
        </p:pic>
      </p:grpSp>
      <p:grpSp>
        <p:nvGrpSpPr>
          <p:cNvPr id="7" name="Group 6">
            <a:extLst>
              <a:ext uri="{FF2B5EF4-FFF2-40B4-BE49-F238E27FC236}">
                <a16:creationId xmlns:a16="http://schemas.microsoft.com/office/drawing/2014/main" id="{A02FEE7B-DC07-8D4B-9E40-78EB7E41ACF5}"/>
              </a:ext>
            </a:extLst>
          </p:cNvPr>
          <p:cNvGrpSpPr/>
          <p:nvPr/>
        </p:nvGrpSpPr>
        <p:grpSpPr>
          <a:xfrm>
            <a:off x="1849877" y="2539388"/>
            <a:ext cx="1783206" cy="1434115"/>
            <a:chOff x="346050" y="2299600"/>
            <a:chExt cx="1783206" cy="1434115"/>
          </a:xfrm>
        </p:grpSpPr>
        <p:sp>
          <p:nvSpPr>
            <p:cNvPr id="25" name="Shape 5322">
              <a:extLst>
                <a:ext uri="{FF2B5EF4-FFF2-40B4-BE49-F238E27FC236}">
                  <a16:creationId xmlns:a16="http://schemas.microsoft.com/office/drawing/2014/main" id="{83DF26AD-73FC-1C43-B4CD-AD847010286D}"/>
                </a:ext>
              </a:extLst>
            </p:cNvPr>
            <p:cNvSpPr/>
            <p:nvPr/>
          </p:nvSpPr>
          <p:spPr bwMode="gray">
            <a:xfrm>
              <a:off x="944497" y="2299600"/>
              <a:ext cx="1184759" cy="705901"/>
            </a:xfrm>
            <a:prstGeom prst="rect">
              <a:avLst/>
            </a:prstGeom>
            <a:noFill/>
            <a:ln w="12700">
              <a:miter lim="400000"/>
            </a:ln>
            <a:extLst>
              <a:ext uri="{C572A759-6A51-4108-AA02-DFA0A04FC94B}">
                <ma14:wrappingTextBoxFlag xmlns:ma14="http://schemas.microsoft.com/office/mac/drawingml/2011/main" xmlns="" val="1"/>
              </a:ext>
            </a:extLst>
          </p:spPr>
          <p:txBody>
            <a:bodyPr wrap="square" lIns="19051" tIns="19051" rIns="19051" bIns="19051">
              <a:spAutoFit/>
            </a:bodyPr>
            <a:lstStyle/>
            <a:p>
              <a:pPr eaLnBrk="0" fontAlgn="base" hangingPunct="0">
                <a:lnSpc>
                  <a:spcPct val="120000"/>
                </a:lnSpc>
                <a:spcBef>
                  <a:spcPct val="50000"/>
                </a:spcBef>
                <a:spcAft>
                  <a:spcPct val="50000"/>
                </a:spcAft>
              </a:pPr>
              <a:r>
                <a:rPr lang="en-GB" sz="4000" b="1" dirty="0">
                  <a:solidFill>
                    <a:prstClr val="white"/>
                  </a:solidFill>
                  <a:latin typeface="Century Gothic" panose="020B0502020202020204" pitchFamily="34" charset="0"/>
                  <a:ea typeface="Geomanist Bold"/>
                  <a:cs typeface="Geomanist Bold"/>
                </a:rPr>
                <a:t>93</a:t>
              </a:r>
              <a:r>
                <a:rPr lang="en-GB" sz="4000" dirty="0">
                  <a:solidFill>
                    <a:prstClr val="white"/>
                  </a:solidFill>
                  <a:latin typeface="Century Gothic" panose="020B0502020202020204" pitchFamily="34" charset="0"/>
                  <a:ea typeface="Geomanist Bold"/>
                  <a:cs typeface="Geomanist Bold"/>
                </a:rPr>
                <a:t>%</a:t>
              </a:r>
              <a:endParaRPr sz="4000" dirty="0">
                <a:solidFill>
                  <a:prstClr val="white"/>
                </a:solidFill>
                <a:latin typeface="Century Gothic" panose="020B0502020202020204" pitchFamily="34" charset="0"/>
                <a:ea typeface="Geomanist Bold"/>
                <a:cs typeface="Geomanist Bold"/>
              </a:endParaRPr>
            </a:p>
          </p:txBody>
        </p:sp>
        <p:sp>
          <p:nvSpPr>
            <p:cNvPr id="26" name="Shape 5323">
              <a:extLst>
                <a:ext uri="{FF2B5EF4-FFF2-40B4-BE49-F238E27FC236}">
                  <a16:creationId xmlns:a16="http://schemas.microsoft.com/office/drawing/2014/main" id="{666877FF-D556-8149-9E2C-634F7E99A4CB}"/>
                </a:ext>
              </a:extLst>
            </p:cNvPr>
            <p:cNvSpPr/>
            <p:nvPr/>
          </p:nvSpPr>
          <p:spPr bwMode="gray">
            <a:xfrm>
              <a:off x="961671" y="2956577"/>
              <a:ext cx="1009547" cy="777138"/>
            </a:xfrm>
            <a:prstGeom prst="rect">
              <a:avLst/>
            </a:prstGeom>
            <a:ln w="12700">
              <a:miter lim="400000"/>
            </a:ln>
            <a:extLst>
              <a:ext uri="{C572A759-6A51-4108-AA02-DFA0A04FC94B}">
                <ma14:wrappingTextBoxFlag xmlns:ma14="http://schemas.microsoft.com/office/mac/drawingml/2011/main" xmlns="" val="1"/>
              </a:ext>
            </a:extLst>
          </p:spPr>
          <p:txBody>
            <a:bodyPr wrap="square" lIns="19051" tIns="19051" rIns="19051" bIns="19051">
              <a:spAutoFit/>
            </a:bodyPr>
            <a:lstStyle>
              <a:lvl1pPr algn="l">
                <a:lnSpc>
                  <a:spcPct val="120000"/>
                </a:lnSpc>
                <a:defRPr sz="2000">
                  <a:solidFill>
                    <a:srgbClr val="FFFFFF"/>
                  </a:solidFill>
                  <a:latin typeface="Geomanist Medium"/>
                  <a:ea typeface="Geomanist Medium"/>
                  <a:cs typeface="Geomanist Medium"/>
                  <a:sym typeface="Geomanist Medium"/>
                </a:defRPr>
              </a:lvl1pPr>
            </a:lstStyle>
            <a:p>
              <a:pPr eaLnBrk="0" fontAlgn="base" hangingPunct="0">
                <a:lnSpc>
                  <a:spcPct val="100000"/>
                </a:lnSpc>
                <a:spcBef>
                  <a:spcPct val="50000"/>
                </a:spcBef>
                <a:spcAft>
                  <a:spcPct val="50000"/>
                </a:spcAft>
              </a:pPr>
              <a:r>
                <a:rPr lang="en-US" sz="1200" b="1" dirty="0">
                  <a:latin typeface="Century Gothic" panose="020B0502020202020204" pitchFamily="34" charset="0"/>
                </a:rPr>
                <a:t>said that pricing/value drove them to ALDI</a:t>
              </a:r>
            </a:p>
          </p:txBody>
        </p:sp>
        <p:pic>
          <p:nvPicPr>
            <p:cNvPr id="31" name="Picture 30">
              <a:extLst>
                <a:ext uri="{FF2B5EF4-FFF2-40B4-BE49-F238E27FC236}">
                  <a16:creationId xmlns:a16="http://schemas.microsoft.com/office/drawing/2014/main" id="{4FD0AC35-897C-2E40-A2F5-267F5AC3C05D}"/>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46050" y="2436961"/>
              <a:ext cx="588492" cy="491824"/>
            </a:xfrm>
            <a:prstGeom prst="rect">
              <a:avLst/>
            </a:prstGeom>
          </p:spPr>
        </p:pic>
      </p:grpSp>
      <p:grpSp>
        <p:nvGrpSpPr>
          <p:cNvPr id="10" name="Group 9">
            <a:extLst>
              <a:ext uri="{FF2B5EF4-FFF2-40B4-BE49-F238E27FC236}">
                <a16:creationId xmlns:a16="http://schemas.microsoft.com/office/drawing/2014/main" id="{8FCE6113-3DB4-A042-88C0-E53D8FE33134}"/>
              </a:ext>
            </a:extLst>
          </p:cNvPr>
          <p:cNvGrpSpPr/>
          <p:nvPr/>
        </p:nvGrpSpPr>
        <p:grpSpPr>
          <a:xfrm>
            <a:off x="5864785" y="2674318"/>
            <a:ext cx="2104592" cy="1227254"/>
            <a:chOff x="4337377" y="2325372"/>
            <a:chExt cx="2104592" cy="1227254"/>
          </a:xfrm>
        </p:grpSpPr>
        <p:sp>
          <p:nvSpPr>
            <p:cNvPr id="28" name="Shape 5305">
              <a:extLst>
                <a:ext uri="{FF2B5EF4-FFF2-40B4-BE49-F238E27FC236}">
                  <a16:creationId xmlns:a16="http://schemas.microsoft.com/office/drawing/2014/main" id="{33E8EA94-2E96-B14F-AFB7-BC4BFAD6B696}"/>
                </a:ext>
              </a:extLst>
            </p:cNvPr>
            <p:cNvSpPr/>
            <p:nvPr/>
          </p:nvSpPr>
          <p:spPr bwMode="gray">
            <a:xfrm>
              <a:off x="4982960" y="2325372"/>
              <a:ext cx="1459009" cy="654027"/>
            </a:xfrm>
            <a:prstGeom prst="rect">
              <a:avLst/>
            </a:prstGeom>
            <a:noFill/>
            <a:ln w="12700">
              <a:miter lim="400000"/>
            </a:ln>
            <a:extLst>
              <a:ext uri="{C572A759-6A51-4108-AA02-DFA0A04FC94B}">
                <ma14:wrappingTextBoxFlag xmlns:ma14="http://schemas.microsoft.com/office/mac/drawingml/2011/main" xmlns="" val="1"/>
              </a:ext>
            </a:extLst>
          </p:spPr>
          <p:txBody>
            <a:bodyPr wrap="square" lIns="19051" tIns="19051" rIns="19051" bIns="19051">
              <a:spAutoFit/>
            </a:bodyPr>
            <a:lstStyle>
              <a:lvl1pPr algn="l">
                <a:lnSpc>
                  <a:spcPct val="120000"/>
                </a:lnSpc>
                <a:defRPr sz="10000">
                  <a:solidFill>
                    <a:srgbClr val="0085AD"/>
                  </a:solidFill>
                  <a:latin typeface="Geomanist Bold"/>
                  <a:ea typeface="Geomanist Bold"/>
                  <a:cs typeface="Geomanist Bold"/>
                  <a:sym typeface="Geomanist Bold"/>
                </a:defRPr>
              </a:lvl1pPr>
            </a:lstStyle>
            <a:p>
              <a:pPr eaLnBrk="0" fontAlgn="base" hangingPunct="0">
                <a:lnSpc>
                  <a:spcPct val="100000"/>
                </a:lnSpc>
                <a:spcBef>
                  <a:spcPct val="50000"/>
                </a:spcBef>
                <a:spcAft>
                  <a:spcPct val="50000"/>
                </a:spcAft>
              </a:pPr>
              <a:r>
                <a:rPr lang="en-GB" sz="2000" b="1" dirty="0">
                  <a:solidFill>
                    <a:prstClr val="white"/>
                  </a:solidFill>
                  <a:latin typeface="Century Gothic" panose="020B0502020202020204" pitchFamily="34" charset="0"/>
                </a:rPr>
                <a:t>FRESH PRODUCE</a:t>
              </a:r>
            </a:p>
          </p:txBody>
        </p:sp>
        <p:sp>
          <p:nvSpPr>
            <p:cNvPr id="29" name="Shape 5320">
              <a:extLst>
                <a:ext uri="{FF2B5EF4-FFF2-40B4-BE49-F238E27FC236}">
                  <a16:creationId xmlns:a16="http://schemas.microsoft.com/office/drawing/2014/main" id="{426391B1-7CA2-EF45-BB2E-6DCD54A3C8B2}"/>
                </a:ext>
              </a:extLst>
            </p:cNvPr>
            <p:cNvSpPr/>
            <p:nvPr/>
          </p:nvSpPr>
          <p:spPr bwMode="gray">
            <a:xfrm>
              <a:off x="4974265" y="2960154"/>
              <a:ext cx="1290327" cy="592472"/>
            </a:xfrm>
            <a:prstGeom prst="rect">
              <a:avLst/>
            </a:prstGeom>
            <a:ln w="12700">
              <a:miter lim="400000"/>
            </a:ln>
            <a:extLst>
              <a:ext uri="{C572A759-6A51-4108-AA02-DFA0A04FC94B}">
                <ma14:wrappingTextBoxFlag xmlns:ma14="http://schemas.microsoft.com/office/mac/drawingml/2011/main" xmlns="" val="1"/>
              </a:ext>
            </a:extLst>
          </p:spPr>
          <p:txBody>
            <a:bodyPr wrap="square" lIns="19051" tIns="19051" rIns="19051" bIns="19051">
              <a:spAutoFit/>
            </a:bodyPr>
            <a:lstStyle>
              <a:lvl1pPr algn="l">
                <a:lnSpc>
                  <a:spcPct val="120000"/>
                </a:lnSpc>
                <a:defRPr sz="2000">
                  <a:solidFill>
                    <a:srgbClr val="FFFFFF"/>
                  </a:solidFill>
                  <a:latin typeface="Geomanist Medium"/>
                  <a:ea typeface="Geomanist Medium"/>
                  <a:cs typeface="Geomanist Medium"/>
                  <a:sym typeface="Geomanist Medium"/>
                </a:defRPr>
              </a:lvl1pPr>
            </a:lstStyle>
            <a:p>
              <a:pPr eaLnBrk="0" fontAlgn="base" hangingPunct="0">
                <a:lnSpc>
                  <a:spcPct val="100000"/>
                </a:lnSpc>
                <a:spcBef>
                  <a:spcPct val="50000"/>
                </a:spcBef>
                <a:spcAft>
                  <a:spcPct val="50000"/>
                </a:spcAft>
              </a:pPr>
              <a:r>
                <a:rPr lang="en-GB" sz="1200" b="1" dirty="0">
                  <a:latin typeface="Century Gothic" panose="020B0502020202020204" pitchFamily="34" charset="0"/>
                </a:rPr>
                <a:t>(77%) was the top product purchased</a:t>
              </a:r>
            </a:p>
          </p:txBody>
        </p:sp>
        <p:grpSp>
          <p:nvGrpSpPr>
            <p:cNvPr id="6" name="Group 5">
              <a:extLst>
                <a:ext uri="{FF2B5EF4-FFF2-40B4-BE49-F238E27FC236}">
                  <a16:creationId xmlns:a16="http://schemas.microsoft.com/office/drawing/2014/main" id="{D04C03D2-EC3D-0348-99F8-69F84CC31119}"/>
                </a:ext>
              </a:extLst>
            </p:cNvPr>
            <p:cNvGrpSpPr/>
            <p:nvPr/>
          </p:nvGrpSpPr>
          <p:grpSpPr>
            <a:xfrm>
              <a:off x="4337377" y="2373329"/>
              <a:ext cx="557148" cy="569849"/>
              <a:chOff x="4468049" y="2703375"/>
              <a:chExt cx="557148" cy="569849"/>
            </a:xfrm>
          </p:grpSpPr>
          <p:grpSp>
            <p:nvGrpSpPr>
              <p:cNvPr id="32" name="Группа 2471">
                <a:extLst>
                  <a:ext uri="{FF2B5EF4-FFF2-40B4-BE49-F238E27FC236}">
                    <a16:creationId xmlns:a16="http://schemas.microsoft.com/office/drawing/2014/main" id="{100FD56A-8B45-814D-BE53-38D3CE138BD8}"/>
                  </a:ext>
                </a:extLst>
              </p:cNvPr>
              <p:cNvGrpSpPr/>
              <p:nvPr/>
            </p:nvGrpSpPr>
            <p:grpSpPr>
              <a:xfrm flipH="1">
                <a:off x="4468049" y="2727682"/>
                <a:ext cx="557148" cy="545542"/>
                <a:chOff x="3810000" y="4376738"/>
                <a:chExt cx="609600" cy="596901"/>
              </a:xfrm>
              <a:solidFill>
                <a:schemeClr val="bg1"/>
              </a:solidFill>
            </p:grpSpPr>
            <p:sp>
              <p:nvSpPr>
                <p:cNvPr id="33" name="Oval 41">
                  <a:extLst>
                    <a:ext uri="{FF2B5EF4-FFF2-40B4-BE49-F238E27FC236}">
                      <a16:creationId xmlns:a16="http://schemas.microsoft.com/office/drawing/2014/main" id="{9F7EA655-29AD-9745-AAF1-05187B9DB790}"/>
                    </a:ext>
                  </a:extLst>
                </p:cNvPr>
                <p:cNvSpPr>
                  <a:spLocks noChangeArrowheads="1"/>
                </p:cNvSpPr>
                <p:nvPr/>
              </p:nvSpPr>
              <p:spPr bwMode="auto">
                <a:xfrm>
                  <a:off x="3902075" y="4886326"/>
                  <a:ext cx="85725" cy="87313"/>
                </a:xfrm>
                <a:prstGeom prst="ellipse">
                  <a:avLst/>
                </a:prstGeom>
                <a:grp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pPr eaLnBrk="0" fontAlgn="base" hangingPunct="0">
                    <a:spcBef>
                      <a:spcPct val="50000"/>
                    </a:spcBef>
                    <a:spcAft>
                      <a:spcPct val="50000"/>
                    </a:spcAft>
                    <a:buFontTx/>
                    <a:buChar char="•"/>
                  </a:pPr>
                  <a:endParaRPr lang="ru-RU" sz="760">
                    <a:solidFill>
                      <a:srgbClr val="616365"/>
                    </a:solidFill>
                    <a:latin typeface="Century Gothic" panose="020B0502020202020204" pitchFamily="34" charset="0"/>
                  </a:endParaRPr>
                </a:p>
              </p:txBody>
            </p:sp>
            <p:sp>
              <p:nvSpPr>
                <p:cNvPr id="34" name="Oval 42">
                  <a:extLst>
                    <a:ext uri="{FF2B5EF4-FFF2-40B4-BE49-F238E27FC236}">
                      <a16:creationId xmlns:a16="http://schemas.microsoft.com/office/drawing/2014/main" id="{5064941C-521E-8D44-A608-AE1A1124B773}"/>
                    </a:ext>
                  </a:extLst>
                </p:cNvPr>
                <p:cNvSpPr>
                  <a:spLocks noChangeArrowheads="1"/>
                </p:cNvSpPr>
                <p:nvPr/>
              </p:nvSpPr>
              <p:spPr bwMode="auto">
                <a:xfrm>
                  <a:off x="4157663" y="4886326"/>
                  <a:ext cx="87313" cy="87313"/>
                </a:xfrm>
                <a:prstGeom prst="ellipse">
                  <a:avLst/>
                </a:prstGeom>
                <a:grp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pPr eaLnBrk="0" fontAlgn="base" hangingPunct="0">
                    <a:spcBef>
                      <a:spcPct val="50000"/>
                    </a:spcBef>
                    <a:spcAft>
                      <a:spcPct val="50000"/>
                    </a:spcAft>
                    <a:buFontTx/>
                    <a:buChar char="•"/>
                  </a:pPr>
                  <a:endParaRPr lang="ru-RU" sz="760">
                    <a:solidFill>
                      <a:srgbClr val="616365"/>
                    </a:solidFill>
                    <a:latin typeface="Century Gothic" panose="020B0502020202020204" pitchFamily="34" charset="0"/>
                  </a:endParaRPr>
                </a:p>
              </p:txBody>
            </p:sp>
            <p:sp>
              <p:nvSpPr>
                <p:cNvPr id="35" name="Freeform 43">
                  <a:extLst>
                    <a:ext uri="{FF2B5EF4-FFF2-40B4-BE49-F238E27FC236}">
                      <a16:creationId xmlns:a16="http://schemas.microsoft.com/office/drawing/2014/main" id="{9F079928-A994-D94B-B2E5-16DB4319EA64}"/>
                    </a:ext>
                  </a:extLst>
                </p:cNvPr>
                <p:cNvSpPr>
                  <a:spLocks noEditPoints="1"/>
                </p:cNvSpPr>
                <p:nvPr/>
              </p:nvSpPr>
              <p:spPr bwMode="auto">
                <a:xfrm>
                  <a:off x="3810000" y="4376738"/>
                  <a:ext cx="609600" cy="485775"/>
                </a:xfrm>
                <a:custGeom>
                  <a:avLst/>
                  <a:gdLst>
                    <a:gd name="T0" fmla="*/ 870 w 912"/>
                    <a:gd name="T1" fmla="*/ 0 h 728"/>
                    <a:gd name="T2" fmla="*/ 837 w 912"/>
                    <a:gd name="T3" fmla="*/ 17 h 728"/>
                    <a:gd name="T4" fmla="*/ 737 w 912"/>
                    <a:gd name="T5" fmla="*/ 17 h 728"/>
                    <a:gd name="T6" fmla="*/ 696 w 912"/>
                    <a:gd name="T7" fmla="*/ 170 h 728"/>
                    <a:gd name="T8" fmla="*/ 472 w 912"/>
                    <a:gd name="T9" fmla="*/ 170 h 728"/>
                    <a:gd name="T10" fmla="*/ 53 w 912"/>
                    <a:gd name="T11" fmla="*/ 170 h 728"/>
                    <a:gd name="T12" fmla="*/ 0 w 912"/>
                    <a:gd name="T13" fmla="*/ 170 h 728"/>
                    <a:gd name="T14" fmla="*/ 16 w 912"/>
                    <a:gd name="T15" fmla="*/ 222 h 728"/>
                    <a:gd name="T16" fmla="*/ 119 w 912"/>
                    <a:gd name="T17" fmla="*/ 559 h 728"/>
                    <a:gd name="T18" fmla="*/ 589 w 912"/>
                    <a:gd name="T19" fmla="*/ 559 h 728"/>
                    <a:gd name="T20" fmla="*/ 559 w 912"/>
                    <a:gd name="T21" fmla="*/ 666 h 728"/>
                    <a:gd name="T22" fmla="*/ 107 w 912"/>
                    <a:gd name="T23" fmla="*/ 666 h 728"/>
                    <a:gd name="T24" fmla="*/ 82 w 912"/>
                    <a:gd name="T25" fmla="*/ 686 h 728"/>
                    <a:gd name="T26" fmla="*/ 80 w 912"/>
                    <a:gd name="T27" fmla="*/ 686 h 728"/>
                    <a:gd name="T28" fmla="*/ 80 w 912"/>
                    <a:gd name="T29" fmla="*/ 728 h 728"/>
                    <a:gd name="T30" fmla="*/ 686 w 912"/>
                    <a:gd name="T31" fmla="*/ 728 h 728"/>
                    <a:gd name="T32" fmla="*/ 686 w 912"/>
                    <a:gd name="T33" fmla="*/ 686 h 728"/>
                    <a:gd name="T34" fmla="*/ 685 w 912"/>
                    <a:gd name="T35" fmla="*/ 686 h 728"/>
                    <a:gd name="T36" fmla="*/ 659 w 912"/>
                    <a:gd name="T37" fmla="*/ 666 h 728"/>
                    <a:gd name="T38" fmla="*/ 611 w 912"/>
                    <a:gd name="T39" fmla="*/ 666 h 728"/>
                    <a:gd name="T40" fmla="*/ 775 w 912"/>
                    <a:gd name="T41" fmla="*/ 66 h 728"/>
                    <a:gd name="T42" fmla="*/ 837 w 912"/>
                    <a:gd name="T43" fmla="*/ 66 h 728"/>
                    <a:gd name="T44" fmla="*/ 870 w 912"/>
                    <a:gd name="T45" fmla="*/ 83 h 728"/>
                    <a:gd name="T46" fmla="*/ 912 w 912"/>
                    <a:gd name="T47" fmla="*/ 42 h 728"/>
                    <a:gd name="T48" fmla="*/ 870 w 912"/>
                    <a:gd name="T49" fmla="*/ 0 h 728"/>
                    <a:gd name="T50" fmla="*/ 69 w 912"/>
                    <a:gd name="T51" fmla="*/ 222 h 728"/>
                    <a:gd name="T52" fmla="*/ 214 w 912"/>
                    <a:gd name="T53" fmla="*/ 222 h 728"/>
                    <a:gd name="T54" fmla="*/ 236 w 912"/>
                    <a:gd name="T55" fmla="*/ 332 h 728"/>
                    <a:gd name="T56" fmla="*/ 102 w 912"/>
                    <a:gd name="T57" fmla="*/ 332 h 728"/>
                    <a:gd name="T58" fmla="*/ 69 w 912"/>
                    <a:gd name="T59" fmla="*/ 222 h 728"/>
                    <a:gd name="T60" fmla="*/ 151 w 912"/>
                    <a:gd name="T61" fmla="*/ 493 h 728"/>
                    <a:gd name="T62" fmla="*/ 118 w 912"/>
                    <a:gd name="T63" fmla="*/ 384 h 728"/>
                    <a:gd name="T64" fmla="*/ 247 w 912"/>
                    <a:gd name="T65" fmla="*/ 384 h 728"/>
                    <a:gd name="T66" fmla="*/ 268 w 912"/>
                    <a:gd name="T67" fmla="*/ 494 h 728"/>
                    <a:gd name="T68" fmla="*/ 151 w 912"/>
                    <a:gd name="T69" fmla="*/ 493 h 728"/>
                    <a:gd name="T70" fmla="*/ 434 w 912"/>
                    <a:gd name="T71" fmla="*/ 494 h 728"/>
                    <a:gd name="T72" fmla="*/ 322 w 912"/>
                    <a:gd name="T73" fmla="*/ 494 h 728"/>
                    <a:gd name="T74" fmla="*/ 300 w 912"/>
                    <a:gd name="T75" fmla="*/ 384 h 728"/>
                    <a:gd name="T76" fmla="*/ 460 w 912"/>
                    <a:gd name="T77" fmla="*/ 384 h 728"/>
                    <a:gd name="T78" fmla="*/ 434 w 912"/>
                    <a:gd name="T79" fmla="*/ 494 h 728"/>
                    <a:gd name="T80" fmla="*/ 290 w 912"/>
                    <a:gd name="T81" fmla="*/ 332 h 728"/>
                    <a:gd name="T82" fmla="*/ 268 w 912"/>
                    <a:gd name="T83" fmla="*/ 222 h 728"/>
                    <a:gd name="T84" fmla="*/ 497 w 912"/>
                    <a:gd name="T85" fmla="*/ 222 h 728"/>
                    <a:gd name="T86" fmla="*/ 472 w 912"/>
                    <a:gd name="T87" fmla="*/ 332 h 728"/>
                    <a:gd name="T88" fmla="*/ 290 w 912"/>
                    <a:gd name="T89" fmla="*/ 332 h 728"/>
                    <a:gd name="T90" fmla="*/ 608 w 912"/>
                    <a:gd name="T91" fmla="*/ 495 h 728"/>
                    <a:gd name="T92" fmla="*/ 488 w 912"/>
                    <a:gd name="T93" fmla="*/ 494 h 728"/>
                    <a:gd name="T94" fmla="*/ 513 w 912"/>
                    <a:gd name="T95" fmla="*/ 384 h 728"/>
                    <a:gd name="T96" fmla="*/ 638 w 912"/>
                    <a:gd name="T97" fmla="*/ 384 h 728"/>
                    <a:gd name="T98" fmla="*/ 608 w 912"/>
                    <a:gd name="T99" fmla="*/ 495 h 728"/>
                    <a:gd name="T100" fmla="*/ 652 w 912"/>
                    <a:gd name="T101" fmla="*/ 332 h 728"/>
                    <a:gd name="T102" fmla="*/ 526 w 912"/>
                    <a:gd name="T103" fmla="*/ 332 h 728"/>
                    <a:gd name="T104" fmla="*/ 551 w 912"/>
                    <a:gd name="T105" fmla="*/ 222 h 728"/>
                    <a:gd name="T106" fmla="*/ 682 w 912"/>
                    <a:gd name="T107" fmla="*/ 222 h 728"/>
                    <a:gd name="T108" fmla="*/ 652 w 912"/>
                    <a:gd name="T109" fmla="*/ 332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728">
                      <a:moveTo>
                        <a:pt x="870" y="0"/>
                      </a:moveTo>
                      <a:cubicBezTo>
                        <a:pt x="856" y="0"/>
                        <a:pt x="844" y="7"/>
                        <a:pt x="837" y="17"/>
                      </a:cubicBezTo>
                      <a:cubicBezTo>
                        <a:pt x="737" y="17"/>
                        <a:pt x="737" y="17"/>
                        <a:pt x="737" y="17"/>
                      </a:cubicBezTo>
                      <a:cubicBezTo>
                        <a:pt x="696" y="170"/>
                        <a:pt x="696" y="170"/>
                        <a:pt x="696" y="170"/>
                      </a:cubicBezTo>
                      <a:cubicBezTo>
                        <a:pt x="472" y="170"/>
                        <a:pt x="472" y="170"/>
                        <a:pt x="472" y="170"/>
                      </a:cubicBezTo>
                      <a:cubicBezTo>
                        <a:pt x="53" y="170"/>
                        <a:pt x="53" y="170"/>
                        <a:pt x="53" y="170"/>
                      </a:cubicBezTo>
                      <a:cubicBezTo>
                        <a:pt x="0" y="170"/>
                        <a:pt x="0" y="170"/>
                        <a:pt x="0" y="170"/>
                      </a:cubicBezTo>
                      <a:cubicBezTo>
                        <a:pt x="16" y="222"/>
                        <a:pt x="16" y="222"/>
                        <a:pt x="16" y="222"/>
                      </a:cubicBezTo>
                      <a:cubicBezTo>
                        <a:pt x="119" y="559"/>
                        <a:pt x="119" y="559"/>
                        <a:pt x="119" y="559"/>
                      </a:cubicBezTo>
                      <a:cubicBezTo>
                        <a:pt x="589" y="559"/>
                        <a:pt x="589" y="559"/>
                        <a:pt x="589" y="559"/>
                      </a:cubicBezTo>
                      <a:cubicBezTo>
                        <a:pt x="559" y="666"/>
                        <a:pt x="559" y="666"/>
                        <a:pt x="559" y="666"/>
                      </a:cubicBezTo>
                      <a:cubicBezTo>
                        <a:pt x="107" y="666"/>
                        <a:pt x="107" y="666"/>
                        <a:pt x="107" y="666"/>
                      </a:cubicBezTo>
                      <a:cubicBezTo>
                        <a:pt x="95" y="666"/>
                        <a:pt x="84" y="675"/>
                        <a:pt x="82" y="686"/>
                      </a:cubicBezTo>
                      <a:cubicBezTo>
                        <a:pt x="80" y="686"/>
                        <a:pt x="80" y="686"/>
                        <a:pt x="80" y="686"/>
                      </a:cubicBezTo>
                      <a:cubicBezTo>
                        <a:pt x="80" y="728"/>
                        <a:pt x="80" y="728"/>
                        <a:pt x="80" y="728"/>
                      </a:cubicBezTo>
                      <a:cubicBezTo>
                        <a:pt x="686" y="728"/>
                        <a:pt x="686" y="728"/>
                        <a:pt x="686" y="728"/>
                      </a:cubicBezTo>
                      <a:cubicBezTo>
                        <a:pt x="686" y="686"/>
                        <a:pt x="686" y="686"/>
                        <a:pt x="686" y="686"/>
                      </a:cubicBezTo>
                      <a:cubicBezTo>
                        <a:pt x="685" y="686"/>
                        <a:pt x="685" y="686"/>
                        <a:pt x="685" y="686"/>
                      </a:cubicBezTo>
                      <a:cubicBezTo>
                        <a:pt x="682" y="675"/>
                        <a:pt x="672" y="666"/>
                        <a:pt x="659" y="666"/>
                      </a:cubicBezTo>
                      <a:cubicBezTo>
                        <a:pt x="611" y="666"/>
                        <a:pt x="611" y="666"/>
                        <a:pt x="611" y="666"/>
                      </a:cubicBezTo>
                      <a:cubicBezTo>
                        <a:pt x="775" y="66"/>
                        <a:pt x="775" y="66"/>
                        <a:pt x="775" y="66"/>
                      </a:cubicBezTo>
                      <a:cubicBezTo>
                        <a:pt x="837" y="66"/>
                        <a:pt x="837" y="66"/>
                        <a:pt x="837" y="66"/>
                      </a:cubicBezTo>
                      <a:cubicBezTo>
                        <a:pt x="844" y="77"/>
                        <a:pt x="856" y="83"/>
                        <a:pt x="870" y="83"/>
                      </a:cubicBezTo>
                      <a:cubicBezTo>
                        <a:pt x="893" y="83"/>
                        <a:pt x="912" y="65"/>
                        <a:pt x="912" y="42"/>
                      </a:cubicBezTo>
                      <a:cubicBezTo>
                        <a:pt x="912" y="18"/>
                        <a:pt x="893" y="0"/>
                        <a:pt x="870" y="0"/>
                      </a:cubicBezTo>
                      <a:close/>
                      <a:moveTo>
                        <a:pt x="69" y="222"/>
                      </a:moveTo>
                      <a:cubicBezTo>
                        <a:pt x="214" y="222"/>
                        <a:pt x="214" y="222"/>
                        <a:pt x="214" y="222"/>
                      </a:cubicBezTo>
                      <a:cubicBezTo>
                        <a:pt x="236" y="332"/>
                        <a:pt x="236" y="332"/>
                        <a:pt x="236" y="332"/>
                      </a:cubicBezTo>
                      <a:cubicBezTo>
                        <a:pt x="102" y="332"/>
                        <a:pt x="102" y="332"/>
                        <a:pt x="102" y="332"/>
                      </a:cubicBezTo>
                      <a:lnTo>
                        <a:pt x="69" y="222"/>
                      </a:lnTo>
                      <a:close/>
                      <a:moveTo>
                        <a:pt x="151" y="493"/>
                      </a:moveTo>
                      <a:cubicBezTo>
                        <a:pt x="118" y="384"/>
                        <a:pt x="118" y="384"/>
                        <a:pt x="118" y="384"/>
                      </a:cubicBezTo>
                      <a:cubicBezTo>
                        <a:pt x="247" y="384"/>
                        <a:pt x="247" y="384"/>
                        <a:pt x="247" y="384"/>
                      </a:cubicBezTo>
                      <a:cubicBezTo>
                        <a:pt x="268" y="494"/>
                        <a:pt x="268" y="494"/>
                        <a:pt x="268" y="494"/>
                      </a:cubicBezTo>
                      <a:lnTo>
                        <a:pt x="151" y="493"/>
                      </a:lnTo>
                      <a:close/>
                      <a:moveTo>
                        <a:pt x="434" y="494"/>
                      </a:moveTo>
                      <a:cubicBezTo>
                        <a:pt x="322" y="494"/>
                        <a:pt x="322" y="494"/>
                        <a:pt x="322" y="494"/>
                      </a:cubicBezTo>
                      <a:cubicBezTo>
                        <a:pt x="300" y="384"/>
                        <a:pt x="300" y="384"/>
                        <a:pt x="300" y="384"/>
                      </a:cubicBezTo>
                      <a:cubicBezTo>
                        <a:pt x="460" y="384"/>
                        <a:pt x="460" y="384"/>
                        <a:pt x="460" y="384"/>
                      </a:cubicBezTo>
                      <a:lnTo>
                        <a:pt x="434" y="494"/>
                      </a:lnTo>
                      <a:close/>
                      <a:moveTo>
                        <a:pt x="290" y="332"/>
                      </a:moveTo>
                      <a:cubicBezTo>
                        <a:pt x="268" y="222"/>
                        <a:pt x="268" y="222"/>
                        <a:pt x="268" y="222"/>
                      </a:cubicBezTo>
                      <a:cubicBezTo>
                        <a:pt x="497" y="222"/>
                        <a:pt x="497" y="222"/>
                        <a:pt x="497" y="222"/>
                      </a:cubicBezTo>
                      <a:cubicBezTo>
                        <a:pt x="472" y="332"/>
                        <a:pt x="472" y="332"/>
                        <a:pt x="472" y="332"/>
                      </a:cubicBezTo>
                      <a:lnTo>
                        <a:pt x="290" y="332"/>
                      </a:lnTo>
                      <a:close/>
                      <a:moveTo>
                        <a:pt x="608" y="495"/>
                      </a:moveTo>
                      <a:cubicBezTo>
                        <a:pt x="488" y="494"/>
                        <a:pt x="488" y="494"/>
                        <a:pt x="488" y="494"/>
                      </a:cubicBezTo>
                      <a:cubicBezTo>
                        <a:pt x="513" y="384"/>
                        <a:pt x="513" y="384"/>
                        <a:pt x="513" y="384"/>
                      </a:cubicBezTo>
                      <a:cubicBezTo>
                        <a:pt x="638" y="384"/>
                        <a:pt x="638" y="384"/>
                        <a:pt x="638" y="384"/>
                      </a:cubicBezTo>
                      <a:lnTo>
                        <a:pt x="608" y="495"/>
                      </a:lnTo>
                      <a:close/>
                      <a:moveTo>
                        <a:pt x="652" y="332"/>
                      </a:moveTo>
                      <a:cubicBezTo>
                        <a:pt x="526" y="332"/>
                        <a:pt x="526" y="332"/>
                        <a:pt x="526" y="332"/>
                      </a:cubicBezTo>
                      <a:cubicBezTo>
                        <a:pt x="551" y="222"/>
                        <a:pt x="551" y="222"/>
                        <a:pt x="551" y="222"/>
                      </a:cubicBezTo>
                      <a:cubicBezTo>
                        <a:pt x="682" y="222"/>
                        <a:pt x="682" y="222"/>
                        <a:pt x="682" y="222"/>
                      </a:cubicBezTo>
                      <a:lnTo>
                        <a:pt x="652" y="332"/>
                      </a:lnTo>
                      <a:close/>
                    </a:path>
                  </a:pathLst>
                </a:custGeom>
                <a:grp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pPr eaLnBrk="0" fontAlgn="base" hangingPunct="0">
                    <a:spcBef>
                      <a:spcPct val="50000"/>
                    </a:spcBef>
                    <a:spcAft>
                      <a:spcPct val="50000"/>
                    </a:spcAft>
                    <a:buFontTx/>
                    <a:buChar char="•"/>
                  </a:pPr>
                  <a:endParaRPr lang="ru-RU" sz="760">
                    <a:solidFill>
                      <a:srgbClr val="616365"/>
                    </a:solidFill>
                    <a:latin typeface="Century Gothic" panose="020B0502020202020204" pitchFamily="34" charset="0"/>
                  </a:endParaRPr>
                </a:p>
              </p:txBody>
            </p:sp>
          </p:grpSp>
          <p:pic>
            <p:nvPicPr>
              <p:cNvPr id="36" name="Picture 35">
                <a:extLst>
                  <a:ext uri="{FF2B5EF4-FFF2-40B4-BE49-F238E27FC236}">
                    <a16:creationId xmlns:a16="http://schemas.microsoft.com/office/drawing/2014/main" id="{0CFD3544-D043-F342-9D80-53D9FEDC694A}"/>
                  </a:ext>
                </a:extLst>
              </p:cNvPr>
              <p:cNvPicPr>
                <a:picLocks noChangeAspect="1"/>
              </p:cNvPicPr>
              <p:nvPr/>
            </p:nvPicPr>
            <p:blipFill rotWithShape="1">
              <a:blip r:embed="rId11" cstate="print">
                <a:biLevel thresh="25000"/>
                <a:extLst>
                  <a:ext uri="{28A0092B-C50C-407E-A947-70E740481C1C}">
                    <a14:useLocalDpi xmlns:a14="http://schemas.microsoft.com/office/drawing/2010/main" val="0"/>
                  </a:ext>
                </a:extLst>
              </a:blip>
              <a:srcRect b="39046"/>
              <a:stretch/>
            </p:blipFill>
            <p:spPr>
              <a:xfrm>
                <a:off x="4626740" y="2703375"/>
                <a:ext cx="365580" cy="149635"/>
              </a:xfrm>
              <a:prstGeom prst="rect">
                <a:avLst/>
              </a:prstGeom>
            </p:spPr>
          </p:pic>
        </p:grpSp>
      </p:grpSp>
      <p:grpSp>
        <p:nvGrpSpPr>
          <p:cNvPr id="9" name="Group 8">
            <a:extLst>
              <a:ext uri="{FF2B5EF4-FFF2-40B4-BE49-F238E27FC236}">
                <a16:creationId xmlns:a16="http://schemas.microsoft.com/office/drawing/2014/main" id="{811DA73A-7AF6-A748-B600-2B99EF401447}"/>
              </a:ext>
            </a:extLst>
          </p:cNvPr>
          <p:cNvGrpSpPr/>
          <p:nvPr/>
        </p:nvGrpSpPr>
        <p:grpSpPr>
          <a:xfrm>
            <a:off x="7918102" y="2535869"/>
            <a:ext cx="2505355" cy="1577357"/>
            <a:chOff x="6394100" y="2142801"/>
            <a:chExt cx="2505355" cy="1577357"/>
          </a:xfrm>
        </p:grpSpPr>
        <p:sp>
          <p:nvSpPr>
            <p:cNvPr id="37" name="Shape 5320">
              <a:extLst>
                <a:ext uri="{FF2B5EF4-FFF2-40B4-BE49-F238E27FC236}">
                  <a16:creationId xmlns:a16="http://schemas.microsoft.com/office/drawing/2014/main" id="{58614AC8-E913-354F-B3BB-D1D2B0CC903B}"/>
                </a:ext>
              </a:extLst>
            </p:cNvPr>
            <p:cNvSpPr/>
            <p:nvPr/>
          </p:nvSpPr>
          <p:spPr bwMode="gray">
            <a:xfrm>
              <a:off x="7190162" y="2142801"/>
              <a:ext cx="1709293" cy="1577357"/>
            </a:xfrm>
            <a:prstGeom prst="rect">
              <a:avLst/>
            </a:prstGeom>
            <a:ln w="12700">
              <a:miter lim="400000"/>
            </a:ln>
            <a:extLst>
              <a:ext uri="{C572A759-6A51-4108-AA02-DFA0A04FC94B}">
                <ma14:wrappingTextBoxFlag xmlns:ma14="http://schemas.microsoft.com/office/mac/drawingml/2011/main" xmlns="" val="1"/>
              </a:ext>
            </a:extLst>
          </p:spPr>
          <p:txBody>
            <a:bodyPr wrap="square" lIns="19051" tIns="19051" rIns="19051" bIns="19051">
              <a:spAutoFit/>
            </a:bodyPr>
            <a:lstStyle>
              <a:lvl1pPr algn="l">
                <a:lnSpc>
                  <a:spcPct val="120000"/>
                </a:lnSpc>
                <a:defRPr sz="2000">
                  <a:solidFill>
                    <a:srgbClr val="FFFFFF"/>
                  </a:solidFill>
                  <a:latin typeface="Geomanist Medium"/>
                  <a:ea typeface="Geomanist Medium"/>
                  <a:cs typeface="Geomanist Medium"/>
                  <a:sym typeface="Geomanist Medium"/>
                </a:defRPr>
              </a:lvl1pPr>
            </a:lstStyle>
            <a:p>
              <a:pPr eaLnBrk="0" fontAlgn="base" hangingPunct="0">
                <a:lnSpc>
                  <a:spcPct val="100000"/>
                </a:lnSpc>
                <a:spcBef>
                  <a:spcPct val="50000"/>
                </a:spcBef>
                <a:spcAft>
                  <a:spcPct val="50000"/>
                </a:spcAft>
              </a:pPr>
              <a:r>
                <a:rPr lang="en-GB" sz="1200" b="1" dirty="0">
                  <a:latin typeface="Century Gothic" panose="020B0502020202020204" pitchFamily="34" charset="0"/>
                </a:rPr>
                <a:t>Selection of </a:t>
              </a:r>
              <a:br>
                <a:rPr lang="en-GB" sz="1200" b="1" dirty="0">
                  <a:latin typeface="Century Gothic" panose="020B0502020202020204" pitchFamily="34" charset="0"/>
                </a:rPr>
              </a:br>
              <a:r>
                <a:rPr lang="en-GB" b="1" dirty="0">
                  <a:latin typeface="Century Gothic" panose="020B0502020202020204" pitchFamily="34" charset="0"/>
                </a:rPr>
                <a:t>Store Brand </a:t>
              </a:r>
              <a:r>
                <a:rPr lang="en-GB" sz="1200" b="1" dirty="0">
                  <a:latin typeface="Century Gothic" panose="020B0502020202020204" pitchFamily="34" charset="0"/>
                </a:rPr>
                <a:t>products &amp; </a:t>
              </a:r>
              <a:br>
                <a:rPr lang="en-GB" sz="1200" b="1" dirty="0">
                  <a:latin typeface="Century Gothic" panose="020B0502020202020204" pitchFamily="34" charset="0"/>
                </a:rPr>
              </a:br>
              <a:r>
                <a:rPr lang="en-GB" b="1" dirty="0">
                  <a:latin typeface="Century Gothic" panose="020B0502020202020204" pitchFamily="34" charset="0"/>
                </a:rPr>
                <a:t>Unique</a:t>
              </a:r>
              <a:r>
                <a:rPr lang="en-GB" sz="1200" b="1" dirty="0">
                  <a:latin typeface="Century Gothic" panose="020B0502020202020204" pitchFamily="34" charset="0"/>
                </a:rPr>
                <a:t> </a:t>
              </a:r>
              <a:br>
                <a:rPr lang="en-GB" sz="1200" b="1" dirty="0">
                  <a:latin typeface="Century Gothic" panose="020B0502020202020204" pitchFamily="34" charset="0"/>
                </a:rPr>
              </a:br>
              <a:r>
                <a:rPr lang="en-GB" sz="1200" b="1" dirty="0">
                  <a:latin typeface="Century Gothic" panose="020B0502020202020204" pitchFamily="34" charset="0"/>
                </a:rPr>
                <a:t>products offered are liked at ALDI over </a:t>
              </a:r>
              <a:br>
                <a:rPr lang="en-GB" sz="1200" b="1" dirty="0">
                  <a:latin typeface="Century Gothic" panose="020B0502020202020204" pitchFamily="34" charset="0"/>
                </a:rPr>
              </a:br>
              <a:r>
                <a:rPr lang="en-GB" sz="1200" b="1" dirty="0">
                  <a:latin typeface="Century Gothic" panose="020B0502020202020204" pitchFamily="34" charset="0"/>
                </a:rPr>
                <a:t>other retailers</a:t>
              </a:r>
            </a:p>
          </p:txBody>
        </p:sp>
        <p:pic>
          <p:nvPicPr>
            <p:cNvPr id="38" name="Picture 37">
              <a:extLst>
                <a:ext uri="{FF2B5EF4-FFF2-40B4-BE49-F238E27FC236}">
                  <a16:creationId xmlns:a16="http://schemas.microsoft.com/office/drawing/2014/main" id="{DEF1D389-CBEA-374F-9C53-B5782833B414}"/>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6394100" y="2305637"/>
              <a:ext cx="758062" cy="758062"/>
            </a:xfrm>
            <a:prstGeom prst="rect">
              <a:avLst/>
            </a:prstGeom>
          </p:spPr>
        </p:pic>
      </p:grpSp>
      <p:sp>
        <p:nvSpPr>
          <p:cNvPr id="39" name="Rectangle 38">
            <a:extLst>
              <a:ext uri="{FF2B5EF4-FFF2-40B4-BE49-F238E27FC236}">
                <a16:creationId xmlns:a16="http://schemas.microsoft.com/office/drawing/2014/main" id="{36A716E7-CA0C-3148-8FFE-A44903469542}"/>
              </a:ext>
            </a:extLst>
          </p:cNvPr>
          <p:cNvSpPr/>
          <p:nvPr/>
        </p:nvSpPr>
        <p:spPr>
          <a:xfrm>
            <a:off x="1357265" y="5075265"/>
            <a:ext cx="6269172" cy="923330"/>
          </a:xfrm>
          <a:prstGeom prst="rect">
            <a:avLst/>
          </a:prstGeom>
        </p:spPr>
        <p:txBody>
          <a:bodyPr wrap="square">
            <a:spAutoFit/>
          </a:bodyPr>
          <a:lstStyle/>
          <a:p>
            <a:pPr algn="ctr" eaLnBrk="0" fontAlgn="base" hangingPunct="0">
              <a:spcBef>
                <a:spcPct val="50000"/>
              </a:spcBef>
              <a:spcAft>
                <a:spcPct val="50000"/>
              </a:spcAft>
              <a:buFontTx/>
              <a:buChar char="•"/>
              <a:defRPr/>
            </a:pPr>
            <a:r>
              <a:rPr lang="en-US" b="1" dirty="0">
                <a:solidFill>
                  <a:srgbClr val="002776"/>
                </a:solidFill>
                <a:latin typeface="Century Gothic" panose="020B0502020202020204" pitchFamily="34" charset="0"/>
              </a:rPr>
              <a:t>Half </a:t>
            </a:r>
            <a:r>
              <a:rPr lang="en-US" dirty="0">
                <a:solidFill>
                  <a:srgbClr val="002776"/>
                </a:solidFill>
                <a:latin typeface="Century Gothic" panose="020B0502020202020204" pitchFamily="34" charset="0"/>
              </a:rPr>
              <a:t>said their experience was Better Than Expected</a:t>
            </a:r>
          </a:p>
          <a:p>
            <a:pPr algn="ctr" eaLnBrk="0" fontAlgn="base" hangingPunct="0">
              <a:spcBef>
                <a:spcPct val="50000"/>
              </a:spcBef>
              <a:spcAft>
                <a:spcPct val="50000"/>
              </a:spcAft>
              <a:buFontTx/>
              <a:buChar char="•"/>
              <a:defRPr/>
            </a:pPr>
            <a:r>
              <a:rPr lang="en-US" b="1" dirty="0">
                <a:solidFill>
                  <a:srgbClr val="002776"/>
                </a:solidFill>
                <a:latin typeface="Century Gothic" panose="020B0502020202020204" pitchFamily="34" charset="0"/>
              </a:rPr>
              <a:t>1/3 </a:t>
            </a:r>
            <a:r>
              <a:rPr lang="en-US" dirty="0">
                <a:solidFill>
                  <a:srgbClr val="002776"/>
                </a:solidFill>
                <a:latin typeface="Century Gothic" panose="020B0502020202020204" pitchFamily="34" charset="0"/>
              </a:rPr>
              <a:t>shifting much more of their shopping to ALDI</a:t>
            </a:r>
          </a:p>
        </p:txBody>
      </p:sp>
      <p:sp>
        <p:nvSpPr>
          <p:cNvPr id="41" name="McK Footnote">
            <a:extLst>
              <a:ext uri="{FF2B5EF4-FFF2-40B4-BE49-F238E27FC236}">
                <a16:creationId xmlns:a16="http://schemas.microsoft.com/office/drawing/2014/main" id="{51F739AA-26EB-4354-833D-32163848D2AB}"/>
              </a:ext>
            </a:extLst>
          </p:cNvPr>
          <p:cNvSpPr txBox="1">
            <a:spLocks noChangeArrowheads="1"/>
          </p:cNvSpPr>
          <p:nvPr>
            <p:custDataLst>
              <p:tags r:id="rId4"/>
            </p:custDataLst>
          </p:nvPr>
        </p:nvSpPr>
        <p:spPr bwMode="gray">
          <a:xfrm>
            <a:off x="3255285" y="5608679"/>
            <a:ext cx="7168171" cy="330200"/>
          </a:xfrm>
          <a:prstGeom prst="rect">
            <a:avLst/>
          </a:prstGeom>
          <a:noFill/>
          <a:ln w="9525">
            <a:noFill/>
            <a:miter lim="800000"/>
            <a:headEnd/>
            <a:tailEnd/>
          </a:ln>
          <a:effectLst/>
        </p:spPr>
        <p:txBody>
          <a:bodyPr lIns="0" tIns="0" rIns="0" bIns="0" anchor="b">
            <a:noAutofit/>
          </a:bodyPr>
          <a:lstStyle/>
          <a:p>
            <a:pPr marL="438912" indent="-438912" algn="r" eaLnBrk="0" fontAlgn="base" hangingPunct="0">
              <a:spcBef>
                <a:spcPct val="50000"/>
              </a:spcBef>
              <a:spcAft>
                <a:spcPct val="50000"/>
              </a:spcAft>
              <a:buFontTx/>
              <a:buChar char="•"/>
              <a:tabLst>
                <a:tab pos="408178" algn="r"/>
              </a:tabLst>
            </a:pPr>
            <a:r>
              <a:rPr lang="en-US" sz="600" i="1" dirty="0">
                <a:solidFill>
                  <a:srgbClr val="616365"/>
                </a:solidFill>
                <a:latin typeface="Arial" panose="020B0604020202020204" pitchFamily="34" charset="0"/>
                <a:ea typeface="宋体" panose="02010600030101010101" pitchFamily="2" charset="-122"/>
                <a:cs typeface="Arial" panose="020B0604020202020204" pitchFamily="34" charset="0"/>
              </a:rPr>
              <a:t>Source: IRI ALDI Market Shift Study 2018</a:t>
            </a:r>
          </a:p>
        </p:txBody>
      </p:sp>
      <p:pic>
        <p:nvPicPr>
          <p:cNvPr id="40" name="Picture 39">
            <a:extLst>
              <a:ext uri="{FF2B5EF4-FFF2-40B4-BE49-F238E27FC236}">
                <a16:creationId xmlns:a16="http://schemas.microsoft.com/office/drawing/2014/main" id="{0A52BCA9-475B-429F-86FB-488C6D7B149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 t="19248" r="-35" b="38755"/>
          <a:stretch/>
        </p:blipFill>
        <p:spPr>
          <a:xfrm>
            <a:off x="1527240" y="206535"/>
            <a:ext cx="9140760" cy="2015460"/>
          </a:xfrm>
          <a:prstGeom prst="rect">
            <a:avLst/>
          </a:prstGeom>
        </p:spPr>
      </p:pic>
    </p:spTree>
    <p:extLst>
      <p:ext uri="{BB962C8B-B14F-4D97-AF65-F5344CB8AC3E}">
        <p14:creationId xmlns:p14="http://schemas.microsoft.com/office/powerpoint/2010/main" val="38710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200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DD9680-10FD-3541-8201-9074650D3BA1}"/>
              </a:ext>
            </a:extLst>
          </p:cNvPr>
          <p:cNvPicPr>
            <a:picLocks noChangeAspect="1"/>
          </p:cNvPicPr>
          <p:nvPr/>
        </p:nvPicPr>
        <p:blipFill rotWithShape="1">
          <a:blip r:embed="rId4">
            <a:extLst>
              <a:ext uri="{28A0092B-C50C-407E-A947-70E740481C1C}">
                <a14:useLocalDpi xmlns:a14="http://schemas.microsoft.com/office/drawing/2010/main" val="0"/>
              </a:ext>
            </a:extLst>
          </a:blip>
          <a:srcRect t="4062" b="58149"/>
          <a:stretch/>
        </p:blipFill>
        <p:spPr>
          <a:xfrm>
            <a:off x="1524000" y="857250"/>
            <a:ext cx="9185128" cy="1860772"/>
          </a:xfrm>
          <a:prstGeom prst="rect">
            <a:avLst/>
          </a:prstGeom>
        </p:spPr>
      </p:pic>
      <p:sp>
        <p:nvSpPr>
          <p:cNvPr id="2" name="Rectangle 1">
            <a:extLst>
              <a:ext uri="{FF2B5EF4-FFF2-40B4-BE49-F238E27FC236}">
                <a16:creationId xmlns:a16="http://schemas.microsoft.com/office/drawing/2014/main" id="{3434393A-E0AF-D241-BBFA-8F8A4FEA7592}"/>
              </a:ext>
            </a:extLst>
          </p:cNvPr>
          <p:cNvSpPr/>
          <p:nvPr/>
        </p:nvSpPr>
        <p:spPr>
          <a:xfrm>
            <a:off x="8152272" y="813480"/>
            <a:ext cx="2120348" cy="1948313"/>
          </a:xfrm>
          <a:prstGeom prst="rect">
            <a:avLst/>
          </a:prstGeom>
          <a:solidFill>
            <a:srgbClr val="009FD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50000"/>
              </a:spcBef>
              <a:spcAft>
                <a:spcPct val="50000"/>
              </a:spcAft>
              <a:buFontTx/>
              <a:buChar char="•"/>
            </a:pPr>
            <a:endParaRPr lang="en-US" dirty="0">
              <a:solidFill>
                <a:prstClr val="white"/>
              </a:solidFill>
              <a:latin typeface="Arial"/>
            </a:endParaRPr>
          </a:p>
        </p:txBody>
      </p:sp>
      <p:sp>
        <p:nvSpPr>
          <p:cNvPr id="21" name="Title 1">
            <a:extLst>
              <a:ext uri="{FF2B5EF4-FFF2-40B4-BE49-F238E27FC236}">
                <a16:creationId xmlns:a16="http://schemas.microsoft.com/office/drawing/2014/main" id="{4FFDF8D9-A567-064F-B7AF-0D2F93F91096}"/>
              </a:ext>
            </a:extLst>
          </p:cNvPr>
          <p:cNvSpPr txBox="1">
            <a:spLocks/>
          </p:cNvSpPr>
          <p:nvPr/>
        </p:nvSpPr>
        <p:spPr>
          <a:xfrm>
            <a:off x="8296890" y="988581"/>
            <a:ext cx="1728378" cy="637734"/>
          </a:xfrm>
          <a:prstGeom prst="rect">
            <a:avLst/>
          </a:prstGeom>
        </p:spPr>
        <p:txBody>
          <a:bodyPr/>
          <a:lstStyle>
            <a:lvl1pPr algn="l" defTabSz="685800" rtl="0" eaLnBrk="1" latinLnBrk="0" hangingPunct="1">
              <a:spcBef>
                <a:spcPct val="0"/>
              </a:spcBef>
              <a:buNone/>
              <a:defRPr sz="1800" kern="1200">
                <a:solidFill>
                  <a:schemeClr val="accent3"/>
                </a:solidFill>
                <a:latin typeface="+mj-lt"/>
                <a:ea typeface="+mj-ea"/>
                <a:cs typeface="+mj-cs"/>
              </a:defRPr>
            </a:lvl1pPr>
          </a:lstStyle>
          <a:p>
            <a:pPr algn="ctr" fontAlgn="base">
              <a:spcAft>
                <a:spcPct val="50000"/>
              </a:spcAft>
            </a:pPr>
            <a:r>
              <a:rPr lang="en-US" sz="2000" dirty="0">
                <a:solidFill>
                  <a:prstClr val="white"/>
                </a:solidFill>
                <a:latin typeface="Century Gothic" panose="020B0502020202020204" pitchFamily="34" charset="0"/>
              </a:rPr>
              <a:t>Lidl Enters the U.S.</a:t>
            </a:r>
          </a:p>
        </p:txBody>
      </p:sp>
      <p:sp>
        <p:nvSpPr>
          <p:cNvPr id="19" name="Text Placeholder 1">
            <a:extLst>
              <a:ext uri="{FF2B5EF4-FFF2-40B4-BE49-F238E27FC236}">
                <a16:creationId xmlns:a16="http://schemas.microsoft.com/office/drawing/2014/main" id="{8CCAAA5A-AD4A-FB47-94A9-35373ECA746B}"/>
              </a:ext>
            </a:extLst>
          </p:cNvPr>
          <p:cNvSpPr txBox="1">
            <a:spLocks/>
          </p:cNvSpPr>
          <p:nvPr/>
        </p:nvSpPr>
        <p:spPr bwMode="gray">
          <a:xfrm>
            <a:off x="1896235" y="3601122"/>
            <a:ext cx="1488540" cy="971278"/>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450"/>
              </a:spcAft>
              <a:defRPr/>
            </a:pPr>
            <a:r>
              <a:rPr lang="en-US" sz="4400" b="1" dirty="0">
                <a:solidFill>
                  <a:srgbClr val="002776"/>
                </a:solidFill>
                <a:latin typeface="Arial"/>
              </a:rPr>
              <a:t>40%</a:t>
            </a:r>
          </a:p>
        </p:txBody>
      </p:sp>
      <p:sp>
        <p:nvSpPr>
          <p:cNvPr id="4" name="Rectangle 3">
            <a:extLst>
              <a:ext uri="{FF2B5EF4-FFF2-40B4-BE49-F238E27FC236}">
                <a16:creationId xmlns:a16="http://schemas.microsoft.com/office/drawing/2014/main" id="{B01A9B9B-9890-004E-B994-E39061BDCA32}"/>
              </a:ext>
            </a:extLst>
          </p:cNvPr>
          <p:cNvSpPr/>
          <p:nvPr/>
        </p:nvSpPr>
        <p:spPr>
          <a:xfrm>
            <a:off x="1912415" y="4382541"/>
            <a:ext cx="1472360" cy="646331"/>
          </a:xfrm>
          <a:prstGeom prst="rect">
            <a:avLst/>
          </a:prstGeom>
        </p:spPr>
        <p:txBody>
          <a:bodyPr wrap="square">
            <a:spAutoFit/>
          </a:bodyPr>
          <a:lstStyle/>
          <a:p>
            <a:pPr eaLnBrk="0" fontAlgn="base" hangingPunct="0">
              <a:spcBef>
                <a:spcPct val="50000"/>
              </a:spcBef>
              <a:spcAft>
                <a:spcPct val="50000"/>
              </a:spcAft>
              <a:buFontTx/>
              <a:buChar char="•"/>
            </a:pPr>
            <a:r>
              <a:rPr lang="en-US" sz="1200" dirty="0">
                <a:solidFill>
                  <a:srgbClr val="616365"/>
                </a:solidFill>
                <a:latin typeface="Century Gothic" panose="020B0502020202020204" pitchFamily="34" charset="0"/>
              </a:rPr>
              <a:t>became aware by </a:t>
            </a:r>
            <a:r>
              <a:rPr lang="en-US" sz="1200" b="1" dirty="0">
                <a:solidFill>
                  <a:srgbClr val="00B0F0"/>
                </a:solidFill>
                <a:latin typeface="Century Gothic" panose="020B0502020202020204" pitchFamily="34" charset="0"/>
              </a:rPr>
              <a:t>driving</a:t>
            </a:r>
            <a:r>
              <a:rPr lang="en-US" sz="1200" dirty="0">
                <a:solidFill>
                  <a:srgbClr val="616365"/>
                </a:solidFill>
                <a:latin typeface="Century Gothic" panose="020B0502020202020204" pitchFamily="34" charset="0"/>
              </a:rPr>
              <a:t> past the store</a:t>
            </a:r>
          </a:p>
        </p:txBody>
      </p:sp>
      <p:pic>
        <p:nvPicPr>
          <p:cNvPr id="6" name="Picture 5">
            <a:extLst>
              <a:ext uri="{FF2B5EF4-FFF2-40B4-BE49-F238E27FC236}">
                <a16:creationId xmlns:a16="http://schemas.microsoft.com/office/drawing/2014/main" id="{7D300D43-05DE-F245-91AB-746D9C185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53232" y="3128411"/>
            <a:ext cx="787336" cy="787336"/>
          </a:xfrm>
          <a:prstGeom prst="rect">
            <a:avLst/>
          </a:prstGeom>
        </p:spPr>
      </p:pic>
      <p:sp>
        <p:nvSpPr>
          <p:cNvPr id="20" name="Text Placeholder 1">
            <a:extLst>
              <a:ext uri="{FF2B5EF4-FFF2-40B4-BE49-F238E27FC236}">
                <a16:creationId xmlns:a16="http://schemas.microsoft.com/office/drawing/2014/main" id="{066F60BB-0BC7-AB45-8D7D-8BE472375988}"/>
              </a:ext>
            </a:extLst>
          </p:cNvPr>
          <p:cNvSpPr txBox="1">
            <a:spLocks/>
          </p:cNvSpPr>
          <p:nvPr/>
        </p:nvSpPr>
        <p:spPr bwMode="gray">
          <a:xfrm>
            <a:off x="3640842" y="3601122"/>
            <a:ext cx="1488540" cy="971278"/>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450"/>
              </a:spcAft>
              <a:defRPr/>
            </a:pPr>
            <a:r>
              <a:rPr lang="en-US" sz="4400" b="1" dirty="0">
                <a:solidFill>
                  <a:srgbClr val="002776"/>
                </a:solidFill>
                <a:latin typeface="Arial"/>
              </a:rPr>
              <a:t>69%</a:t>
            </a:r>
          </a:p>
        </p:txBody>
      </p:sp>
      <p:sp>
        <p:nvSpPr>
          <p:cNvPr id="22" name="Rectangle 21">
            <a:extLst>
              <a:ext uri="{FF2B5EF4-FFF2-40B4-BE49-F238E27FC236}">
                <a16:creationId xmlns:a16="http://schemas.microsoft.com/office/drawing/2014/main" id="{2E54998F-582F-8647-94F3-DB3926629959}"/>
              </a:ext>
            </a:extLst>
          </p:cNvPr>
          <p:cNvSpPr/>
          <p:nvPr/>
        </p:nvSpPr>
        <p:spPr>
          <a:xfrm>
            <a:off x="3584455" y="4387701"/>
            <a:ext cx="1601314" cy="830997"/>
          </a:xfrm>
          <a:prstGeom prst="rect">
            <a:avLst/>
          </a:prstGeom>
        </p:spPr>
        <p:txBody>
          <a:bodyPr wrap="square">
            <a:spAutoFit/>
          </a:bodyPr>
          <a:lstStyle/>
          <a:p>
            <a:pPr eaLnBrk="0" fontAlgn="base" hangingPunct="0">
              <a:spcBef>
                <a:spcPct val="50000"/>
              </a:spcBef>
              <a:spcAft>
                <a:spcPct val="50000"/>
              </a:spcAft>
              <a:buFontTx/>
              <a:buChar char="•"/>
            </a:pPr>
            <a:r>
              <a:rPr lang="en-US" sz="1200" b="1" dirty="0">
                <a:solidFill>
                  <a:srgbClr val="00B0F0"/>
                </a:solidFill>
                <a:latin typeface="Century Gothic" panose="020B0502020202020204" pitchFamily="34" charset="0"/>
              </a:rPr>
              <a:t>Fresh produce </a:t>
            </a:r>
            <a:r>
              <a:rPr lang="en-US" sz="1200" dirty="0">
                <a:solidFill>
                  <a:srgbClr val="616365"/>
                </a:solidFill>
                <a:latin typeface="Century Gothic" panose="020B0502020202020204" pitchFamily="34" charset="0"/>
              </a:rPr>
              <a:t>was the top product purchased</a:t>
            </a:r>
            <a:endParaRPr lang="en-US" sz="1200" b="1" dirty="0">
              <a:solidFill>
                <a:srgbClr val="616365"/>
              </a:solidFill>
              <a:latin typeface="Century Gothic" panose="020B0502020202020204" pitchFamily="34" charset="0"/>
            </a:endParaRPr>
          </a:p>
        </p:txBody>
      </p:sp>
      <p:pic>
        <p:nvPicPr>
          <p:cNvPr id="23" name="Picture 22">
            <a:extLst>
              <a:ext uri="{FF2B5EF4-FFF2-40B4-BE49-F238E27FC236}">
                <a16:creationId xmlns:a16="http://schemas.microsoft.com/office/drawing/2014/main" id="{15C4C883-C788-A948-8B9A-2F6D8165FF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070" y="3085654"/>
            <a:ext cx="666084" cy="666084"/>
          </a:xfrm>
          <a:prstGeom prst="rect">
            <a:avLst/>
          </a:prstGeom>
        </p:spPr>
      </p:pic>
      <p:sp>
        <p:nvSpPr>
          <p:cNvPr id="24" name="Text Placeholder 1">
            <a:extLst>
              <a:ext uri="{FF2B5EF4-FFF2-40B4-BE49-F238E27FC236}">
                <a16:creationId xmlns:a16="http://schemas.microsoft.com/office/drawing/2014/main" id="{444B2A75-3697-8C47-B01A-2998DD811686}"/>
              </a:ext>
            </a:extLst>
          </p:cNvPr>
          <p:cNvSpPr txBox="1">
            <a:spLocks/>
          </p:cNvSpPr>
          <p:nvPr/>
        </p:nvSpPr>
        <p:spPr bwMode="gray">
          <a:xfrm>
            <a:off x="5372293" y="3601122"/>
            <a:ext cx="1488540" cy="971278"/>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450"/>
              </a:spcAft>
              <a:defRPr/>
            </a:pPr>
            <a:r>
              <a:rPr lang="en-US" sz="4400" b="1" dirty="0">
                <a:solidFill>
                  <a:srgbClr val="002776"/>
                </a:solidFill>
                <a:latin typeface="Arial"/>
              </a:rPr>
              <a:t>70%</a:t>
            </a:r>
          </a:p>
        </p:txBody>
      </p:sp>
      <p:sp>
        <p:nvSpPr>
          <p:cNvPr id="25" name="Rectangle 24">
            <a:extLst>
              <a:ext uri="{FF2B5EF4-FFF2-40B4-BE49-F238E27FC236}">
                <a16:creationId xmlns:a16="http://schemas.microsoft.com/office/drawing/2014/main" id="{E7D07D16-A007-9C43-88A3-741C9F4BE466}"/>
              </a:ext>
            </a:extLst>
          </p:cNvPr>
          <p:cNvSpPr/>
          <p:nvPr/>
        </p:nvSpPr>
        <p:spPr>
          <a:xfrm>
            <a:off x="5315906" y="4387701"/>
            <a:ext cx="1601314" cy="646331"/>
          </a:xfrm>
          <a:prstGeom prst="rect">
            <a:avLst/>
          </a:prstGeom>
        </p:spPr>
        <p:txBody>
          <a:bodyPr wrap="square">
            <a:spAutoFit/>
          </a:bodyPr>
          <a:lstStyle/>
          <a:p>
            <a:pPr eaLnBrk="0" fontAlgn="base" hangingPunct="0">
              <a:spcBef>
                <a:spcPct val="50000"/>
              </a:spcBef>
              <a:spcAft>
                <a:spcPct val="50000"/>
              </a:spcAft>
              <a:buFontTx/>
              <a:buChar char="•"/>
            </a:pPr>
            <a:r>
              <a:rPr lang="en-US" sz="1200" dirty="0">
                <a:solidFill>
                  <a:srgbClr val="616365"/>
                </a:solidFill>
                <a:latin typeface="Century Gothic" panose="020B0502020202020204" pitchFamily="34" charset="0"/>
              </a:rPr>
              <a:t>said Lidl offered </a:t>
            </a:r>
            <a:r>
              <a:rPr lang="en-US" sz="1200" b="1" dirty="0">
                <a:solidFill>
                  <a:srgbClr val="00B0F0"/>
                </a:solidFill>
                <a:latin typeface="Century Gothic" panose="020B0502020202020204" pitchFamily="34" charset="0"/>
              </a:rPr>
              <a:t>good value for the money</a:t>
            </a:r>
            <a:endParaRPr lang="en-US" sz="1200" dirty="0">
              <a:solidFill>
                <a:srgbClr val="00B0F0"/>
              </a:solidFill>
              <a:latin typeface="Century Gothic" panose="020B0502020202020204" pitchFamily="34" charset="0"/>
            </a:endParaRPr>
          </a:p>
        </p:txBody>
      </p:sp>
      <p:pic>
        <p:nvPicPr>
          <p:cNvPr id="27" name="Picture 26">
            <a:extLst>
              <a:ext uri="{FF2B5EF4-FFF2-40B4-BE49-F238E27FC236}">
                <a16:creationId xmlns:a16="http://schemas.microsoft.com/office/drawing/2014/main" id="{D4CE4A0A-C4D5-0240-83D9-4A119E9EE6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3291" y="3089911"/>
            <a:ext cx="706549" cy="706549"/>
          </a:xfrm>
          <a:prstGeom prst="rect">
            <a:avLst/>
          </a:prstGeom>
        </p:spPr>
      </p:pic>
      <p:pic>
        <p:nvPicPr>
          <p:cNvPr id="29" name="Picture 28">
            <a:extLst>
              <a:ext uri="{FF2B5EF4-FFF2-40B4-BE49-F238E27FC236}">
                <a16:creationId xmlns:a16="http://schemas.microsoft.com/office/drawing/2014/main" id="{7529C6D7-5E68-E545-BC0F-336A3E01A2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1142" y="3142086"/>
            <a:ext cx="609652" cy="609652"/>
          </a:xfrm>
          <a:prstGeom prst="rect">
            <a:avLst/>
          </a:prstGeom>
        </p:spPr>
      </p:pic>
      <p:sp>
        <p:nvSpPr>
          <p:cNvPr id="30" name="Text Placeholder 1">
            <a:extLst>
              <a:ext uri="{FF2B5EF4-FFF2-40B4-BE49-F238E27FC236}">
                <a16:creationId xmlns:a16="http://schemas.microsoft.com/office/drawing/2014/main" id="{390A958D-D2BE-8845-8469-361652EC9F8A}"/>
              </a:ext>
            </a:extLst>
          </p:cNvPr>
          <p:cNvSpPr txBox="1">
            <a:spLocks/>
          </p:cNvSpPr>
          <p:nvPr/>
        </p:nvSpPr>
        <p:spPr bwMode="gray">
          <a:xfrm>
            <a:off x="7161698" y="3601122"/>
            <a:ext cx="1488540" cy="971278"/>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450"/>
              </a:spcAft>
              <a:defRPr/>
            </a:pPr>
            <a:r>
              <a:rPr lang="en-US" sz="4400" b="1" dirty="0">
                <a:solidFill>
                  <a:srgbClr val="002776"/>
                </a:solidFill>
                <a:latin typeface="Arial"/>
              </a:rPr>
              <a:t>59%</a:t>
            </a:r>
          </a:p>
        </p:txBody>
      </p:sp>
      <p:sp>
        <p:nvSpPr>
          <p:cNvPr id="31" name="Rectangle 30">
            <a:extLst>
              <a:ext uri="{FF2B5EF4-FFF2-40B4-BE49-F238E27FC236}">
                <a16:creationId xmlns:a16="http://schemas.microsoft.com/office/drawing/2014/main" id="{A104FE1E-7457-4E40-A9BF-DAD47F6007C8}"/>
              </a:ext>
            </a:extLst>
          </p:cNvPr>
          <p:cNvSpPr/>
          <p:nvPr/>
        </p:nvSpPr>
        <p:spPr>
          <a:xfrm>
            <a:off x="7103744" y="4387700"/>
            <a:ext cx="1601314" cy="461665"/>
          </a:xfrm>
          <a:prstGeom prst="rect">
            <a:avLst/>
          </a:prstGeom>
        </p:spPr>
        <p:txBody>
          <a:bodyPr wrap="square">
            <a:spAutoFit/>
          </a:bodyPr>
          <a:lstStyle/>
          <a:p>
            <a:pPr eaLnBrk="0" fontAlgn="base" hangingPunct="0">
              <a:spcBef>
                <a:spcPct val="50000"/>
              </a:spcBef>
              <a:spcAft>
                <a:spcPct val="50000"/>
              </a:spcAft>
              <a:buFontTx/>
              <a:buChar char="•"/>
            </a:pPr>
            <a:r>
              <a:rPr lang="en-US" sz="1200" dirty="0">
                <a:solidFill>
                  <a:srgbClr val="616365"/>
                </a:solidFill>
                <a:latin typeface="Century Gothic" panose="020B0502020202020204" pitchFamily="34" charset="0"/>
              </a:rPr>
              <a:t>liked the </a:t>
            </a:r>
            <a:r>
              <a:rPr lang="en-US" sz="1200" b="1" dirty="0">
                <a:solidFill>
                  <a:srgbClr val="00B0F0"/>
                </a:solidFill>
                <a:latin typeface="Century Gothic" panose="020B0502020202020204" pitchFamily="34" charset="0"/>
              </a:rPr>
              <a:t>private brand assortment</a:t>
            </a:r>
            <a:endParaRPr lang="en-US" sz="1200" dirty="0">
              <a:solidFill>
                <a:srgbClr val="00B0F0"/>
              </a:solidFill>
              <a:latin typeface="Century Gothic" panose="020B0502020202020204" pitchFamily="34" charset="0"/>
            </a:endParaRPr>
          </a:p>
        </p:txBody>
      </p:sp>
      <p:sp>
        <p:nvSpPr>
          <p:cNvPr id="33" name="Text Placeholder 1">
            <a:extLst>
              <a:ext uri="{FF2B5EF4-FFF2-40B4-BE49-F238E27FC236}">
                <a16:creationId xmlns:a16="http://schemas.microsoft.com/office/drawing/2014/main" id="{E4EB4BCE-C310-8F4D-9AA9-CCE27D6EE3FD}"/>
              </a:ext>
            </a:extLst>
          </p:cNvPr>
          <p:cNvSpPr txBox="1">
            <a:spLocks/>
          </p:cNvSpPr>
          <p:nvPr/>
        </p:nvSpPr>
        <p:spPr bwMode="gray">
          <a:xfrm>
            <a:off x="8836762" y="3601122"/>
            <a:ext cx="1488540" cy="971278"/>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450"/>
              </a:spcAft>
              <a:defRPr/>
            </a:pPr>
            <a:r>
              <a:rPr lang="en-US" sz="4400" b="1" dirty="0">
                <a:solidFill>
                  <a:srgbClr val="002776"/>
                </a:solidFill>
                <a:latin typeface="Arial"/>
              </a:rPr>
              <a:t>64%</a:t>
            </a:r>
          </a:p>
        </p:txBody>
      </p:sp>
      <p:sp>
        <p:nvSpPr>
          <p:cNvPr id="34" name="Rectangle 33">
            <a:extLst>
              <a:ext uri="{FF2B5EF4-FFF2-40B4-BE49-F238E27FC236}">
                <a16:creationId xmlns:a16="http://schemas.microsoft.com/office/drawing/2014/main" id="{5E707996-B19F-BC4F-80F3-0E0A61D52B4F}"/>
              </a:ext>
            </a:extLst>
          </p:cNvPr>
          <p:cNvSpPr/>
          <p:nvPr/>
        </p:nvSpPr>
        <p:spPr>
          <a:xfrm>
            <a:off x="8891583" y="4387700"/>
            <a:ext cx="1693291" cy="646331"/>
          </a:xfrm>
          <a:prstGeom prst="rect">
            <a:avLst/>
          </a:prstGeom>
        </p:spPr>
        <p:txBody>
          <a:bodyPr wrap="square">
            <a:spAutoFit/>
          </a:bodyPr>
          <a:lstStyle/>
          <a:p>
            <a:pPr eaLnBrk="0" fontAlgn="base" hangingPunct="0">
              <a:spcBef>
                <a:spcPct val="50000"/>
              </a:spcBef>
              <a:spcAft>
                <a:spcPct val="50000"/>
              </a:spcAft>
              <a:buFontTx/>
              <a:buChar char="•"/>
            </a:pPr>
            <a:r>
              <a:rPr lang="en-US" sz="1200" dirty="0">
                <a:solidFill>
                  <a:srgbClr val="616365"/>
                </a:solidFill>
                <a:latin typeface="Century Gothic" panose="020B0502020202020204" pitchFamily="34" charset="0"/>
              </a:rPr>
              <a:t>said </a:t>
            </a:r>
            <a:r>
              <a:rPr lang="en-US" sz="1200" b="1" dirty="0">
                <a:solidFill>
                  <a:srgbClr val="00B0F0"/>
                </a:solidFill>
                <a:latin typeface="Century Gothic" panose="020B0502020202020204" pitchFamily="34" charset="0"/>
              </a:rPr>
              <a:t>price &amp; incentives </a:t>
            </a:r>
            <a:r>
              <a:rPr lang="en-US" sz="1200" dirty="0">
                <a:solidFill>
                  <a:srgbClr val="616365"/>
                </a:solidFill>
                <a:latin typeface="Century Gothic" panose="020B0502020202020204" pitchFamily="34" charset="0"/>
              </a:rPr>
              <a:t>drove them to the store</a:t>
            </a:r>
          </a:p>
        </p:txBody>
      </p:sp>
      <p:pic>
        <p:nvPicPr>
          <p:cNvPr id="37" name="Picture 36">
            <a:extLst>
              <a:ext uri="{FF2B5EF4-FFF2-40B4-BE49-F238E27FC236}">
                <a16:creationId xmlns:a16="http://schemas.microsoft.com/office/drawing/2014/main" id="{E038EDAB-4396-F24C-94E4-3FBB36F40C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2446" y="3131452"/>
            <a:ext cx="665006" cy="665006"/>
          </a:xfrm>
          <a:prstGeom prst="rect">
            <a:avLst/>
          </a:prstGeom>
        </p:spPr>
      </p:pic>
      <p:grpSp>
        <p:nvGrpSpPr>
          <p:cNvPr id="3" name="Group 2">
            <a:extLst>
              <a:ext uri="{FF2B5EF4-FFF2-40B4-BE49-F238E27FC236}">
                <a16:creationId xmlns:a16="http://schemas.microsoft.com/office/drawing/2014/main" id="{B8AA6715-34CC-1F48-AA60-A6891E16C582}"/>
              </a:ext>
            </a:extLst>
          </p:cNvPr>
          <p:cNvGrpSpPr/>
          <p:nvPr/>
        </p:nvGrpSpPr>
        <p:grpSpPr>
          <a:xfrm>
            <a:off x="8705060" y="1673090"/>
            <a:ext cx="814631" cy="940649"/>
            <a:chOff x="4998414" y="1607101"/>
            <a:chExt cx="1071750" cy="1237543"/>
          </a:xfrm>
        </p:grpSpPr>
        <p:sp>
          <p:nvSpPr>
            <p:cNvPr id="26" name="Freeform 25">
              <a:extLst>
                <a:ext uri="{FF2B5EF4-FFF2-40B4-BE49-F238E27FC236}">
                  <a16:creationId xmlns:a16="http://schemas.microsoft.com/office/drawing/2014/main" id="{E385399D-17F4-6143-953A-E3C8079FE0E1}"/>
                </a:ext>
              </a:extLst>
            </p:cNvPr>
            <p:cNvSpPr/>
            <p:nvPr/>
          </p:nvSpPr>
          <p:spPr>
            <a:xfrm>
              <a:off x="5157954" y="2371170"/>
              <a:ext cx="616288" cy="473474"/>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50000"/>
                </a:spcBef>
                <a:spcAft>
                  <a:spcPct val="50000"/>
                </a:spcAft>
                <a:buClr>
                  <a:srgbClr val="000000"/>
                </a:buClr>
                <a:buSzPct val="100000"/>
                <a:defRPr/>
              </a:pPr>
              <a:endParaRPr lang="en-GB" dirty="0">
                <a:solidFill>
                  <a:prstClr val="white"/>
                </a:solidFill>
                <a:latin typeface="Arial"/>
                <a:ea typeface="ＭＳ Ｐゴシック" charset="-128"/>
              </a:endParaRPr>
            </a:p>
          </p:txBody>
        </p:sp>
        <p:sp>
          <p:nvSpPr>
            <p:cNvPr id="28" name="Freeform 27">
              <a:extLst>
                <a:ext uri="{FF2B5EF4-FFF2-40B4-BE49-F238E27FC236}">
                  <a16:creationId xmlns:a16="http://schemas.microsoft.com/office/drawing/2014/main" id="{1ECA0839-D962-0D4F-B8E2-B04EE049A2A0}"/>
                </a:ext>
              </a:extLst>
            </p:cNvPr>
            <p:cNvSpPr/>
            <p:nvPr/>
          </p:nvSpPr>
          <p:spPr>
            <a:xfrm>
              <a:off x="4998414" y="1933720"/>
              <a:ext cx="1071750" cy="566111"/>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50000"/>
                </a:spcBef>
                <a:spcAft>
                  <a:spcPct val="50000"/>
                </a:spcAft>
                <a:buClr>
                  <a:srgbClr val="000000"/>
                </a:buClr>
                <a:buSzPct val="100000"/>
                <a:defRPr/>
              </a:pPr>
              <a:endParaRPr lang="en-GB" dirty="0">
                <a:solidFill>
                  <a:prstClr val="white"/>
                </a:solidFill>
                <a:latin typeface="Arial"/>
                <a:ea typeface="ＭＳ Ｐゴシック" charset="-128"/>
              </a:endParaRPr>
            </a:p>
          </p:txBody>
        </p:sp>
        <p:sp>
          <p:nvSpPr>
            <p:cNvPr id="32" name="Freeform 31">
              <a:extLst>
                <a:ext uri="{FF2B5EF4-FFF2-40B4-BE49-F238E27FC236}">
                  <a16:creationId xmlns:a16="http://schemas.microsoft.com/office/drawing/2014/main" id="{7A79ABC6-AA90-6C42-BB76-853A8FA6088A}"/>
                </a:ext>
              </a:extLst>
            </p:cNvPr>
            <p:cNvSpPr/>
            <p:nvPr/>
          </p:nvSpPr>
          <p:spPr>
            <a:xfrm>
              <a:off x="5073339" y="1607101"/>
              <a:ext cx="916713" cy="619505"/>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no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50000"/>
                </a:spcBef>
                <a:spcAft>
                  <a:spcPct val="50000"/>
                </a:spcAft>
                <a:buClr>
                  <a:srgbClr val="000000"/>
                </a:buClr>
                <a:buSzPct val="100000"/>
                <a:defRPr/>
              </a:pPr>
              <a:endParaRPr lang="en-GB" dirty="0">
                <a:solidFill>
                  <a:prstClr val="white"/>
                </a:solidFill>
                <a:latin typeface="Arial"/>
                <a:ea typeface="ＭＳ Ｐゴシック" charset="-128"/>
              </a:endParaRPr>
            </a:p>
          </p:txBody>
        </p:sp>
      </p:grpSp>
      <p:sp>
        <p:nvSpPr>
          <p:cNvPr id="35" name="McK Footnote">
            <a:extLst>
              <a:ext uri="{FF2B5EF4-FFF2-40B4-BE49-F238E27FC236}">
                <a16:creationId xmlns:a16="http://schemas.microsoft.com/office/drawing/2014/main" id="{C1D0E5E7-6330-43A0-BE00-917919F86188}"/>
              </a:ext>
            </a:extLst>
          </p:cNvPr>
          <p:cNvSpPr txBox="1">
            <a:spLocks noChangeArrowheads="1"/>
          </p:cNvSpPr>
          <p:nvPr>
            <p:custDataLst>
              <p:tags r:id="rId1"/>
            </p:custDataLst>
          </p:nvPr>
        </p:nvSpPr>
        <p:spPr bwMode="gray">
          <a:xfrm>
            <a:off x="4385112" y="5717916"/>
            <a:ext cx="6573076" cy="102693"/>
          </a:xfrm>
          <a:prstGeom prst="rect">
            <a:avLst/>
          </a:prstGeom>
          <a:noFill/>
          <a:ln w="9525">
            <a:noFill/>
            <a:miter lim="800000"/>
            <a:headEnd/>
            <a:tailEnd/>
          </a:ln>
          <a:effectLst/>
        </p:spPr>
        <p:txBody>
          <a:bodyPr lIns="0" tIns="0" rIns="0" bIns="0" anchor="b">
            <a:noAutofit/>
          </a:bodyPr>
          <a:lstStyle/>
          <a:p>
            <a:pPr marL="438912" indent="-438912" algn="r" eaLnBrk="0" fontAlgn="base" hangingPunct="0">
              <a:spcBef>
                <a:spcPct val="50000"/>
              </a:spcBef>
              <a:spcAft>
                <a:spcPct val="50000"/>
              </a:spcAft>
              <a:buFontTx/>
              <a:buChar char="•"/>
              <a:tabLst>
                <a:tab pos="408178" algn="r"/>
              </a:tabLst>
            </a:pPr>
            <a:r>
              <a:rPr lang="en-US" sz="600" i="1" dirty="0">
                <a:solidFill>
                  <a:srgbClr val="616365"/>
                </a:solidFill>
                <a:latin typeface="Arial" panose="020B0604020202020204" pitchFamily="34" charset="0"/>
                <a:ea typeface="宋体" panose="02010600030101010101" pitchFamily="2" charset="-122"/>
                <a:cs typeface="Arial" panose="020B0604020202020204" pitchFamily="34" charset="0"/>
              </a:rPr>
              <a:t>*Source: Deloitte, IRI Market Shift Study </a:t>
            </a:r>
          </a:p>
        </p:txBody>
      </p:sp>
    </p:spTree>
    <p:extLst>
      <p:ext uri="{BB962C8B-B14F-4D97-AF65-F5344CB8AC3E}">
        <p14:creationId xmlns:p14="http://schemas.microsoft.com/office/powerpoint/2010/main" val="260684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1303" name="think-cell Slide" r:id="rId7" imgW="360" imgH="360" progId="TCLayout.ActiveDocument.1">
                  <p:embed/>
                </p:oleObj>
              </mc:Choice>
              <mc:Fallback>
                <p:oleObj name="think-cell Slide" r:id="rId7" imgW="360" imgH="360" progId="TCLayout.ActiveDocument.1">
                  <p:embed/>
                  <p:pic>
                    <p:nvPicPr>
                      <p:cNvPr id="4" name="Object 3"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2000" dirty="0">
              <a:solidFill>
                <a:prstClr val="white"/>
              </a:solidFill>
              <a:latin typeface="Arial" panose="020B0604020202020204" pitchFamily="34" charset="0"/>
              <a:sym typeface="Arial" panose="020B0604020202020204" pitchFamily="34" charset="0"/>
            </a:endParaRPr>
          </a:p>
        </p:txBody>
      </p:sp>
      <p:sp>
        <p:nvSpPr>
          <p:cNvPr id="8" name="Title 1"/>
          <p:cNvSpPr>
            <a:spLocks noGrp="1"/>
          </p:cNvSpPr>
          <p:nvPr>
            <p:ph type="title"/>
          </p:nvPr>
        </p:nvSpPr>
        <p:spPr/>
        <p:txBody>
          <a:bodyPr/>
          <a:lstStyle/>
          <a:p>
            <a:r>
              <a:rPr lang="en-US" dirty="0">
                <a:latin typeface="Century Gothic" panose="020B0502020202020204" pitchFamily="34" charset="0"/>
                <a:sym typeface="Verdana" panose="020B0604030504040204" pitchFamily="34" charset="0"/>
              </a:rPr>
              <a:t>Amazon Will Consider Opening up </a:t>
            </a:r>
            <a:br>
              <a:rPr lang="en-US" dirty="0">
                <a:latin typeface="Century Gothic" panose="020B0502020202020204" pitchFamily="34" charset="0"/>
                <a:sym typeface="Verdana" panose="020B0604030504040204" pitchFamily="34" charset="0"/>
              </a:rPr>
            </a:br>
            <a:r>
              <a:rPr lang="en-US" dirty="0">
                <a:latin typeface="Century Gothic" panose="020B0502020202020204" pitchFamily="34" charset="0"/>
                <a:sym typeface="Verdana" panose="020B0604030504040204" pitchFamily="34" charset="0"/>
              </a:rPr>
              <a:t>to 3,000 Cashierless Stores by 2021</a:t>
            </a:r>
          </a:p>
        </p:txBody>
      </p:sp>
      <p:sp>
        <p:nvSpPr>
          <p:cNvPr id="11" name="McK Footnote"/>
          <p:cNvSpPr txBox="1">
            <a:spLocks noChangeArrowheads="1"/>
          </p:cNvSpPr>
          <p:nvPr>
            <p:custDataLst>
              <p:tags r:id="rId4"/>
            </p:custDataLst>
          </p:nvPr>
        </p:nvSpPr>
        <p:spPr bwMode="gray">
          <a:xfrm>
            <a:off x="1662920" y="5887357"/>
            <a:ext cx="8412480"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sym typeface="Arial"/>
              </a:rPr>
              <a:t>Source: https://www.digitaltrends.com/home/amazon-go-3000-stores-2021/</a:t>
            </a:r>
          </a:p>
        </p:txBody>
      </p:sp>
      <p:grpSp>
        <p:nvGrpSpPr>
          <p:cNvPr id="3" name="Group 2"/>
          <p:cNvGrpSpPr/>
          <p:nvPr/>
        </p:nvGrpSpPr>
        <p:grpSpPr>
          <a:xfrm>
            <a:off x="1851162" y="1139394"/>
            <a:ext cx="8517796" cy="1649527"/>
            <a:chOff x="359336" y="1139393"/>
            <a:chExt cx="8463783" cy="1649527"/>
          </a:xfrm>
        </p:grpSpPr>
        <p:pic>
          <p:nvPicPr>
            <p:cNvPr id="411652"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895" t="299" r="893" b="9915"/>
            <a:stretch/>
          </p:blipFill>
          <p:spPr bwMode="auto">
            <a:xfrm>
              <a:off x="359336" y="1143000"/>
              <a:ext cx="256513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1657"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765"/>
            <a:stretch/>
          </p:blipFill>
          <p:spPr bwMode="auto">
            <a:xfrm>
              <a:off x="2855240" y="1143000"/>
              <a:ext cx="249070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1659" name="Picture 1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6597"/>
            <a:stretch/>
          </p:blipFill>
          <p:spPr bwMode="auto">
            <a:xfrm>
              <a:off x="6749248" y="1139393"/>
              <a:ext cx="2073871" cy="164592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1949948" y="3171286"/>
            <a:ext cx="8295624" cy="6606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defTabSz="1219170">
              <a:defRPr/>
            </a:pPr>
            <a:endParaRPr lang="en-US" sz="2400" dirty="0">
              <a:solidFill>
                <a:prstClr val="white"/>
              </a:solidFill>
              <a:latin typeface="Arial"/>
            </a:endParaRPr>
          </a:p>
        </p:txBody>
      </p:sp>
      <p:sp>
        <p:nvSpPr>
          <p:cNvPr id="17" name="Rectangle 16"/>
          <p:cNvSpPr/>
          <p:nvPr/>
        </p:nvSpPr>
        <p:spPr>
          <a:xfrm>
            <a:off x="1949948" y="3813034"/>
            <a:ext cx="8295624" cy="9550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8" name="Rectangle 17"/>
          <p:cNvSpPr/>
          <p:nvPr/>
        </p:nvSpPr>
        <p:spPr>
          <a:xfrm>
            <a:off x="1949948" y="4741947"/>
            <a:ext cx="8295624" cy="10141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grpSp>
        <p:nvGrpSpPr>
          <p:cNvPr id="19" name="Group 18"/>
          <p:cNvGrpSpPr/>
          <p:nvPr/>
        </p:nvGrpSpPr>
        <p:grpSpPr>
          <a:xfrm>
            <a:off x="1840354" y="2819102"/>
            <a:ext cx="289014" cy="3294617"/>
            <a:chOff x="316355" y="3658522"/>
            <a:chExt cx="288473" cy="2479176"/>
          </a:xfrm>
        </p:grpSpPr>
        <p:sp>
          <p:nvSpPr>
            <p:cNvPr id="25" name="Right Triangle 24"/>
            <p:cNvSpPr/>
            <p:nvPr/>
          </p:nvSpPr>
          <p:spPr>
            <a:xfrm>
              <a:off x="425744" y="3658522"/>
              <a:ext cx="179084" cy="237634"/>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26" name="Right Triangle 25"/>
            <p:cNvSpPr/>
            <p:nvPr/>
          </p:nvSpPr>
          <p:spPr>
            <a:xfrm flipV="1">
              <a:off x="425744" y="5900064"/>
              <a:ext cx="179084" cy="237634"/>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27" name="Rectangle 26"/>
            <p:cNvSpPr/>
            <p:nvPr/>
          </p:nvSpPr>
          <p:spPr>
            <a:xfrm>
              <a:off x="316355" y="3658522"/>
              <a:ext cx="77345" cy="2475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grpSp>
      <p:grpSp>
        <p:nvGrpSpPr>
          <p:cNvPr id="20" name="Group 19"/>
          <p:cNvGrpSpPr/>
          <p:nvPr/>
        </p:nvGrpSpPr>
        <p:grpSpPr>
          <a:xfrm flipH="1">
            <a:off x="10053151" y="2819101"/>
            <a:ext cx="317915" cy="3294616"/>
            <a:chOff x="316355" y="3658522"/>
            <a:chExt cx="288473" cy="2479176"/>
          </a:xfrm>
        </p:grpSpPr>
        <p:sp>
          <p:nvSpPr>
            <p:cNvPr id="22" name="Right Triangle 21"/>
            <p:cNvSpPr/>
            <p:nvPr/>
          </p:nvSpPr>
          <p:spPr>
            <a:xfrm>
              <a:off x="425744" y="3658522"/>
              <a:ext cx="179084" cy="237634"/>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23" name="Right Triangle 22"/>
            <p:cNvSpPr/>
            <p:nvPr/>
          </p:nvSpPr>
          <p:spPr>
            <a:xfrm flipV="1">
              <a:off x="425744" y="5900064"/>
              <a:ext cx="179084" cy="237634"/>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24" name="Rectangle 23"/>
            <p:cNvSpPr/>
            <p:nvPr/>
          </p:nvSpPr>
          <p:spPr>
            <a:xfrm>
              <a:off x="316355" y="3658522"/>
              <a:ext cx="77345" cy="2475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grpSp>
      <p:sp>
        <p:nvSpPr>
          <p:cNvPr id="12" name="Rounded Rectangle 11"/>
          <p:cNvSpPr/>
          <p:nvPr/>
        </p:nvSpPr>
        <p:spPr>
          <a:xfrm>
            <a:off x="1842960" y="3012551"/>
            <a:ext cx="8525998" cy="2894409"/>
          </a:xfrm>
          <a:prstGeom prst="roundRect">
            <a:avLst/>
          </a:prstGeom>
          <a:noFill/>
          <a:ln>
            <a:noFill/>
          </a:ln>
        </p:spPr>
        <p:txBody>
          <a:bodyPr wrap="square">
            <a:spAutoFit/>
          </a:bodyPr>
          <a:lstStyle/>
          <a:p>
            <a:pPr defTabSz="1219170">
              <a:spcBef>
                <a:spcPts val="600"/>
              </a:spcBef>
              <a:spcAft>
                <a:spcPts val="600"/>
              </a:spcAft>
              <a:defRPr/>
            </a:pPr>
            <a:r>
              <a:rPr lang="en-US" sz="1200" dirty="0">
                <a:solidFill>
                  <a:prstClr val="white"/>
                </a:solidFill>
                <a:latin typeface="Century Gothic" panose="020B0502020202020204" pitchFamily="34" charset="0"/>
              </a:rPr>
              <a:t>Amazon’s growing empire of brick-and-mortar stores could be both astonishing in its effects on communities and potentially a neutron bomb to everything from existing convenience chains like 7-Eleven to quick-service food stores like Subway and even entrepreneur-owned restaurants and taco trucks.</a:t>
            </a:r>
          </a:p>
          <a:p>
            <a:pPr defTabSz="1219170">
              <a:spcBef>
                <a:spcPts val="600"/>
              </a:spcBef>
              <a:spcAft>
                <a:spcPts val="600"/>
              </a:spcAft>
              <a:defRPr/>
            </a:pPr>
            <a:r>
              <a:rPr lang="en-US" sz="1200" dirty="0">
                <a:solidFill>
                  <a:prstClr val="white"/>
                </a:solidFill>
                <a:latin typeface="Century Gothic" panose="020B0502020202020204" pitchFamily="34" charset="0"/>
              </a:rPr>
              <a:t>Bloomberg reports that Amazon CEO Jeff Bezos sees eliminating mealtime logjams in busy cities as the best way for the company to reinvent the brick-and-mortar shopping experience. It already has nearly 500 Whole Foods locations it can use as test platforms for new point-of-sale experiments, as well as a growing number of Amazon Go stores already operating near its HQ in Seattle and in Chicago.</a:t>
            </a:r>
          </a:p>
          <a:p>
            <a:pPr defTabSz="1219170">
              <a:spcBef>
                <a:spcPts val="600"/>
              </a:spcBef>
              <a:spcAft>
                <a:spcPts val="600"/>
              </a:spcAft>
              <a:defRPr/>
            </a:pPr>
            <a:r>
              <a:rPr lang="en-US" sz="1200" dirty="0">
                <a:solidFill>
                  <a:prstClr val="white"/>
                </a:solidFill>
                <a:latin typeface="Century Gothic" panose="020B0502020202020204" pitchFamily="34" charset="0"/>
              </a:rPr>
              <a:t>Opening 3,000 stores of any model would put Amazon head-to-head with some of the largest brands in the world. By comparison, Kroger operates about 2,500 stores under a variety of brands that generate sales of more than $100 billion. There are a little more than 3,500 Walmart locations, but they’re mostly located in suburbs, away from the dense urban areas and affluent customers that Amazon is targeting with Amazon Go. Albertsons clocks in with 2,400 stores generating about $60 billion.</a:t>
            </a:r>
          </a:p>
        </p:txBody>
      </p:sp>
      <p:pic>
        <p:nvPicPr>
          <p:cNvPr id="37" name="Picture 36">
            <a:extLst>
              <a:ext uri="{FF2B5EF4-FFF2-40B4-BE49-F238E27FC236}">
                <a16:creationId xmlns:a16="http://schemas.microsoft.com/office/drawing/2014/main" id="{4E6FC291-903B-C645-9C79-CC4F7D401272}"/>
              </a:ext>
            </a:extLst>
          </p:cNvPr>
          <p:cNvPicPr>
            <a:picLocks noChangeAspect="1"/>
          </p:cNvPicPr>
          <p:nvPr/>
        </p:nvPicPr>
        <p:blipFill rotWithShape="1">
          <a:blip r:embed="rId12">
            <a:extLst>
              <a:ext uri="{28A0092B-C50C-407E-A947-70E740481C1C}">
                <a14:useLocalDpi xmlns:a14="http://schemas.microsoft.com/office/drawing/2010/main" val="0"/>
              </a:ext>
            </a:extLst>
          </a:blip>
          <a:srcRect t="42239" b="29792"/>
          <a:stretch/>
        </p:blipFill>
        <p:spPr>
          <a:xfrm>
            <a:off x="9637339" y="477257"/>
            <a:ext cx="1216466" cy="272453"/>
          </a:xfrm>
          <a:prstGeom prst="rect">
            <a:avLst/>
          </a:prstGeom>
        </p:spPr>
      </p:pic>
      <p:pic>
        <p:nvPicPr>
          <p:cNvPr id="38" name="Picture 9">
            <a:extLst>
              <a:ext uri="{FF2B5EF4-FFF2-40B4-BE49-F238E27FC236}">
                <a16:creationId xmlns:a16="http://schemas.microsoft.com/office/drawing/2014/main" id="{F241739F-D7E1-EA41-832E-83C4DB9102C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291" r="18811"/>
          <a:stretch/>
        </p:blipFill>
        <p:spPr bwMode="auto">
          <a:xfrm>
            <a:off x="6747663" y="1143000"/>
            <a:ext cx="187381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05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337D17E7-6EEF-FD42-8F11-8FBFAABC9342}"/>
              </a:ext>
            </a:extLst>
          </p:cNvPr>
          <p:cNvSpPr/>
          <p:nvPr/>
        </p:nvSpPr>
        <p:spPr bwMode="gray">
          <a:xfrm>
            <a:off x="3385090" y="4482569"/>
            <a:ext cx="5061099" cy="829237"/>
          </a:xfrm>
          <a:prstGeom prst="rect">
            <a:avLst/>
          </a:prstGeom>
          <a:solidFill>
            <a:srgbClr val="A50021"/>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50000"/>
              </a:spcBef>
              <a:spcAft>
                <a:spcPct val="50000"/>
              </a:spcAft>
              <a:buFontTx/>
              <a:buChar char="•"/>
              <a:defRPr/>
            </a:pPr>
            <a:endParaRPr lang="en-US" sz="1500" kern="0" dirty="0">
              <a:solidFill>
                <a:prstClr val="white"/>
              </a:solidFill>
              <a:latin typeface="Arial"/>
            </a:endParaRPr>
          </a:p>
        </p:txBody>
      </p:sp>
      <p:sp>
        <p:nvSpPr>
          <p:cNvPr id="64" name="Text Placeholder 1">
            <a:extLst>
              <a:ext uri="{FF2B5EF4-FFF2-40B4-BE49-F238E27FC236}">
                <a16:creationId xmlns:a16="http://schemas.microsoft.com/office/drawing/2014/main" id="{A2B0518A-DFE3-1E45-9B48-1FCCC3B85DFB}"/>
              </a:ext>
            </a:extLst>
          </p:cNvPr>
          <p:cNvSpPr txBox="1">
            <a:spLocks/>
          </p:cNvSpPr>
          <p:nvPr/>
        </p:nvSpPr>
        <p:spPr bwMode="gray">
          <a:xfrm>
            <a:off x="7369308" y="4709411"/>
            <a:ext cx="1113563" cy="175925"/>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2100" b="1" dirty="0">
                <a:solidFill>
                  <a:prstClr val="white"/>
                </a:solidFill>
                <a:latin typeface="Arial"/>
              </a:rPr>
              <a:t>47%</a:t>
            </a:r>
            <a:r>
              <a:rPr lang="en-US" sz="1500" b="1" dirty="0">
                <a:solidFill>
                  <a:prstClr val="white"/>
                </a:solidFill>
                <a:latin typeface="Arial"/>
              </a:rPr>
              <a:t> </a:t>
            </a:r>
            <a:r>
              <a:rPr lang="en-US" sz="1125" dirty="0">
                <a:solidFill>
                  <a:prstClr val="white"/>
                </a:solidFill>
                <a:latin typeface="Arial"/>
              </a:rPr>
              <a:t>of the US - diverse, digital       &amp; disruptive</a:t>
            </a:r>
          </a:p>
        </p:txBody>
      </p:sp>
      <p:sp>
        <p:nvSpPr>
          <p:cNvPr id="5" name="Title 4"/>
          <p:cNvSpPr>
            <a:spLocks noGrp="1"/>
          </p:cNvSpPr>
          <p:nvPr>
            <p:ph type="title"/>
          </p:nvPr>
        </p:nvSpPr>
        <p:spPr>
          <a:xfrm>
            <a:off x="715108" y="399975"/>
            <a:ext cx="9930249" cy="473864"/>
          </a:xfrm>
        </p:spPr>
        <p:txBody>
          <a:bodyPr/>
          <a:lstStyle/>
          <a:p>
            <a:r>
              <a:rPr lang="en-US" sz="2400" dirty="0">
                <a:latin typeface="Century Gothic" panose="020B0502020202020204" pitchFamily="34" charset="0"/>
              </a:rPr>
              <a:t>We Are Witnessing the Biggest Revolution Food Has Ever Known</a:t>
            </a:r>
          </a:p>
        </p:txBody>
      </p:sp>
      <p:sp>
        <p:nvSpPr>
          <p:cNvPr id="6" name="Rectangle 5">
            <a:extLst>
              <a:ext uri="{FF2B5EF4-FFF2-40B4-BE49-F238E27FC236}">
                <a16:creationId xmlns:a16="http://schemas.microsoft.com/office/drawing/2014/main" id="{18534AF4-AB48-B349-AD82-0539B7F85D9F}"/>
              </a:ext>
            </a:extLst>
          </p:cNvPr>
          <p:cNvSpPr/>
          <p:nvPr/>
        </p:nvSpPr>
        <p:spPr>
          <a:xfrm>
            <a:off x="4201137" y="2614671"/>
            <a:ext cx="3429000" cy="507831"/>
          </a:xfrm>
          <a:prstGeom prst="rect">
            <a:avLst/>
          </a:prstGeom>
        </p:spPr>
        <p:txBody>
          <a:bodyPr>
            <a:spAutoFit/>
          </a:bodyPr>
          <a:lstStyle/>
          <a:p>
            <a:pPr eaLnBrk="0" fontAlgn="base" hangingPunct="0">
              <a:spcBef>
                <a:spcPct val="50000"/>
              </a:spcBef>
              <a:spcAft>
                <a:spcPct val="50000"/>
              </a:spcAft>
              <a:buFontTx/>
              <a:buChar char="•"/>
            </a:pPr>
            <a:br>
              <a:rPr lang="en-US" sz="1350" dirty="0">
                <a:solidFill>
                  <a:srgbClr val="616365"/>
                </a:solidFill>
                <a:latin typeface="line-icons" panose="02000509000000000000" pitchFamily="49" charset="0"/>
              </a:rPr>
            </a:br>
            <a:endParaRPr lang="en-US" sz="1350" dirty="0">
              <a:solidFill>
                <a:srgbClr val="616365"/>
              </a:solidFill>
              <a:latin typeface="line-icons" panose="02000509000000000000" pitchFamily="49" charset="0"/>
            </a:endParaRPr>
          </a:p>
        </p:txBody>
      </p:sp>
      <p:grpSp>
        <p:nvGrpSpPr>
          <p:cNvPr id="7" name="Group 6">
            <a:extLst>
              <a:ext uri="{FF2B5EF4-FFF2-40B4-BE49-F238E27FC236}">
                <a16:creationId xmlns:a16="http://schemas.microsoft.com/office/drawing/2014/main" id="{3866D16E-4F46-924D-BD10-6BE6C8FC0DCD}"/>
              </a:ext>
            </a:extLst>
          </p:cNvPr>
          <p:cNvGrpSpPr/>
          <p:nvPr/>
        </p:nvGrpSpPr>
        <p:grpSpPr>
          <a:xfrm>
            <a:off x="3385090" y="1471874"/>
            <a:ext cx="5061099" cy="974690"/>
            <a:chOff x="1197934" y="724858"/>
            <a:chExt cx="6748132" cy="1299587"/>
          </a:xfrm>
        </p:grpSpPr>
        <p:grpSp>
          <p:nvGrpSpPr>
            <p:cNvPr id="8" name="Group 7">
              <a:extLst>
                <a:ext uri="{FF2B5EF4-FFF2-40B4-BE49-F238E27FC236}">
                  <a16:creationId xmlns:a16="http://schemas.microsoft.com/office/drawing/2014/main" id="{6666A5A6-E1DC-3F43-A31A-8053FAEA7CF7}"/>
                </a:ext>
              </a:extLst>
            </p:cNvPr>
            <p:cNvGrpSpPr/>
            <p:nvPr/>
          </p:nvGrpSpPr>
          <p:grpSpPr bwMode="gray">
            <a:xfrm>
              <a:off x="1197934" y="866921"/>
              <a:ext cx="6748132" cy="1157524"/>
              <a:chOff x="1197934" y="932442"/>
              <a:chExt cx="6748132" cy="1157524"/>
            </a:xfrm>
          </p:grpSpPr>
          <p:sp>
            <p:nvSpPr>
              <p:cNvPr id="11" name="Rectangle 10">
                <a:extLst>
                  <a:ext uri="{FF2B5EF4-FFF2-40B4-BE49-F238E27FC236}">
                    <a16:creationId xmlns:a16="http://schemas.microsoft.com/office/drawing/2014/main" id="{4452455B-F0D1-8D48-87EA-040795AB8CDA}"/>
                  </a:ext>
                </a:extLst>
              </p:cNvPr>
              <p:cNvSpPr/>
              <p:nvPr/>
            </p:nvSpPr>
            <p:spPr bwMode="gray">
              <a:xfrm>
                <a:off x="1197934" y="932442"/>
                <a:ext cx="6748132" cy="1157524"/>
              </a:xfrm>
              <a:prstGeom prst="rect">
                <a:avLst/>
              </a:prstGeom>
              <a:solidFill>
                <a:srgbClr val="009FDA"/>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50000"/>
                  </a:spcBef>
                  <a:spcAft>
                    <a:spcPct val="50000"/>
                  </a:spcAft>
                  <a:buFontTx/>
                  <a:buChar char="•"/>
                  <a:defRPr/>
                </a:pPr>
                <a:endParaRPr lang="en-US" sz="1500" kern="0" dirty="0">
                  <a:solidFill>
                    <a:prstClr val="white"/>
                  </a:solidFill>
                  <a:latin typeface="Arial"/>
                </a:endParaRPr>
              </a:p>
            </p:txBody>
          </p:sp>
          <p:sp>
            <p:nvSpPr>
              <p:cNvPr id="12" name="Text Placeholder 1">
                <a:extLst>
                  <a:ext uri="{FF2B5EF4-FFF2-40B4-BE49-F238E27FC236}">
                    <a16:creationId xmlns:a16="http://schemas.microsoft.com/office/drawing/2014/main" id="{AA475C14-F487-894D-9E2C-90CD1E047803}"/>
                  </a:ext>
                </a:extLst>
              </p:cNvPr>
              <p:cNvSpPr txBox="1">
                <a:spLocks/>
              </p:cNvSpPr>
              <p:nvPr/>
            </p:nvSpPr>
            <p:spPr bwMode="gray">
              <a:xfrm>
                <a:off x="3188175" y="1016490"/>
                <a:ext cx="3780257" cy="326651"/>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50000"/>
                  </a:spcAft>
                </a:pPr>
                <a:r>
                  <a:rPr lang="en-US" sz="1350" dirty="0">
                    <a:solidFill>
                      <a:prstClr val="white"/>
                    </a:solidFill>
                    <a:latin typeface="Arial"/>
                  </a:rPr>
                  <a:t>Estimated size of “click-and-collect” by 2020 </a:t>
                </a:r>
                <a:r>
                  <a:rPr lang="en-US" b="1" dirty="0">
                    <a:solidFill>
                      <a:prstClr val="white"/>
                    </a:solidFill>
                    <a:latin typeface="Arial"/>
                  </a:rPr>
                  <a:t>67%</a:t>
                </a:r>
                <a:r>
                  <a:rPr lang="en-US" sz="1350" b="1" dirty="0">
                    <a:solidFill>
                      <a:prstClr val="white"/>
                    </a:solidFill>
                    <a:latin typeface="Arial"/>
                  </a:rPr>
                  <a:t> </a:t>
                </a:r>
                <a:r>
                  <a:rPr lang="en-US" sz="1350" dirty="0">
                    <a:solidFill>
                      <a:prstClr val="white"/>
                    </a:solidFill>
                    <a:latin typeface="Arial"/>
                  </a:rPr>
                  <a:t>say they’d use service a second time</a:t>
                </a:r>
              </a:p>
            </p:txBody>
          </p:sp>
          <p:sp>
            <p:nvSpPr>
              <p:cNvPr id="13" name="Text Placeholder 1">
                <a:extLst>
                  <a:ext uri="{FF2B5EF4-FFF2-40B4-BE49-F238E27FC236}">
                    <a16:creationId xmlns:a16="http://schemas.microsoft.com/office/drawing/2014/main" id="{D7837D23-7947-414C-BBE3-9EF13CB0EACB}"/>
                  </a:ext>
                </a:extLst>
              </p:cNvPr>
              <p:cNvSpPr txBox="1">
                <a:spLocks/>
              </p:cNvSpPr>
              <p:nvPr/>
            </p:nvSpPr>
            <p:spPr bwMode="gray">
              <a:xfrm>
                <a:off x="1356971" y="1402623"/>
                <a:ext cx="1873874"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spcBef>
                    <a:spcPct val="50000"/>
                  </a:spcBef>
                  <a:spcAft>
                    <a:spcPts val="338"/>
                  </a:spcAft>
                  <a:defRPr/>
                </a:pPr>
                <a:r>
                  <a:rPr lang="en-US" sz="3200" b="1" dirty="0">
                    <a:solidFill>
                      <a:prstClr val="white"/>
                    </a:solidFill>
                    <a:latin typeface="Arial"/>
                  </a:rPr>
                  <a:t>$6.6B</a:t>
                </a:r>
              </a:p>
            </p:txBody>
          </p:sp>
        </p:grpSp>
        <p:pic>
          <p:nvPicPr>
            <p:cNvPr id="9" name="Picture 8">
              <a:extLst>
                <a:ext uri="{FF2B5EF4-FFF2-40B4-BE49-F238E27FC236}">
                  <a16:creationId xmlns:a16="http://schemas.microsoft.com/office/drawing/2014/main" id="{DD7A2A56-4F5B-2341-9352-9C5D448565CC}"/>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6888598" y="724858"/>
              <a:ext cx="1013056" cy="1013057"/>
            </a:xfrm>
            <a:prstGeom prst="rect">
              <a:avLst/>
            </a:prstGeom>
          </p:spPr>
        </p:pic>
        <p:pic>
          <p:nvPicPr>
            <p:cNvPr id="10" name="Picture 9">
              <a:extLst>
                <a:ext uri="{FF2B5EF4-FFF2-40B4-BE49-F238E27FC236}">
                  <a16:creationId xmlns:a16="http://schemas.microsoft.com/office/drawing/2014/main" id="{E91B2051-1B17-D344-9CA0-AA629686D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6257" y="1603732"/>
              <a:ext cx="803637" cy="357172"/>
            </a:xfrm>
            <a:prstGeom prst="rect">
              <a:avLst/>
            </a:prstGeom>
          </p:spPr>
        </p:pic>
      </p:grpSp>
      <p:grpSp>
        <p:nvGrpSpPr>
          <p:cNvPr id="14" name="Group 13">
            <a:extLst>
              <a:ext uri="{FF2B5EF4-FFF2-40B4-BE49-F238E27FC236}">
                <a16:creationId xmlns:a16="http://schemas.microsoft.com/office/drawing/2014/main" id="{0D31704C-ABAB-FA4D-B3BE-641C615FC124}"/>
              </a:ext>
            </a:extLst>
          </p:cNvPr>
          <p:cNvGrpSpPr/>
          <p:nvPr/>
        </p:nvGrpSpPr>
        <p:grpSpPr>
          <a:xfrm>
            <a:off x="3385088" y="3532681"/>
            <a:ext cx="5112140" cy="898043"/>
            <a:chOff x="1197934" y="3472598"/>
            <a:chExt cx="6816187" cy="1197391"/>
          </a:xfrm>
        </p:grpSpPr>
        <p:sp>
          <p:nvSpPr>
            <p:cNvPr id="15" name="Rectangle 14">
              <a:extLst>
                <a:ext uri="{FF2B5EF4-FFF2-40B4-BE49-F238E27FC236}">
                  <a16:creationId xmlns:a16="http://schemas.microsoft.com/office/drawing/2014/main" id="{337D17E7-6EEF-FD42-8F11-8FBFAABC9342}"/>
                </a:ext>
              </a:extLst>
            </p:cNvPr>
            <p:cNvSpPr/>
            <p:nvPr/>
          </p:nvSpPr>
          <p:spPr bwMode="gray">
            <a:xfrm>
              <a:off x="1197934" y="3472598"/>
              <a:ext cx="6748132" cy="1197391"/>
            </a:xfrm>
            <a:prstGeom prst="rect">
              <a:avLst/>
            </a:prstGeom>
            <a:solidFill>
              <a:schemeClr val="accent2"/>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50000"/>
                </a:spcBef>
                <a:spcAft>
                  <a:spcPct val="50000"/>
                </a:spcAft>
                <a:buFontTx/>
                <a:buChar char="•"/>
                <a:defRPr/>
              </a:pPr>
              <a:endParaRPr lang="en-US" sz="1500" kern="0" dirty="0">
                <a:solidFill>
                  <a:prstClr val="white"/>
                </a:solidFill>
                <a:latin typeface="Arial"/>
              </a:endParaRPr>
            </a:p>
          </p:txBody>
        </p:sp>
        <p:sp>
          <p:nvSpPr>
            <p:cNvPr id="16" name="Text Placeholder 1">
              <a:extLst>
                <a:ext uri="{FF2B5EF4-FFF2-40B4-BE49-F238E27FC236}">
                  <a16:creationId xmlns:a16="http://schemas.microsoft.com/office/drawing/2014/main" id="{A2B0518A-DFE3-1E45-9B48-1FCCC3B85DFB}"/>
                </a:ext>
              </a:extLst>
            </p:cNvPr>
            <p:cNvSpPr txBox="1">
              <a:spLocks/>
            </p:cNvSpPr>
            <p:nvPr/>
          </p:nvSpPr>
          <p:spPr bwMode="gray">
            <a:xfrm>
              <a:off x="1281011" y="3991067"/>
              <a:ext cx="2819801" cy="234565"/>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125" dirty="0">
                  <a:solidFill>
                    <a:prstClr val="white"/>
                  </a:solidFill>
                  <a:latin typeface="Arial"/>
                </a:rPr>
                <a:t>Say </a:t>
              </a:r>
              <a:r>
                <a:rPr lang="en-US" sz="1125" b="1" dirty="0">
                  <a:solidFill>
                    <a:prstClr val="white"/>
                  </a:solidFill>
                  <a:latin typeface="Arial"/>
                </a:rPr>
                <a:t>SPEED</a:t>
              </a:r>
              <a:r>
                <a:rPr lang="en-US" sz="1125" dirty="0">
                  <a:solidFill>
                    <a:prstClr val="white"/>
                  </a:solidFill>
                  <a:latin typeface="Arial"/>
                </a:rPr>
                <a:t> is the #1 or #2 highest decision factor when deciding dinner</a:t>
              </a:r>
            </a:p>
          </p:txBody>
        </p:sp>
        <p:sp>
          <p:nvSpPr>
            <p:cNvPr id="17" name="Text Placeholder 1">
              <a:extLst>
                <a:ext uri="{FF2B5EF4-FFF2-40B4-BE49-F238E27FC236}">
                  <a16:creationId xmlns:a16="http://schemas.microsoft.com/office/drawing/2014/main" id="{297A6043-B6B4-2942-AC5B-731E969D83B5}"/>
                </a:ext>
              </a:extLst>
            </p:cNvPr>
            <p:cNvSpPr txBox="1">
              <a:spLocks/>
            </p:cNvSpPr>
            <p:nvPr/>
          </p:nvSpPr>
          <p:spPr bwMode="gray">
            <a:xfrm>
              <a:off x="2153971" y="3557243"/>
              <a:ext cx="1499208"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fontAlgn="base">
                <a:spcBef>
                  <a:spcPct val="50000"/>
                </a:spcBef>
                <a:spcAft>
                  <a:spcPts val="338"/>
                </a:spcAft>
                <a:defRPr/>
              </a:pPr>
              <a:r>
                <a:rPr lang="en-US" sz="3000" b="1" dirty="0">
                  <a:solidFill>
                    <a:prstClr val="white"/>
                  </a:solidFill>
                  <a:latin typeface="Arial"/>
                </a:rPr>
                <a:t>52%</a:t>
              </a:r>
            </a:p>
          </p:txBody>
        </p:sp>
        <p:sp>
          <p:nvSpPr>
            <p:cNvPr id="20" name="Text Placeholder 1">
              <a:extLst>
                <a:ext uri="{FF2B5EF4-FFF2-40B4-BE49-F238E27FC236}">
                  <a16:creationId xmlns:a16="http://schemas.microsoft.com/office/drawing/2014/main" id="{ACF8D3B6-A5F5-7541-973B-75D9A6F25B2E}"/>
                </a:ext>
              </a:extLst>
            </p:cNvPr>
            <p:cNvSpPr txBox="1">
              <a:spLocks/>
            </p:cNvSpPr>
            <p:nvPr/>
          </p:nvSpPr>
          <p:spPr bwMode="gray">
            <a:xfrm>
              <a:off x="5409781" y="3555513"/>
              <a:ext cx="2604340" cy="326651"/>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050" b="1" dirty="0">
                  <a:solidFill>
                    <a:prstClr val="white"/>
                  </a:solidFill>
                  <a:latin typeface="Arial"/>
                </a:rPr>
                <a:t>Snack 5+ times per day – a </a:t>
              </a:r>
              <a:r>
                <a:rPr lang="en-US" sz="1050" b="1" u="sng" dirty="0">
                  <a:solidFill>
                    <a:prstClr val="white"/>
                  </a:solidFill>
                  <a:latin typeface="Arial"/>
                </a:rPr>
                <a:t>+2.7 </a:t>
              </a:r>
              <a:r>
                <a:rPr lang="en-US" sz="1050" b="1" dirty="0">
                  <a:solidFill>
                    <a:prstClr val="white"/>
                  </a:solidFill>
                  <a:latin typeface="Arial"/>
                </a:rPr>
                <a:t>jump in one year. Consumers report eating many more, smaller meals since 2010</a:t>
              </a:r>
            </a:p>
          </p:txBody>
        </p:sp>
        <p:sp>
          <p:nvSpPr>
            <p:cNvPr id="21" name="Text Placeholder 1">
              <a:extLst>
                <a:ext uri="{FF2B5EF4-FFF2-40B4-BE49-F238E27FC236}">
                  <a16:creationId xmlns:a16="http://schemas.microsoft.com/office/drawing/2014/main" id="{AF90F89A-3A2C-F042-A36B-3FBD1CB9DA17}"/>
                </a:ext>
              </a:extLst>
            </p:cNvPr>
            <p:cNvSpPr txBox="1">
              <a:spLocks/>
            </p:cNvSpPr>
            <p:nvPr/>
          </p:nvSpPr>
          <p:spPr bwMode="gray">
            <a:xfrm>
              <a:off x="4100813" y="3543603"/>
              <a:ext cx="1744799"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spcBef>
                  <a:spcPct val="50000"/>
                </a:spcBef>
                <a:spcAft>
                  <a:spcPts val="338"/>
                </a:spcAft>
                <a:defRPr/>
              </a:pPr>
              <a:r>
                <a:rPr lang="en-US" sz="2800" b="1" dirty="0">
                  <a:solidFill>
                    <a:prstClr val="white"/>
                  </a:solidFill>
                  <a:latin typeface="Arial"/>
                </a:rPr>
                <a:t>14%</a:t>
              </a:r>
            </a:p>
          </p:txBody>
        </p:sp>
      </p:grpSp>
      <p:grpSp>
        <p:nvGrpSpPr>
          <p:cNvPr id="23" name="Group 22">
            <a:extLst>
              <a:ext uri="{FF2B5EF4-FFF2-40B4-BE49-F238E27FC236}">
                <a16:creationId xmlns:a16="http://schemas.microsoft.com/office/drawing/2014/main" id="{DCABCCB4-098C-C54D-8E65-502014B996DB}"/>
              </a:ext>
            </a:extLst>
          </p:cNvPr>
          <p:cNvGrpSpPr/>
          <p:nvPr/>
        </p:nvGrpSpPr>
        <p:grpSpPr>
          <a:xfrm>
            <a:off x="3385089" y="2463172"/>
            <a:ext cx="2494691" cy="1008824"/>
            <a:chOff x="1197934" y="2046590"/>
            <a:chExt cx="3326254" cy="1345098"/>
          </a:xfrm>
        </p:grpSpPr>
        <p:sp>
          <p:nvSpPr>
            <p:cNvPr id="24" name="Rectangle 23">
              <a:extLst>
                <a:ext uri="{FF2B5EF4-FFF2-40B4-BE49-F238E27FC236}">
                  <a16:creationId xmlns:a16="http://schemas.microsoft.com/office/drawing/2014/main" id="{DB0EB2EE-48CA-6948-9854-972144B5D4C0}"/>
                </a:ext>
              </a:extLst>
            </p:cNvPr>
            <p:cNvSpPr/>
            <p:nvPr/>
          </p:nvSpPr>
          <p:spPr bwMode="gray">
            <a:xfrm>
              <a:off x="1197934" y="2046590"/>
              <a:ext cx="3326254" cy="1325974"/>
            </a:xfrm>
            <a:prstGeom prst="rect">
              <a:avLst/>
            </a:prstGeom>
            <a:solidFill>
              <a:srgbClr val="3F9C35"/>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50000"/>
                </a:spcBef>
                <a:spcAft>
                  <a:spcPct val="50000"/>
                </a:spcAft>
                <a:buFontTx/>
                <a:buChar char="•"/>
                <a:defRPr/>
              </a:pPr>
              <a:endParaRPr lang="en-US" sz="1500" kern="0" dirty="0">
                <a:solidFill>
                  <a:prstClr val="white"/>
                </a:solidFill>
                <a:latin typeface="Arial"/>
              </a:endParaRPr>
            </a:p>
          </p:txBody>
        </p:sp>
        <p:sp>
          <p:nvSpPr>
            <p:cNvPr id="25" name="Text Placeholder 1">
              <a:extLst>
                <a:ext uri="{FF2B5EF4-FFF2-40B4-BE49-F238E27FC236}">
                  <a16:creationId xmlns:a16="http://schemas.microsoft.com/office/drawing/2014/main" id="{16C13BEB-6A17-FC40-BC7C-82BAD1D946A5}"/>
                </a:ext>
              </a:extLst>
            </p:cNvPr>
            <p:cNvSpPr txBox="1">
              <a:spLocks/>
            </p:cNvSpPr>
            <p:nvPr/>
          </p:nvSpPr>
          <p:spPr bwMode="gray">
            <a:xfrm>
              <a:off x="1853523" y="2251460"/>
              <a:ext cx="1351669"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spcBef>
                  <a:spcPct val="50000"/>
                </a:spcBef>
                <a:spcAft>
                  <a:spcPts val="338"/>
                </a:spcAft>
                <a:defRPr/>
              </a:pPr>
              <a:r>
                <a:rPr lang="en-US" sz="2800" b="1" dirty="0">
                  <a:solidFill>
                    <a:prstClr val="white"/>
                  </a:solidFill>
                  <a:latin typeface="Arial"/>
                </a:rPr>
                <a:t>77%</a:t>
              </a:r>
            </a:p>
          </p:txBody>
        </p:sp>
        <p:sp>
          <p:nvSpPr>
            <p:cNvPr id="26" name="Text Placeholder 1">
              <a:extLst>
                <a:ext uri="{FF2B5EF4-FFF2-40B4-BE49-F238E27FC236}">
                  <a16:creationId xmlns:a16="http://schemas.microsoft.com/office/drawing/2014/main" id="{AC974B52-DB51-484E-966A-74864F4CDC3A}"/>
                </a:ext>
              </a:extLst>
            </p:cNvPr>
            <p:cNvSpPr txBox="1">
              <a:spLocks/>
            </p:cNvSpPr>
            <p:nvPr/>
          </p:nvSpPr>
          <p:spPr bwMode="gray">
            <a:xfrm>
              <a:off x="1314352" y="2713077"/>
              <a:ext cx="2038140"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200" dirty="0">
                  <a:solidFill>
                    <a:prstClr val="white"/>
                  </a:solidFill>
                  <a:latin typeface="Arial"/>
                </a:rPr>
                <a:t>of retail sales will be influenced</a:t>
              </a:r>
            </a:p>
          </p:txBody>
        </p:sp>
        <p:sp>
          <p:nvSpPr>
            <p:cNvPr id="27" name="Text Placeholder 1">
              <a:extLst>
                <a:ext uri="{FF2B5EF4-FFF2-40B4-BE49-F238E27FC236}">
                  <a16:creationId xmlns:a16="http://schemas.microsoft.com/office/drawing/2014/main" id="{64CD0845-513B-3E42-AAFA-8A59B3DDABDF}"/>
                </a:ext>
              </a:extLst>
            </p:cNvPr>
            <p:cNvSpPr txBox="1">
              <a:spLocks/>
            </p:cNvSpPr>
            <p:nvPr/>
          </p:nvSpPr>
          <p:spPr bwMode="gray">
            <a:xfrm>
              <a:off x="1314351" y="3065037"/>
              <a:ext cx="3166363"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200" dirty="0">
                  <a:solidFill>
                    <a:prstClr val="white"/>
                  </a:solidFill>
                  <a:latin typeface="Arial"/>
                </a:rPr>
                <a:t>by digital with 1:1 potential </a:t>
              </a:r>
            </a:p>
          </p:txBody>
        </p:sp>
      </p:grpSp>
      <p:grpSp>
        <p:nvGrpSpPr>
          <p:cNvPr id="29" name="Group 28">
            <a:extLst>
              <a:ext uri="{FF2B5EF4-FFF2-40B4-BE49-F238E27FC236}">
                <a16:creationId xmlns:a16="http://schemas.microsoft.com/office/drawing/2014/main" id="{39D3B75A-6990-E24E-864B-C43FA00DCE13}"/>
              </a:ext>
            </a:extLst>
          </p:cNvPr>
          <p:cNvGrpSpPr/>
          <p:nvPr/>
        </p:nvGrpSpPr>
        <p:grpSpPr>
          <a:xfrm>
            <a:off x="5460096" y="2483114"/>
            <a:ext cx="2986090" cy="994481"/>
            <a:chOff x="3964612" y="2046590"/>
            <a:chExt cx="3981454" cy="1325974"/>
          </a:xfrm>
        </p:grpSpPr>
        <p:sp>
          <p:nvSpPr>
            <p:cNvPr id="30" name="Rectangle 29">
              <a:extLst>
                <a:ext uri="{FF2B5EF4-FFF2-40B4-BE49-F238E27FC236}">
                  <a16:creationId xmlns:a16="http://schemas.microsoft.com/office/drawing/2014/main" id="{13FC6B2D-D5D1-0840-B4AC-7FA869526E74}"/>
                </a:ext>
              </a:extLst>
            </p:cNvPr>
            <p:cNvSpPr/>
            <p:nvPr/>
          </p:nvSpPr>
          <p:spPr bwMode="gray">
            <a:xfrm>
              <a:off x="4619812" y="2046590"/>
              <a:ext cx="3326254" cy="1325974"/>
            </a:xfrm>
            <a:prstGeom prst="rect">
              <a:avLst/>
            </a:prstGeom>
            <a:solidFill>
              <a:srgbClr val="002776"/>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50000"/>
                </a:spcBef>
                <a:spcAft>
                  <a:spcPct val="50000"/>
                </a:spcAft>
                <a:buFontTx/>
                <a:buChar char="•"/>
                <a:defRPr/>
              </a:pPr>
              <a:endParaRPr lang="en-US" sz="1500" kern="0" dirty="0">
                <a:solidFill>
                  <a:prstClr val="white"/>
                </a:solidFill>
                <a:latin typeface="Arial"/>
              </a:endParaRPr>
            </a:p>
          </p:txBody>
        </p:sp>
        <p:sp>
          <p:nvSpPr>
            <p:cNvPr id="31" name="Text Placeholder 1">
              <a:extLst>
                <a:ext uri="{FF2B5EF4-FFF2-40B4-BE49-F238E27FC236}">
                  <a16:creationId xmlns:a16="http://schemas.microsoft.com/office/drawing/2014/main" id="{7950D692-C5AE-404C-B751-CD6465ECA12D}"/>
                </a:ext>
              </a:extLst>
            </p:cNvPr>
            <p:cNvSpPr txBox="1">
              <a:spLocks/>
            </p:cNvSpPr>
            <p:nvPr/>
          </p:nvSpPr>
          <p:spPr bwMode="gray">
            <a:xfrm>
              <a:off x="6336617" y="2760398"/>
              <a:ext cx="1571787" cy="558574"/>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125"/>
                </a:lnSpc>
                <a:spcBef>
                  <a:spcPct val="50000"/>
                </a:spcBef>
                <a:spcAft>
                  <a:spcPts val="338"/>
                </a:spcAft>
                <a:defRPr/>
              </a:pPr>
              <a:r>
                <a:rPr lang="en-US" sz="1050" dirty="0">
                  <a:solidFill>
                    <a:prstClr val="white"/>
                  </a:solidFill>
                  <a:latin typeface="Arial"/>
                </a:rPr>
                <a:t>Increase in average basket size, price-driven</a:t>
              </a:r>
            </a:p>
          </p:txBody>
        </p:sp>
        <p:sp>
          <p:nvSpPr>
            <p:cNvPr id="32" name="Text Placeholder 1">
              <a:extLst>
                <a:ext uri="{FF2B5EF4-FFF2-40B4-BE49-F238E27FC236}">
                  <a16:creationId xmlns:a16="http://schemas.microsoft.com/office/drawing/2014/main" id="{1565518E-BF63-F646-BA9E-962A79A04080}"/>
                </a:ext>
              </a:extLst>
            </p:cNvPr>
            <p:cNvSpPr txBox="1">
              <a:spLocks/>
            </p:cNvSpPr>
            <p:nvPr/>
          </p:nvSpPr>
          <p:spPr bwMode="gray">
            <a:xfrm>
              <a:off x="5845614" y="2226440"/>
              <a:ext cx="1329225"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125"/>
                </a:lnSpc>
                <a:spcBef>
                  <a:spcPct val="50000"/>
                </a:spcBef>
                <a:spcAft>
                  <a:spcPts val="338"/>
                </a:spcAft>
                <a:defRPr/>
              </a:pPr>
              <a:r>
                <a:rPr lang="en-US" sz="1050" b="1" dirty="0">
                  <a:solidFill>
                    <a:prstClr val="white"/>
                  </a:solidFill>
                  <a:latin typeface="Arial"/>
                </a:rPr>
                <a:t>FEWER</a:t>
              </a:r>
              <a:r>
                <a:rPr lang="en-US" sz="1050" dirty="0">
                  <a:solidFill>
                    <a:prstClr val="white"/>
                  </a:solidFill>
                  <a:latin typeface="Arial"/>
                </a:rPr>
                <a:t> store trips annually for groceries </a:t>
              </a:r>
            </a:p>
          </p:txBody>
        </p:sp>
        <p:sp>
          <p:nvSpPr>
            <p:cNvPr id="33" name="Text Placeholder 1">
              <a:extLst>
                <a:ext uri="{FF2B5EF4-FFF2-40B4-BE49-F238E27FC236}">
                  <a16:creationId xmlns:a16="http://schemas.microsoft.com/office/drawing/2014/main" id="{98C3D450-C543-B444-B610-4604B753CD99}"/>
                </a:ext>
              </a:extLst>
            </p:cNvPr>
            <p:cNvSpPr txBox="1">
              <a:spLocks/>
            </p:cNvSpPr>
            <p:nvPr/>
          </p:nvSpPr>
          <p:spPr bwMode="gray">
            <a:xfrm>
              <a:off x="3964612" y="2177693"/>
              <a:ext cx="1661195" cy="326651"/>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fontAlgn="base">
                <a:spcBef>
                  <a:spcPct val="50000"/>
                </a:spcBef>
                <a:spcAft>
                  <a:spcPts val="338"/>
                </a:spcAft>
                <a:defRPr/>
              </a:pPr>
              <a:r>
                <a:rPr lang="en-US" sz="3200" b="1" dirty="0">
                  <a:solidFill>
                    <a:prstClr val="white"/>
                  </a:solidFill>
                  <a:latin typeface="Arial"/>
                </a:rPr>
                <a:t>9</a:t>
              </a:r>
            </a:p>
          </p:txBody>
        </p:sp>
        <p:sp>
          <p:nvSpPr>
            <p:cNvPr id="34" name="Text Placeholder 1">
              <a:extLst>
                <a:ext uri="{FF2B5EF4-FFF2-40B4-BE49-F238E27FC236}">
                  <a16:creationId xmlns:a16="http://schemas.microsoft.com/office/drawing/2014/main" id="{1DE5F1FC-DDFE-E548-9715-15629C5743B4}"/>
                </a:ext>
              </a:extLst>
            </p:cNvPr>
            <p:cNvSpPr txBox="1">
              <a:spLocks/>
            </p:cNvSpPr>
            <p:nvPr/>
          </p:nvSpPr>
          <p:spPr bwMode="gray">
            <a:xfrm>
              <a:off x="5038666" y="2724131"/>
              <a:ext cx="1661195" cy="456972"/>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base">
                <a:spcBef>
                  <a:spcPct val="50000"/>
                </a:spcBef>
                <a:spcAft>
                  <a:spcPts val="338"/>
                </a:spcAft>
                <a:defRPr/>
              </a:pPr>
              <a:r>
                <a:rPr lang="en-US" sz="2400" b="1" dirty="0">
                  <a:solidFill>
                    <a:prstClr val="white"/>
                  </a:solidFill>
                  <a:latin typeface="Arial"/>
                </a:rPr>
                <a:t>5%</a:t>
              </a:r>
            </a:p>
          </p:txBody>
        </p:sp>
        <p:pic>
          <p:nvPicPr>
            <p:cNvPr id="35" name="Picture 34">
              <a:extLst>
                <a:ext uri="{FF2B5EF4-FFF2-40B4-BE49-F238E27FC236}">
                  <a16:creationId xmlns:a16="http://schemas.microsoft.com/office/drawing/2014/main" id="{34DBC963-29CD-5746-B9EA-EB670D9C4A72}"/>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4677864" y="2613510"/>
              <a:ext cx="731917" cy="611689"/>
            </a:xfrm>
            <a:prstGeom prst="rect">
              <a:avLst/>
            </a:prstGeom>
          </p:spPr>
        </p:pic>
      </p:grpSp>
      <p:pic>
        <p:nvPicPr>
          <p:cNvPr id="37" name="Picture 36"/>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5133396" y="2701598"/>
            <a:ext cx="517947" cy="514350"/>
          </a:xfrm>
          <a:prstGeom prst="rect">
            <a:avLst/>
          </a:prstGeom>
        </p:spPr>
      </p:pic>
      <p:pic>
        <p:nvPicPr>
          <p:cNvPr id="40" name="Picture 39"/>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7815267" y="2501668"/>
            <a:ext cx="559859" cy="469660"/>
          </a:xfrm>
          <a:prstGeom prst="rect">
            <a:avLst/>
          </a:prstGeom>
        </p:spPr>
      </p:pic>
      <p:pic>
        <p:nvPicPr>
          <p:cNvPr id="50" name="Picture 49">
            <a:extLst>
              <a:ext uri="{FF2B5EF4-FFF2-40B4-BE49-F238E27FC236}">
                <a16:creationId xmlns:a16="http://schemas.microsoft.com/office/drawing/2014/main" id="{7C8585FD-9FF9-40E1-8494-0CA98FE5A22B}"/>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4594749" y="4484703"/>
            <a:ext cx="405680" cy="414194"/>
          </a:xfrm>
          <a:prstGeom prst="rect">
            <a:avLst/>
          </a:prstGeom>
        </p:spPr>
      </p:pic>
      <p:pic>
        <p:nvPicPr>
          <p:cNvPr id="51" name="Picture 50">
            <a:extLst>
              <a:ext uri="{FF2B5EF4-FFF2-40B4-BE49-F238E27FC236}">
                <a16:creationId xmlns:a16="http://schemas.microsoft.com/office/drawing/2014/main" id="{B1DCE128-2431-4A04-AD8A-BE8478655C5B}"/>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tretch>
            <a:fillRect/>
          </a:stretch>
        </p:blipFill>
        <p:spPr>
          <a:xfrm>
            <a:off x="6997045" y="4892267"/>
            <a:ext cx="415435" cy="415435"/>
          </a:xfrm>
          <a:prstGeom prst="rect">
            <a:avLst/>
          </a:prstGeom>
        </p:spPr>
      </p:pic>
      <p:pic>
        <p:nvPicPr>
          <p:cNvPr id="57" name="Picture 56"/>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3569854" y="3528724"/>
            <a:ext cx="414223" cy="414223"/>
          </a:xfrm>
          <a:prstGeom prst="rect">
            <a:avLst/>
          </a:prstGeom>
        </p:spPr>
      </p:pic>
      <p:sp>
        <p:nvSpPr>
          <p:cNvPr id="59" name="Text Placeholder 1">
            <a:extLst>
              <a:ext uri="{FF2B5EF4-FFF2-40B4-BE49-F238E27FC236}">
                <a16:creationId xmlns:a16="http://schemas.microsoft.com/office/drawing/2014/main" id="{297A6043-B6B4-2942-AC5B-731E969D83B5}"/>
              </a:ext>
            </a:extLst>
          </p:cNvPr>
          <p:cNvSpPr txBox="1">
            <a:spLocks/>
          </p:cNvSpPr>
          <p:nvPr/>
        </p:nvSpPr>
        <p:spPr bwMode="gray">
          <a:xfrm>
            <a:off x="3336170" y="4565855"/>
            <a:ext cx="1124406" cy="244988"/>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fontAlgn="base">
              <a:spcBef>
                <a:spcPct val="50000"/>
              </a:spcBef>
              <a:spcAft>
                <a:spcPts val="338"/>
              </a:spcAft>
              <a:defRPr/>
            </a:pPr>
            <a:r>
              <a:rPr lang="en-US" sz="3000" b="1" dirty="0">
                <a:solidFill>
                  <a:prstClr val="white"/>
                </a:solidFill>
                <a:latin typeface="Arial"/>
              </a:rPr>
              <a:t>70%</a:t>
            </a:r>
          </a:p>
        </p:txBody>
      </p:sp>
      <p:sp>
        <p:nvSpPr>
          <p:cNvPr id="60" name="Text Placeholder 1">
            <a:extLst>
              <a:ext uri="{FF2B5EF4-FFF2-40B4-BE49-F238E27FC236}">
                <a16:creationId xmlns:a16="http://schemas.microsoft.com/office/drawing/2014/main" id="{A2B0518A-DFE3-1E45-9B48-1FCCC3B85DFB}"/>
              </a:ext>
            </a:extLst>
          </p:cNvPr>
          <p:cNvSpPr txBox="1">
            <a:spLocks/>
          </p:cNvSpPr>
          <p:nvPr/>
        </p:nvSpPr>
        <p:spPr bwMode="gray">
          <a:xfrm>
            <a:off x="3428150" y="4869394"/>
            <a:ext cx="1705244" cy="175925"/>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050" dirty="0">
                <a:solidFill>
                  <a:prstClr val="white"/>
                </a:solidFill>
                <a:latin typeface="Arial"/>
              </a:rPr>
              <a:t>Of US Hispanics are       under age 40 One-Fifth of all Millennials</a:t>
            </a:r>
          </a:p>
        </p:txBody>
      </p:sp>
      <p:sp>
        <p:nvSpPr>
          <p:cNvPr id="61" name="Text Placeholder 1">
            <a:extLst>
              <a:ext uri="{FF2B5EF4-FFF2-40B4-BE49-F238E27FC236}">
                <a16:creationId xmlns:a16="http://schemas.microsoft.com/office/drawing/2014/main" id="{A2B0518A-DFE3-1E45-9B48-1FCCC3B85DFB}"/>
              </a:ext>
            </a:extLst>
          </p:cNvPr>
          <p:cNvSpPr txBox="1">
            <a:spLocks/>
          </p:cNvSpPr>
          <p:nvPr/>
        </p:nvSpPr>
        <p:spPr bwMode="gray">
          <a:xfrm>
            <a:off x="5111128" y="4503815"/>
            <a:ext cx="2005810" cy="175925"/>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125" dirty="0">
                <a:solidFill>
                  <a:prstClr val="white"/>
                </a:solidFill>
                <a:latin typeface="Arial"/>
              </a:rPr>
              <a:t>Gen Z (Born 1997 or later) influence more than of</a:t>
            </a:r>
          </a:p>
        </p:txBody>
      </p:sp>
      <p:sp>
        <p:nvSpPr>
          <p:cNvPr id="62" name="Text Placeholder 1">
            <a:extLst>
              <a:ext uri="{FF2B5EF4-FFF2-40B4-BE49-F238E27FC236}">
                <a16:creationId xmlns:a16="http://schemas.microsoft.com/office/drawing/2014/main" id="{297A6043-B6B4-2942-AC5B-731E969D83B5}"/>
              </a:ext>
            </a:extLst>
          </p:cNvPr>
          <p:cNvSpPr txBox="1">
            <a:spLocks/>
          </p:cNvSpPr>
          <p:nvPr/>
        </p:nvSpPr>
        <p:spPr bwMode="gray">
          <a:xfrm>
            <a:off x="5000044" y="4929257"/>
            <a:ext cx="1124406" cy="244988"/>
          </a:xfrm>
          <a:prstGeom prst="rect">
            <a:avLst/>
          </a:prstGeom>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fontAlgn="base">
              <a:spcBef>
                <a:spcPct val="50000"/>
              </a:spcBef>
              <a:spcAft>
                <a:spcPts val="338"/>
              </a:spcAft>
              <a:defRPr/>
            </a:pPr>
            <a:r>
              <a:rPr lang="en-US" sz="3000" b="1" dirty="0">
                <a:solidFill>
                  <a:prstClr val="white"/>
                </a:solidFill>
                <a:latin typeface="Arial"/>
              </a:rPr>
              <a:t>50%</a:t>
            </a:r>
          </a:p>
        </p:txBody>
      </p:sp>
      <p:sp>
        <p:nvSpPr>
          <p:cNvPr id="63" name="Text Placeholder 1">
            <a:extLst>
              <a:ext uri="{FF2B5EF4-FFF2-40B4-BE49-F238E27FC236}">
                <a16:creationId xmlns:a16="http://schemas.microsoft.com/office/drawing/2014/main" id="{A2B0518A-DFE3-1E45-9B48-1FCCC3B85DFB}"/>
              </a:ext>
            </a:extLst>
          </p:cNvPr>
          <p:cNvSpPr txBox="1">
            <a:spLocks/>
          </p:cNvSpPr>
          <p:nvPr/>
        </p:nvSpPr>
        <p:spPr bwMode="gray">
          <a:xfrm>
            <a:off x="6181013" y="4809224"/>
            <a:ext cx="1169899" cy="175925"/>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125" dirty="0">
                <a:solidFill>
                  <a:prstClr val="white"/>
                </a:solidFill>
                <a:latin typeface="Arial"/>
              </a:rPr>
              <a:t>household grocery shopping</a:t>
            </a:r>
          </a:p>
        </p:txBody>
      </p:sp>
      <p:sp>
        <p:nvSpPr>
          <p:cNvPr id="66" name="Text Placeholder 1">
            <a:extLst>
              <a:ext uri="{FF2B5EF4-FFF2-40B4-BE49-F238E27FC236}">
                <a16:creationId xmlns:a16="http://schemas.microsoft.com/office/drawing/2014/main" id="{A2B0518A-DFE3-1E45-9B48-1FCCC3B85DFB}"/>
              </a:ext>
            </a:extLst>
          </p:cNvPr>
          <p:cNvSpPr txBox="1">
            <a:spLocks/>
          </p:cNvSpPr>
          <p:nvPr/>
        </p:nvSpPr>
        <p:spPr bwMode="gray">
          <a:xfrm>
            <a:off x="7116940" y="4481867"/>
            <a:ext cx="1329249" cy="175925"/>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fontAlgn="base">
              <a:lnSpc>
                <a:spcPts val="1200"/>
              </a:lnSpc>
              <a:spcBef>
                <a:spcPct val="50000"/>
              </a:spcBef>
              <a:spcAft>
                <a:spcPts val="338"/>
              </a:spcAft>
              <a:defRPr/>
            </a:pPr>
            <a:r>
              <a:rPr lang="en-US" sz="1100" dirty="0">
                <a:solidFill>
                  <a:prstClr val="white"/>
                </a:solidFill>
                <a:latin typeface="Arial"/>
              </a:rPr>
              <a:t>Together, they are</a:t>
            </a:r>
          </a:p>
        </p:txBody>
      </p:sp>
      <p:sp>
        <p:nvSpPr>
          <p:cNvPr id="67" name="TextBox 66"/>
          <p:cNvSpPr txBox="1"/>
          <p:nvPr/>
        </p:nvSpPr>
        <p:spPr>
          <a:xfrm rot="16200000">
            <a:off x="1261273" y="3284563"/>
            <a:ext cx="3841649" cy="300082"/>
          </a:xfrm>
          <a:prstGeom prst="rect">
            <a:avLst/>
          </a:prstGeom>
          <a:noFill/>
        </p:spPr>
        <p:txBody>
          <a:bodyPr wrap="square" rtlCol="0">
            <a:spAutoFit/>
          </a:bodyPr>
          <a:lstStyle/>
          <a:p>
            <a:pPr algn="r" eaLnBrk="0" fontAlgn="base" hangingPunct="0">
              <a:spcBef>
                <a:spcPct val="50000"/>
              </a:spcBef>
              <a:spcAft>
                <a:spcPct val="50000"/>
              </a:spcAft>
              <a:buFontTx/>
              <a:buChar char="•"/>
            </a:pPr>
            <a:r>
              <a:rPr lang="en-US" sz="1350" b="1" dirty="0">
                <a:solidFill>
                  <a:srgbClr val="616365"/>
                </a:solidFill>
                <a:latin typeface="Century Gothic" panose="020B0502020202020204" pitchFamily="34" charset="0"/>
              </a:rPr>
              <a:t>New Ways to Buy</a:t>
            </a:r>
          </a:p>
        </p:txBody>
      </p:sp>
      <p:sp>
        <p:nvSpPr>
          <p:cNvPr id="68" name="TextBox 67"/>
          <p:cNvSpPr txBox="1"/>
          <p:nvPr/>
        </p:nvSpPr>
        <p:spPr>
          <a:xfrm>
            <a:off x="3314027" y="5243302"/>
            <a:ext cx="5061099" cy="300082"/>
          </a:xfrm>
          <a:prstGeom prst="rect">
            <a:avLst/>
          </a:prstGeom>
          <a:noFill/>
        </p:spPr>
        <p:txBody>
          <a:bodyPr wrap="square" rtlCol="0">
            <a:spAutoFit/>
          </a:bodyPr>
          <a:lstStyle/>
          <a:p>
            <a:pPr eaLnBrk="0" fontAlgn="base" hangingPunct="0">
              <a:spcBef>
                <a:spcPct val="50000"/>
              </a:spcBef>
              <a:spcAft>
                <a:spcPct val="50000"/>
              </a:spcAft>
              <a:buFontTx/>
              <a:buChar char="•"/>
            </a:pPr>
            <a:r>
              <a:rPr lang="en-US" sz="1350" b="1" dirty="0">
                <a:solidFill>
                  <a:srgbClr val="616365"/>
                </a:solidFill>
                <a:latin typeface="Century Gothic" pitchFamily="34" charset="0"/>
              </a:rPr>
              <a:t>New Consumers to Connect With</a:t>
            </a:r>
          </a:p>
        </p:txBody>
      </p:sp>
      <p:sp>
        <p:nvSpPr>
          <p:cNvPr id="69" name="TextBox 68"/>
          <p:cNvSpPr txBox="1"/>
          <p:nvPr/>
        </p:nvSpPr>
        <p:spPr>
          <a:xfrm rot="5400000">
            <a:off x="6799861" y="3276033"/>
            <a:ext cx="3707435" cy="300082"/>
          </a:xfrm>
          <a:prstGeom prst="rect">
            <a:avLst/>
          </a:prstGeom>
          <a:noFill/>
        </p:spPr>
        <p:txBody>
          <a:bodyPr wrap="square" rtlCol="0">
            <a:spAutoFit/>
          </a:bodyPr>
          <a:lstStyle/>
          <a:p>
            <a:pPr algn="r" eaLnBrk="0" fontAlgn="base" hangingPunct="0">
              <a:spcBef>
                <a:spcPct val="50000"/>
              </a:spcBef>
              <a:spcAft>
                <a:spcPct val="50000"/>
              </a:spcAft>
              <a:buFontTx/>
              <a:buChar char="•"/>
            </a:pPr>
            <a:r>
              <a:rPr lang="en-US" sz="1350" b="1" dirty="0">
                <a:solidFill>
                  <a:srgbClr val="616365"/>
                </a:solidFill>
                <a:latin typeface="Century Gothic" pitchFamily="34" charset="0"/>
              </a:rPr>
              <a:t>New Meals to Make</a:t>
            </a:r>
          </a:p>
        </p:txBody>
      </p:sp>
      <p:pic>
        <p:nvPicPr>
          <p:cNvPr id="71" name="Picture 70"/>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5775048" y="3956303"/>
            <a:ext cx="405636" cy="405636"/>
          </a:xfrm>
          <a:prstGeom prst="rect">
            <a:avLst/>
          </a:prstGeom>
        </p:spPr>
      </p:pic>
    </p:spTree>
    <p:extLst>
      <p:ext uri="{BB962C8B-B14F-4D97-AF65-F5344CB8AC3E}">
        <p14:creationId xmlns:p14="http://schemas.microsoft.com/office/powerpoint/2010/main" val="331255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D2C95B-1649-2F48-9F91-5198683161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5" t="5440" r="6912" b="8924"/>
          <a:stretch/>
        </p:blipFill>
        <p:spPr>
          <a:xfrm>
            <a:off x="1524002" y="857250"/>
            <a:ext cx="3957639" cy="2107328"/>
          </a:xfrm>
          <a:prstGeom prst="rect">
            <a:avLst/>
          </a:prstGeom>
        </p:spPr>
      </p:pic>
      <p:sp>
        <p:nvSpPr>
          <p:cNvPr id="15" name="TextBox 14"/>
          <p:cNvSpPr txBox="1"/>
          <p:nvPr/>
        </p:nvSpPr>
        <p:spPr>
          <a:xfrm>
            <a:off x="7705847" y="2253670"/>
            <a:ext cx="2750197" cy="3493264"/>
          </a:xfrm>
          <a:prstGeom prst="rect">
            <a:avLst/>
          </a:prstGeom>
          <a:noFill/>
        </p:spPr>
        <p:txBody>
          <a:bodyPr wrap="square" rtlCol="0">
            <a:spAutoFit/>
          </a:bodyPr>
          <a:lstStyle/>
          <a:p>
            <a:pPr eaLnBrk="0" fontAlgn="base" hangingPunct="0">
              <a:spcBef>
                <a:spcPct val="50000"/>
              </a:spcBef>
              <a:spcAft>
                <a:spcPct val="50000"/>
              </a:spcAft>
              <a:buFontTx/>
              <a:buChar char="•"/>
            </a:pPr>
            <a:r>
              <a:rPr lang="en-US" sz="1600" dirty="0">
                <a:solidFill>
                  <a:srgbClr val="616365"/>
                </a:solidFill>
                <a:latin typeface="Century Gothic" pitchFamily="34" charset="0"/>
              </a:rPr>
              <a:t>Leveraging their existing infrastructure, retailers are investing in capabilities. </a:t>
            </a:r>
          </a:p>
          <a:p>
            <a:pPr eaLnBrk="0" fontAlgn="base" hangingPunct="0">
              <a:spcBef>
                <a:spcPct val="50000"/>
              </a:spcBef>
              <a:spcAft>
                <a:spcPct val="50000"/>
              </a:spcAft>
              <a:buFontTx/>
              <a:buChar char="•"/>
            </a:pPr>
            <a:endParaRPr lang="en-US" sz="1600" dirty="0">
              <a:solidFill>
                <a:srgbClr val="616365"/>
              </a:solidFill>
              <a:latin typeface="Century Gothic" pitchFamily="34" charset="0"/>
            </a:endParaRPr>
          </a:p>
          <a:p>
            <a:pPr eaLnBrk="0" fontAlgn="base" hangingPunct="0">
              <a:spcBef>
                <a:spcPct val="50000"/>
              </a:spcBef>
              <a:spcAft>
                <a:spcPct val="50000"/>
              </a:spcAft>
              <a:buFontTx/>
              <a:buChar char="•"/>
            </a:pPr>
            <a:r>
              <a:rPr lang="en-US" sz="1600" dirty="0">
                <a:solidFill>
                  <a:srgbClr val="616365"/>
                </a:solidFill>
                <a:latin typeface="Century Gothic" pitchFamily="34" charset="0"/>
              </a:rPr>
              <a:t>For food and beverage, </a:t>
            </a:r>
          </a:p>
          <a:p>
            <a:pPr eaLnBrk="0" fontAlgn="base" hangingPunct="0">
              <a:spcBef>
                <a:spcPct val="50000"/>
              </a:spcBef>
              <a:spcAft>
                <a:spcPct val="50000"/>
              </a:spcAft>
              <a:buFontTx/>
              <a:buChar char="•"/>
            </a:pPr>
            <a:r>
              <a:rPr lang="en-US" sz="1600" dirty="0">
                <a:solidFill>
                  <a:srgbClr val="616365"/>
                </a:solidFill>
                <a:latin typeface="Century Gothic" pitchFamily="34" charset="0"/>
              </a:rPr>
              <a:t>IRI expects that click-and-collect will total </a:t>
            </a:r>
            <a:r>
              <a:rPr lang="en-US" sz="1600" b="1" dirty="0">
                <a:solidFill>
                  <a:srgbClr val="009FDA"/>
                </a:solidFill>
                <a:latin typeface="Century Gothic" panose="020B0502020202020204" pitchFamily="34" charset="0"/>
              </a:rPr>
              <a:t>over $6.6B in 2020 up from $400MM in 2016 </a:t>
            </a:r>
          </a:p>
          <a:p>
            <a:pPr eaLnBrk="0" fontAlgn="base" hangingPunct="0">
              <a:spcBef>
                <a:spcPct val="50000"/>
              </a:spcBef>
              <a:spcAft>
                <a:spcPct val="50000"/>
              </a:spcAft>
              <a:buFontTx/>
              <a:buChar char="•"/>
            </a:pPr>
            <a:endParaRPr lang="en-US" sz="1400" dirty="0">
              <a:solidFill>
                <a:srgbClr val="616365"/>
              </a:solidFill>
              <a:latin typeface="Century Gothic" panose="020B0502020202020204" pitchFamily="34" charset="0"/>
            </a:endParaRPr>
          </a:p>
        </p:txBody>
      </p:sp>
      <p:grpSp>
        <p:nvGrpSpPr>
          <p:cNvPr id="11" name="Group 10"/>
          <p:cNvGrpSpPr/>
          <p:nvPr/>
        </p:nvGrpSpPr>
        <p:grpSpPr>
          <a:xfrm>
            <a:off x="5932875" y="1930955"/>
            <a:ext cx="1533843" cy="3406336"/>
            <a:chOff x="7462990" y="909273"/>
            <a:chExt cx="1700213" cy="3777027"/>
          </a:xfrm>
        </p:grpSpPr>
        <p:sp>
          <p:nvSpPr>
            <p:cNvPr id="18" name="Rectangle 17"/>
            <p:cNvSpPr/>
            <p:nvPr/>
          </p:nvSpPr>
          <p:spPr>
            <a:xfrm>
              <a:off x="7644073" y="1284172"/>
              <a:ext cx="1338047" cy="3402128"/>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0" fontAlgn="base" hangingPunct="0">
                <a:spcBef>
                  <a:spcPct val="50000"/>
                </a:spcBef>
                <a:spcAft>
                  <a:spcPct val="50000"/>
                </a:spcAft>
                <a:buFontTx/>
                <a:buChar char="•"/>
              </a:pPr>
              <a:endParaRPr lang="en-US" sz="1200" dirty="0">
                <a:solidFill>
                  <a:prstClr val="white"/>
                </a:solidFill>
                <a:latin typeface="Century Gothic" panose="020B0502020202020204" pitchFamily="34" charset="0"/>
              </a:endParaRPr>
            </a:p>
          </p:txBody>
        </p:sp>
        <p:sp>
          <p:nvSpPr>
            <p:cNvPr id="19" name="TextBox 18"/>
            <p:cNvSpPr txBox="1"/>
            <p:nvPr/>
          </p:nvSpPr>
          <p:spPr>
            <a:xfrm>
              <a:off x="7462990" y="909273"/>
              <a:ext cx="1700213" cy="341271"/>
            </a:xfrm>
            <a:prstGeom prst="rect">
              <a:avLst/>
            </a:prstGeom>
            <a:noFill/>
          </p:spPr>
          <p:txBody>
            <a:bodyPr wrap="square" rtlCol="0">
              <a:spAutoFit/>
            </a:bodyPr>
            <a:lstStyle/>
            <a:p>
              <a:pPr algn="ctr" eaLnBrk="0" fontAlgn="base" hangingPunct="0">
                <a:spcBef>
                  <a:spcPct val="50000"/>
                </a:spcBef>
                <a:spcAft>
                  <a:spcPct val="50000"/>
                </a:spcAft>
                <a:buClr>
                  <a:srgbClr val="FF0000"/>
                </a:buClr>
                <a:buFontTx/>
                <a:buChar char="•"/>
                <a:tabLst>
                  <a:tab pos="89297" algn="l"/>
                </a:tabLst>
              </a:pPr>
              <a:r>
                <a:rPr lang="en-US" sz="1400" b="1" dirty="0">
                  <a:solidFill>
                    <a:srgbClr val="616365"/>
                  </a:solidFill>
                  <a:latin typeface="Century Gothic" panose="020B0502020202020204" pitchFamily="34" charset="0"/>
                </a:rPr>
                <a:t>2020: $6.6B</a:t>
              </a:r>
            </a:p>
          </p:txBody>
        </p:sp>
        <p:sp>
          <p:nvSpPr>
            <p:cNvPr id="20" name="Rectangle 19"/>
            <p:cNvSpPr/>
            <p:nvPr/>
          </p:nvSpPr>
          <p:spPr>
            <a:xfrm>
              <a:off x="7644370" y="4480560"/>
              <a:ext cx="1337750" cy="20574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0" fontAlgn="base" hangingPunct="0">
                <a:spcBef>
                  <a:spcPct val="50000"/>
                </a:spcBef>
                <a:spcAft>
                  <a:spcPct val="50000"/>
                </a:spcAft>
                <a:buFontTx/>
                <a:buChar char="•"/>
              </a:pPr>
              <a:endParaRPr lang="en-US" sz="1200" dirty="0">
                <a:solidFill>
                  <a:prstClr val="white"/>
                </a:solidFill>
                <a:latin typeface="Century Gothic" panose="020B0502020202020204" pitchFamily="34" charset="0"/>
              </a:endParaRPr>
            </a:p>
          </p:txBody>
        </p:sp>
        <p:sp>
          <p:nvSpPr>
            <p:cNvPr id="21" name="TextBox 20"/>
            <p:cNvSpPr txBox="1"/>
            <p:nvPr/>
          </p:nvSpPr>
          <p:spPr>
            <a:xfrm>
              <a:off x="7462990" y="3873458"/>
              <a:ext cx="1700213" cy="511905"/>
            </a:xfrm>
            <a:prstGeom prst="rect">
              <a:avLst/>
            </a:prstGeom>
            <a:noFill/>
          </p:spPr>
          <p:txBody>
            <a:bodyPr wrap="square" rtlCol="0">
              <a:spAutoFit/>
            </a:bodyPr>
            <a:lstStyle/>
            <a:p>
              <a:pPr algn="ctr" eaLnBrk="0" fontAlgn="base" hangingPunct="0">
                <a:spcBef>
                  <a:spcPct val="50000"/>
                </a:spcBef>
                <a:spcAft>
                  <a:spcPct val="50000"/>
                </a:spcAft>
                <a:buClr>
                  <a:srgbClr val="FF0000"/>
                </a:buClr>
                <a:buFontTx/>
                <a:buChar char="•"/>
                <a:tabLst>
                  <a:tab pos="89297" algn="l"/>
                </a:tabLst>
              </a:pPr>
              <a:r>
                <a:rPr lang="en-US" sz="1200" b="1" dirty="0">
                  <a:solidFill>
                    <a:prstClr val="white"/>
                  </a:solidFill>
                  <a:latin typeface="Century Gothic" panose="020B0502020202020204" pitchFamily="34" charset="0"/>
                </a:rPr>
                <a:t>2016</a:t>
              </a:r>
              <a:br>
                <a:rPr lang="en-US" sz="1200" b="1" dirty="0">
                  <a:solidFill>
                    <a:prstClr val="white"/>
                  </a:solidFill>
                  <a:latin typeface="Century Gothic" panose="020B0502020202020204" pitchFamily="34" charset="0"/>
                </a:rPr>
              </a:br>
              <a:r>
                <a:rPr lang="en-US" sz="1200" b="1" dirty="0">
                  <a:solidFill>
                    <a:prstClr val="white"/>
                  </a:solidFill>
                  <a:latin typeface="Century Gothic" panose="020B0502020202020204" pitchFamily="34" charset="0"/>
                </a:rPr>
                <a:t>$400MM</a:t>
              </a:r>
            </a:p>
          </p:txBody>
        </p:sp>
      </p:grpSp>
      <p:pic>
        <p:nvPicPr>
          <p:cNvPr id="7" name="Picture 6">
            <a:extLst>
              <a:ext uri="{FF2B5EF4-FFF2-40B4-BE49-F238E27FC236}">
                <a16:creationId xmlns:a16="http://schemas.microsoft.com/office/drawing/2014/main" id="{16295815-D5F9-9845-917F-4A53C999DD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2" y="3018750"/>
            <a:ext cx="2071991" cy="1087795"/>
          </a:xfrm>
          <a:prstGeom prst="rect">
            <a:avLst/>
          </a:prstGeom>
        </p:spPr>
      </p:pic>
      <p:pic>
        <p:nvPicPr>
          <p:cNvPr id="9" name="Picture 8">
            <a:extLst>
              <a:ext uri="{FF2B5EF4-FFF2-40B4-BE49-F238E27FC236}">
                <a16:creationId xmlns:a16="http://schemas.microsoft.com/office/drawing/2014/main" id="{76374B6D-723E-CB41-859A-BE07D5DFD4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97" t="14273" r="8244" b="10089"/>
          <a:stretch/>
        </p:blipFill>
        <p:spPr>
          <a:xfrm>
            <a:off x="3647254" y="3018750"/>
            <a:ext cx="1834387" cy="1087795"/>
          </a:xfrm>
          <a:prstGeom prst="rect">
            <a:avLst/>
          </a:prstGeom>
        </p:spPr>
      </p:pic>
      <p:pic>
        <p:nvPicPr>
          <p:cNvPr id="34818" name="Picture 2" descr="Image result for kroger clicklist">
            <a:extLst>
              <a:ext uri="{FF2B5EF4-FFF2-40B4-BE49-F238E27FC236}">
                <a16:creationId xmlns:a16="http://schemas.microsoft.com/office/drawing/2014/main" id="{7B21C3FD-4BF0-FA45-8525-2755CB9932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2" y="4160714"/>
            <a:ext cx="2375647" cy="12461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2C654D-529D-5A4A-ADFE-CD43DEC83122}"/>
              </a:ext>
            </a:extLst>
          </p:cNvPr>
          <p:cNvPicPr>
            <a:picLocks noChangeAspect="1"/>
          </p:cNvPicPr>
          <p:nvPr/>
        </p:nvPicPr>
        <p:blipFill rotWithShape="1">
          <a:blip r:embed="rId8"/>
          <a:srcRect t="26918" b="26918"/>
          <a:stretch/>
        </p:blipFill>
        <p:spPr>
          <a:xfrm>
            <a:off x="3962273" y="4160715"/>
            <a:ext cx="1519366" cy="1246155"/>
          </a:xfrm>
          <a:prstGeom prst="rect">
            <a:avLst/>
          </a:prstGeom>
        </p:spPr>
      </p:pic>
      <p:pic>
        <p:nvPicPr>
          <p:cNvPr id="2" name="Picture 1">
            <a:extLst>
              <a:ext uri="{FF2B5EF4-FFF2-40B4-BE49-F238E27FC236}">
                <a16:creationId xmlns:a16="http://schemas.microsoft.com/office/drawing/2014/main" id="{4B86CEE1-3498-6F4A-BB1E-7E0F1C535AC4}"/>
              </a:ext>
            </a:extLst>
          </p:cNvPr>
          <p:cNvPicPr>
            <a:picLocks noChangeAspect="1"/>
          </p:cNvPicPr>
          <p:nvPr/>
        </p:nvPicPr>
        <p:blipFill>
          <a:blip r:embed="rId9"/>
          <a:stretch>
            <a:fillRect/>
          </a:stretch>
        </p:blipFill>
        <p:spPr>
          <a:xfrm>
            <a:off x="1352294" y="3018598"/>
            <a:ext cx="2243698" cy="1087947"/>
          </a:xfrm>
          <a:prstGeom prst="rect">
            <a:avLst/>
          </a:prstGeom>
        </p:spPr>
      </p:pic>
      <p:sp>
        <p:nvSpPr>
          <p:cNvPr id="17" name="McK Footnote">
            <a:extLst>
              <a:ext uri="{FF2B5EF4-FFF2-40B4-BE49-F238E27FC236}">
                <a16:creationId xmlns:a16="http://schemas.microsoft.com/office/drawing/2014/main" id="{6AC9DE62-463C-4A8A-8DE8-1F2FE6C07203}"/>
              </a:ext>
            </a:extLst>
          </p:cNvPr>
          <p:cNvSpPr txBox="1">
            <a:spLocks noChangeArrowheads="1"/>
          </p:cNvSpPr>
          <p:nvPr>
            <p:custDataLst>
              <p:tags r:id="rId1"/>
            </p:custDataLst>
          </p:nvPr>
        </p:nvSpPr>
        <p:spPr bwMode="gray">
          <a:xfrm>
            <a:off x="3255285" y="5608680"/>
            <a:ext cx="6573076" cy="102693"/>
          </a:xfrm>
          <a:prstGeom prst="rect">
            <a:avLst/>
          </a:prstGeom>
          <a:noFill/>
          <a:ln w="9525">
            <a:noFill/>
            <a:miter lim="800000"/>
            <a:headEnd/>
            <a:tailEnd/>
          </a:ln>
          <a:effectLst/>
        </p:spPr>
        <p:txBody>
          <a:bodyPr lIns="0" tIns="0" rIns="0" bIns="0" anchor="b">
            <a:noAutofit/>
          </a:bodyPr>
          <a:lstStyle/>
          <a:p>
            <a:pPr marL="438912" indent="-438912" algn="r" eaLnBrk="0" fontAlgn="base" hangingPunct="0">
              <a:spcBef>
                <a:spcPct val="50000"/>
              </a:spcBef>
              <a:spcAft>
                <a:spcPct val="50000"/>
              </a:spcAft>
              <a:buFontTx/>
              <a:buChar char="•"/>
              <a:tabLst>
                <a:tab pos="408178" algn="r"/>
              </a:tabLst>
            </a:pPr>
            <a:r>
              <a:rPr lang="en-US" sz="600" i="1" dirty="0">
                <a:solidFill>
                  <a:srgbClr val="616365"/>
                </a:solidFill>
                <a:latin typeface="Arial" panose="020B0604020202020204" pitchFamily="34" charset="0"/>
                <a:ea typeface="宋体" panose="02010600030101010101" pitchFamily="2" charset="-122"/>
                <a:cs typeface="Arial" panose="020B0604020202020204" pitchFamily="34" charset="0"/>
              </a:rPr>
              <a:t>*  based on IRI shopper survey and dollar share index </a:t>
            </a:r>
          </a:p>
        </p:txBody>
      </p:sp>
      <p:sp>
        <p:nvSpPr>
          <p:cNvPr id="22" name="Title 5">
            <a:extLst>
              <a:ext uri="{FF2B5EF4-FFF2-40B4-BE49-F238E27FC236}">
                <a16:creationId xmlns:a16="http://schemas.microsoft.com/office/drawing/2014/main" id="{F288D7C8-E7CA-4C9A-B2E8-83379B53D60C}"/>
              </a:ext>
            </a:extLst>
          </p:cNvPr>
          <p:cNvSpPr txBox="1">
            <a:spLocks/>
          </p:cNvSpPr>
          <p:nvPr/>
        </p:nvSpPr>
        <p:spPr bwMode="gray">
          <a:xfrm>
            <a:off x="5404711" y="314461"/>
            <a:ext cx="5186361" cy="564099"/>
          </a:xfrm>
          <a:prstGeom prst="rect">
            <a:avLst/>
          </a:prstGeom>
        </p:spPr>
        <p:txBody>
          <a:bodyPr vert="horz" lIns="0" tIns="0" rIns="0" bIns="0" rtlCol="0" anchor="b" anchorCtr="0">
            <a:noAutofit/>
          </a:bodyPr>
          <a:lstStyle>
            <a:lvl1pPr algn="l" defTabSz="685800" rtl="0" eaLnBrk="1" latinLnBrk="0" hangingPunct="1">
              <a:spcBef>
                <a:spcPct val="0"/>
              </a:spcBef>
              <a:buNone/>
              <a:defRPr sz="1800" kern="1200">
                <a:solidFill>
                  <a:schemeClr val="accent3"/>
                </a:solidFill>
                <a:latin typeface="+mj-lt"/>
                <a:ea typeface="+mj-ea"/>
                <a:cs typeface="+mj-cs"/>
              </a:defRPr>
            </a:lvl1pPr>
          </a:lstStyle>
          <a:p>
            <a:pPr algn="ctr" fontAlgn="base">
              <a:spcAft>
                <a:spcPct val="50000"/>
              </a:spcAft>
            </a:pPr>
            <a:r>
              <a:rPr lang="en-US" sz="2000" dirty="0">
                <a:solidFill>
                  <a:srgbClr val="00B0F0"/>
                </a:solidFill>
                <a:latin typeface="Century Gothic" panose="020B0502020202020204" pitchFamily="34" charset="0"/>
                <a:cs typeface="Arial" panose="020B0604020202020204" pitchFamily="34" charset="0"/>
              </a:rPr>
              <a:t>Click-and-Collect Has Become an </a:t>
            </a:r>
            <a:br>
              <a:rPr lang="en-US" sz="2000" dirty="0">
                <a:solidFill>
                  <a:srgbClr val="00B0F0"/>
                </a:solidFill>
                <a:latin typeface="Century Gothic" panose="020B0502020202020204" pitchFamily="34" charset="0"/>
                <a:cs typeface="Arial" panose="020B0604020202020204" pitchFamily="34" charset="0"/>
              </a:rPr>
            </a:br>
            <a:r>
              <a:rPr lang="en-US" sz="2000" dirty="0">
                <a:solidFill>
                  <a:srgbClr val="00B0F0"/>
                </a:solidFill>
                <a:latin typeface="Century Gothic" panose="020B0502020202020204" pitchFamily="34" charset="0"/>
                <a:cs typeface="Arial" panose="020B0604020202020204" pitchFamily="34" charset="0"/>
              </a:rPr>
              <a:t>Important Part of Shopping </a:t>
            </a:r>
            <a:endParaRPr lang="en-US" sz="2000" b="1"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8864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FC057FA-FFD5-9C48-84D8-BC1C966C7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2" y="3018750"/>
            <a:ext cx="2071991" cy="1087795"/>
          </a:xfrm>
          <a:prstGeom prst="rect">
            <a:avLst/>
          </a:prstGeom>
        </p:spPr>
      </p:pic>
      <p:pic>
        <p:nvPicPr>
          <p:cNvPr id="23" name="Picture 22">
            <a:extLst>
              <a:ext uri="{FF2B5EF4-FFF2-40B4-BE49-F238E27FC236}">
                <a16:creationId xmlns:a16="http://schemas.microsoft.com/office/drawing/2014/main" id="{3CA6C29B-AD5E-FA4C-B546-7E32007C63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97" t="14273" r="8244" b="10089"/>
          <a:stretch/>
        </p:blipFill>
        <p:spPr>
          <a:xfrm>
            <a:off x="3647254" y="3018750"/>
            <a:ext cx="1834387" cy="1087795"/>
          </a:xfrm>
          <a:prstGeom prst="rect">
            <a:avLst/>
          </a:prstGeom>
        </p:spPr>
      </p:pic>
      <p:pic>
        <p:nvPicPr>
          <p:cNvPr id="24" name="Picture 2" descr="Image result for kroger clicklist">
            <a:extLst>
              <a:ext uri="{FF2B5EF4-FFF2-40B4-BE49-F238E27FC236}">
                <a16:creationId xmlns:a16="http://schemas.microsoft.com/office/drawing/2014/main" id="{6C3F4779-C82C-5146-88A2-CE30BC1A69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2" y="4160714"/>
            <a:ext cx="2375647" cy="12461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9A6D81B-EB31-6C4B-949E-92C7D1BDF550}"/>
              </a:ext>
            </a:extLst>
          </p:cNvPr>
          <p:cNvPicPr>
            <a:picLocks noChangeAspect="1"/>
          </p:cNvPicPr>
          <p:nvPr/>
        </p:nvPicPr>
        <p:blipFill rotWithShape="1">
          <a:blip r:embed="rId9"/>
          <a:srcRect t="26918" b="26918"/>
          <a:stretch/>
        </p:blipFill>
        <p:spPr>
          <a:xfrm>
            <a:off x="3962273" y="4160715"/>
            <a:ext cx="1519366" cy="1246155"/>
          </a:xfrm>
          <a:prstGeom prst="rect">
            <a:avLst/>
          </a:prstGeom>
        </p:spPr>
      </p:pic>
      <p:pic>
        <p:nvPicPr>
          <p:cNvPr id="4" name="Picture 3">
            <a:extLst>
              <a:ext uri="{FF2B5EF4-FFF2-40B4-BE49-F238E27FC236}">
                <a16:creationId xmlns:a16="http://schemas.microsoft.com/office/drawing/2014/main" id="{2DD2C95B-1649-2F48-9F91-51986831612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55" t="5440" r="6912" b="8924"/>
          <a:stretch/>
        </p:blipFill>
        <p:spPr>
          <a:xfrm>
            <a:off x="1524002" y="857250"/>
            <a:ext cx="3957639" cy="2107328"/>
          </a:xfrm>
          <a:prstGeom prst="rect">
            <a:avLst/>
          </a:prstGeom>
        </p:spPr>
      </p:pic>
      <p:sp>
        <p:nvSpPr>
          <p:cNvPr id="6" name="Title 5"/>
          <p:cNvSpPr>
            <a:spLocks noGrp="1"/>
          </p:cNvSpPr>
          <p:nvPr>
            <p:ph type="title" idx="4294967295"/>
          </p:nvPr>
        </p:nvSpPr>
        <p:spPr>
          <a:xfrm>
            <a:off x="5481641" y="1369911"/>
            <a:ext cx="5186361" cy="564099"/>
          </a:xfrm>
        </p:spPr>
        <p:txBody>
          <a:bodyPr/>
          <a:lstStyle/>
          <a:p>
            <a:pPr algn="ctr"/>
            <a:r>
              <a:rPr lang="en-US" sz="2000" dirty="0">
                <a:solidFill>
                  <a:srgbClr val="00B0F0"/>
                </a:solidFill>
                <a:latin typeface="Century Gothic" panose="020B0502020202020204" pitchFamily="34" charset="0"/>
                <a:cs typeface="Arial" panose="020B0604020202020204" pitchFamily="34" charset="0"/>
              </a:rPr>
              <a:t>Conversion Opportunities by </a:t>
            </a:r>
            <a:br>
              <a:rPr lang="en-US" sz="2000" dirty="0">
                <a:solidFill>
                  <a:srgbClr val="00B0F0"/>
                </a:solidFill>
                <a:latin typeface="Century Gothic" panose="020B0502020202020204" pitchFamily="34" charset="0"/>
                <a:cs typeface="Arial" panose="020B0604020202020204" pitchFamily="34" charset="0"/>
              </a:rPr>
            </a:br>
            <a:r>
              <a:rPr lang="en-US" sz="2000" dirty="0">
                <a:solidFill>
                  <a:srgbClr val="00B0F0"/>
                </a:solidFill>
                <a:latin typeface="Century Gothic" panose="020B0502020202020204" pitchFamily="34" charset="0"/>
                <a:cs typeface="Arial" panose="020B0604020202020204" pitchFamily="34" charset="0"/>
              </a:rPr>
              <a:t>Comparing Fulfillment Options  </a:t>
            </a:r>
            <a:endParaRPr lang="en-US" sz="2000" b="1" dirty="0">
              <a:solidFill>
                <a:srgbClr val="00B0F0"/>
              </a:solidFill>
              <a:latin typeface="Century Gothic" panose="020B0502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313F979-5232-9B45-8330-B6556B8529D0}"/>
              </a:ext>
            </a:extLst>
          </p:cNvPr>
          <p:cNvSpPr/>
          <p:nvPr/>
        </p:nvSpPr>
        <p:spPr>
          <a:xfrm>
            <a:off x="1524002" y="3018749"/>
            <a:ext cx="3957639" cy="1087795"/>
          </a:xfrm>
          <a:prstGeom prst="rect">
            <a:avLst/>
          </a:pr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50000"/>
              </a:spcBef>
              <a:spcAft>
                <a:spcPct val="50000"/>
              </a:spcAft>
              <a:buFontTx/>
              <a:buChar char="•"/>
            </a:pPr>
            <a:endParaRPr lang="en-US" dirty="0">
              <a:solidFill>
                <a:prstClr val="white"/>
              </a:solidFill>
              <a:latin typeface="Arial"/>
            </a:endParaRPr>
          </a:p>
        </p:txBody>
      </p:sp>
      <p:sp>
        <p:nvSpPr>
          <p:cNvPr id="17" name="TextBox 16">
            <a:extLst>
              <a:ext uri="{FF2B5EF4-FFF2-40B4-BE49-F238E27FC236}">
                <a16:creationId xmlns:a16="http://schemas.microsoft.com/office/drawing/2014/main" id="{D67E2200-F472-A148-91CB-312EC0F90383}"/>
              </a:ext>
            </a:extLst>
          </p:cNvPr>
          <p:cNvSpPr txBox="1"/>
          <p:nvPr/>
        </p:nvSpPr>
        <p:spPr>
          <a:xfrm>
            <a:off x="1599135" y="3193314"/>
            <a:ext cx="3807368" cy="954107"/>
          </a:xfrm>
          <a:prstGeom prst="rect">
            <a:avLst/>
          </a:prstGeom>
          <a:noFill/>
        </p:spPr>
        <p:txBody>
          <a:bodyPr wrap="square" rtlCol="0">
            <a:spAutoFit/>
          </a:bodyPr>
          <a:lstStyle/>
          <a:p>
            <a:pPr algn="ctr" eaLnBrk="0" fontAlgn="base" hangingPunct="0">
              <a:spcBef>
                <a:spcPct val="50000"/>
              </a:spcBef>
              <a:spcAft>
                <a:spcPct val="50000"/>
              </a:spcAft>
              <a:buFontTx/>
              <a:buChar char="•"/>
            </a:pPr>
            <a:r>
              <a:rPr lang="en-US" sz="1400" b="1" dirty="0">
                <a:solidFill>
                  <a:prstClr val="white"/>
                </a:solidFill>
                <a:latin typeface="Century Gothic" pitchFamily="34" charset="0"/>
              </a:rPr>
              <a:t>Click-and-collect models are winning shoppers and driving online growth </a:t>
            </a:r>
          </a:p>
          <a:p>
            <a:pPr algn="ctr" eaLnBrk="0" fontAlgn="base" hangingPunct="0">
              <a:spcBef>
                <a:spcPct val="50000"/>
              </a:spcBef>
              <a:spcAft>
                <a:spcPct val="50000"/>
              </a:spcAft>
              <a:buFontTx/>
              <a:buChar char="•"/>
            </a:pPr>
            <a:r>
              <a:rPr lang="en-US" sz="1400" b="1" dirty="0">
                <a:solidFill>
                  <a:prstClr val="white"/>
                </a:solidFill>
                <a:latin typeface="Century Gothic" pitchFamily="34" charset="0"/>
              </a:rPr>
              <a:t>for traditional grocery categories</a:t>
            </a:r>
          </a:p>
        </p:txBody>
      </p:sp>
      <p:sp>
        <p:nvSpPr>
          <p:cNvPr id="26" name="TextBox 25">
            <a:extLst>
              <a:ext uri="{FF2B5EF4-FFF2-40B4-BE49-F238E27FC236}">
                <a16:creationId xmlns:a16="http://schemas.microsoft.com/office/drawing/2014/main" id="{85C2DAB1-2F4E-0A4C-9A49-F393D224190F}"/>
              </a:ext>
            </a:extLst>
          </p:cNvPr>
          <p:cNvSpPr txBox="1"/>
          <p:nvPr/>
        </p:nvSpPr>
        <p:spPr>
          <a:xfrm>
            <a:off x="5858900" y="2269982"/>
            <a:ext cx="1975221" cy="923330"/>
          </a:xfrm>
          <a:prstGeom prst="rect">
            <a:avLst/>
          </a:prstGeom>
          <a:noFill/>
        </p:spPr>
        <p:txBody>
          <a:bodyPr wrap="none" rtlCol="0">
            <a:spAutoFit/>
          </a:bodyPr>
          <a:lstStyle/>
          <a:p>
            <a:pPr algn="ctr" eaLnBrk="0" fontAlgn="base" hangingPunct="0">
              <a:spcBef>
                <a:spcPct val="50000"/>
              </a:spcBef>
              <a:spcAft>
                <a:spcPct val="50000"/>
              </a:spcAft>
              <a:buFontTx/>
              <a:buChar char="•"/>
            </a:pPr>
            <a:r>
              <a:rPr lang="en-US" sz="5400" b="1" dirty="0">
                <a:solidFill>
                  <a:srgbClr val="002776"/>
                </a:solidFill>
                <a:latin typeface="Century Gothic" panose="020B0502020202020204" pitchFamily="34" charset="0"/>
              </a:rPr>
              <a:t>67%</a:t>
            </a:r>
          </a:p>
        </p:txBody>
      </p:sp>
      <p:sp>
        <p:nvSpPr>
          <p:cNvPr id="27" name="TextBox 26">
            <a:extLst>
              <a:ext uri="{FF2B5EF4-FFF2-40B4-BE49-F238E27FC236}">
                <a16:creationId xmlns:a16="http://schemas.microsoft.com/office/drawing/2014/main" id="{AAC86C03-578D-4C47-8298-BAC31EA3FA5E}"/>
              </a:ext>
            </a:extLst>
          </p:cNvPr>
          <p:cNvSpPr txBox="1"/>
          <p:nvPr/>
        </p:nvSpPr>
        <p:spPr>
          <a:xfrm>
            <a:off x="5788786" y="3018749"/>
            <a:ext cx="2115449" cy="954107"/>
          </a:xfrm>
          <a:prstGeom prst="rect">
            <a:avLst/>
          </a:prstGeom>
          <a:noFill/>
        </p:spPr>
        <p:txBody>
          <a:bodyPr wrap="square" rtlCol="0">
            <a:spAutoFit/>
          </a:bodyPr>
          <a:lstStyle/>
          <a:p>
            <a:pPr algn="ctr" eaLnBrk="0" fontAlgn="base" hangingPunct="0">
              <a:spcBef>
                <a:spcPct val="50000"/>
              </a:spcBef>
              <a:spcAft>
                <a:spcPct val="50000"/>
              </a:spcAft>
              <a:buFontTx/>
              <a:buChar char="•"/>
            </a:pPr>
            <a:r>
              <a:rPr lang="en-US" sz="1400" dirty="0">
                <a:solidFill>
                  <a:srgbClr val="616365"/>
                </a:solidFill>
                <a:latin typeface="Century Gothic" panose="020B0502020202020204" pitchFamily="34" charset="0"/>
              </a:rPr>
              <a:t>of click-and-collect shoppers say they would “definitely” use the service again</a:t>
            </a:r>
          </a:p>
        </p:txBody>
      </p:sp>
      <p:sp>
        <p:nvSpPr>
          <p:cNvPr id="28" name="TextBox 27">
            <a:extLst>
              <a:ext uri="{FF2B5EF4-FFF2-40B4-BE49-F238E27FC236}">
                <a16:creationId xmlns:a16="http://schemas.microsoft.com/office/drawing/2014/main" id="{05822B9B-07C8-1248-A9A0-DA2A48E28531}"/>
              </a:ext>
            </a:extLst>
          </p:cNvPr>
          <p:cNvSpPr txBox="1"/>
          <p:nvPr/>
        </p:nvSpPr>
        <p:spPr>
          <a:xfrm>
            <a:off x="8339804" y="3018749"/>
            <a:ext cx="1736700" cy="954107"/>
          </a:xfrm>
          <a:prstGeom prst="rect">
            <a:avLst/>
          </a:prstGeom>
          <a:noFill/>
        </p:spPr>
        <p:txBody>
          <a:bodyPr wrap="square" rtlCol="0">
            <a:spAutoFit/>
          </a:bodyPr>
          <a:lstStyle/>
          <a:p>
            <a:pPr algn="ctr" eaLnBrk="0" fontAlgn="base" hangingPunct="0">
              <a:spcBef>
                <a:spcPct val="50000"/>
              </a:spcBef>
              <a:spcAft>
                <a:spcPct val="50000"/>
              </a:spcAft>
              <a:buFontTx/>
              <a:buChar char="•"/>
            </a:pPr>
            <a:r>
              <a:rPr lang="en-US" sz="1400" dirty="0">
                <a:solidFill>
                  <a:srgbClr val="616365"/>
                </a:solidFill>
                <a:latin typeface="Century Gothic" pitchFamily="34" charset="0"/>
              </a:rPr>
              <a:t>of users cite the time savings as </a:t>
            </a:r>
          </a:p>
          <a:p>
            <a:pPr algn="ctr" eaLnBrk="0" fontAlgn="base" hangingPunct="0">
              <a:spcBef>
                <a:spcPct val="50000"/>
              </a:spcBef>
              <a:spcAft>
                <a:spcPct val="50000"/>
              </a:spcAft>
              <a:buFontTx/>
              <a:buChar char="•"/>
            </a:pPr>
            <a:r>
              <a:rPr lang="en-US" sz="1400" dirty="0">
                <a:solidFill>
                  <a:srgbClr val="616365"/>
                </a:solidFill>
                <a:latin typeface="Century Gothic" pitchFamily="34" charset="0"/>
              </a:rPr>
              <a:t>a motivation</a:t>
            </a:r>
          </a:p>
        </p:txBody>
      </p:sp>
      <p:sp>
        <p:nvSpPr>
          <p:cNvPr id="30" name="TextBox 29">
            <a:extLst>
              <a:ext uri="{FF2B5EF4-FFF2-40B4-BE49-F238E27FC236}">
                <a16:creationId xmlns:a16="http://schemas.microsoft.com/office/drawing/2014/main" id="{40556D25-6D4D-DB4A-B0B3-369B40B067E8}"/>
              </a:ext>
            </a:extLst>
          </p:cNvPr>
          <p:cNvSpPr txBox="1"/>
          <p:nvPr/>
        </p:nvSpPr>
        <p:spPr>
          <a:xfrm>
            <a:off x="8220546" y="2269982"/>
            <a:ext cx="1975221" cy="923330"/>
          </a:xfrm>
          <a:prstGeom prst="rect">
            <a:avLst/>
          </a:prstGeom>
          <a:noFill/>
        </p:spPr>
        <p:txBody>
          <a:bodyPr wrap="none" rtlCol="0">
            <a:spAutoFit/>
          </a:bodyPr>
          <a:lstStyle/>
          <a:p>
            <a:pPr algn="ctr" eaLnBrk="0" fontAlgn="base" hangingPunct="0">
              <a:spcBef>
                <a:spcPct val="50000"/>
              </a:spcBef>
              <a:spcAft>
                <a:spcPct val="50000"/>
              </a:spcAft>
              <a:buFontTx/>
              <a:buChar char="•"/>
            </a:pPr>
            <a:r>
              <a:rPr lang="en-US" sz="5400" b="1" dirty="0">
                <a:solidFill>
                  <a:srgbClr val="002776"/>
                </a:solidFill>
                <a:latin typeface="Century Gothic" panose="020B0502020202020204" pitchFamily="34" charset="0"/>
              </a:rPr>
              <a:t>50%</a:t>
            </a:r>
          </a:p>
        </p:txBody>
      </p:sp>
      <p:pic>
        <p:nvPicPr>
          <p:cNvPr id="3" name="TTIF - Delivery Showreel">
            <a:hlinkClick r:id="" action="ppaction://media"/>
            <a:extLst>
              <a:ext uri="{FF2B5EF4-FFF2-40B4-BE49-F238E27FC236}">
                <a16:creationId xmlns:a16="http://schemas.microsoft.com/office/drawing/2014/main" id="{29642293-D0C6-1D4E-9860-3C9222C3932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664480" y="4486576"/>
            <a:ext cx="742073" cy="742073"/>
          </a:xfrm>
          <a:prstGeom prst="rect">
            <a:avLst/>
          </a:prstGeom>
          <a:ln w="28575">
            <a:solidFill>
              <a:srgbClr val="009FDA"/>
            </a:solidFill>
          </a:ln>
        </p:spPr>
      </p:pic>
      <p:cxnSp>
        <p:nvCxnSpPr>
          <p:cNvPr id="10" name="Straight Connector 9">
            <a:extLst>
              <a:ext uri="{FF2B5EF4-FFF2-40B4-BE49-F238E27FC236}">
                <a16:creationId xmlns:a16="http://schemas.microsoft.com/office/drawing/2014/main" id="{55088623-1B52-DA44-8F8D-CE8D63DF09BC}"/>
              </a:ext>
            </a:extLst>
          </p:cNvPr>
          <p:cNvCxnSpPr>
            <a:cxnSpLocks/>
          </p:cNvCxnSpPr>
          <p:nvPr/>
        </p:nvCxnSpPr>
        <p:spPr>
          <a:xfrm>
            <a:off x="8079179" y="2419196"/>
            <a:ext cx="0" cy="1553658"/>
          </a:xfrm>
          <a:prstGeom prst="line">
            <a:avLst/>
          </a:prstGeom>
        </p:spPr>
        <p:style>
          <a:lnRef idx="1">
            <a:schemeClr val="accent1"/>
          </a:lnRef>
          <a:fillRef idx="0">
            <a:schemeClr val="accent1"/>
          </a:fillRef>
          <a:effectRef idx="0">
            <a:schemeClr val="accent1"/>
          </a:effectRef>
          <a:fontRef idx="minor">
            <a:schemeClr val="tx1"/>
          </a:fontRef>
        </p:style>
      </p:cxnSp>
      <p:sp>
        <p:nvSpPr>
          <p:cNvPr id="18" name="McK Footnote">
            <a:extLst>
              <a:ext uri="{FF2B5EF4-FFF2-40B4-BE49-F238E27FC236}">
                <a16:creationId xmlns:a16="http://schemas.microsoft.com/office/drawing/2014/main" id="{8992F40E-737C-4B2A-A5A6-81E43B63B8CA}"/>
              </a:ext>
            </a:extLst>
          </p:cNvPr>
          <p:cNvSpPr txBox="1">
            <a:spLocks noChangeArrowheads="1"/>
          </p:cNvSpPr>
          <p:nvPr>
            <p:custDataLst>
              <p:tags r:id="rId3"/>
            </p:custDataLst>
          </p:nvPr>
        </p:nvSpPr>
        <p:spPr bwMode="gray">
          <a:xfrm>
            <a:off x="3255285" y="5608680"/>
            <a:ext cx="6573076" cy="102693"/>
          </a:xfrm>
          <a:prstGeom prst="rect">
            <a:avLst/>
          </a:prstGeom>
          <a:noFill/>
          <a:ln w="9525">
            <a:noFill/>
            <a:miter lim="800000"/>
            <a:headEnd/>
            <a:tailEnd/>
          </a:ln>
          <a:effectLst/>
        </p:spPr>
        <p:txBody>
          <a:bodyPr lIns="0" tIns="0" rIns="0" bIns="0" anchor="b">
            <a:noAutofit/>
          </a:bodyPr>
          <a:lstStyle/>
          <a:p>
            <a:pPr marL="438912" indent="-438912" algn="r" eaLnBrk="0" fontAlgn="base" hangingPunct="0">
              <a:spcBef>
                <a:spcPct val="50000"/>
              </a:spcBef>
              <a:spcAft>
                <a:spcPct val="50000"/>
              </a:spcAft>
              <a:buFontTx/>
              <a:buChar char="•"/>
              <a:tabLst>
                <a:tab pos="408178" algn="r"/>
              </a:tabLst>
            </a:pPr>
            <a:r>
              <a:rPr lang="en-US" sz="600" i="1" dirty="0">
                <a:solidFill>
                  <a:srgbClr val="616365"/>
                </a:solidFill>
                <a:latin typeface="Arial" panose="020B0604020202020204" pitchFamily="34" charset="0"/>
                <a:ea typeface="宋体" panose="02010600030101010101" pitchFamily="2" charset="-122"/>
                <a:cs typeface="Arial" panose="020B0604020202020204" pitchFamily="34" charset="0"/>
              </a:rPr>
              <a:t>*  based on IRI shopper survey and dollar share index </a:t>
            </a:r>
          </a:p>
        </p:txBody>
      </p:sp>
    </p:spTree>
    <p:extLst>
      <p:ext uri="{BB962C8B-B14F-4D97-AF65-F5344CB8AC3E}">
        <p14:creationId xmlns:p14="http://schemas.microsoft.com/office/powerpoint/2010/main" val="8110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967D61C-DC0F-6E4A-882C-F422E7FBF6CB}"/>
              </a:ext>
            </a:extLst>
          </p:cNvPr>
          <p:cNvSpPr/>
          <p:nvPr/>
        </p:nvSpPr>
        <p:spPr>
          <a:xfrm>
            <a:off x="6081807" y="1357885"/>
            <a:ext cx="4285872" cy="4721436"/>
          </a:xfrm>
          <a:prstGeom prst="rect">
            <a:avLst/>
          </a:prstGeom>
          <a:solidFill>
            <a:schemeClr val="bg1"/>
          </a:solidFill>
          <a:ln w="3175">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68" name="Rectangle 67">
            <a:extLst>
              <a:ext uri="{FF2B5EF4-FFF2-40B4-BE49-F238E27FC236}">
                <a16:creationId xmlns:a16="http://schemas.microsoft.com/office/drawing/2014/main" id="{3845E11B-2AA0-EC4B-8D7C-D70B2BBDB187}"/>
              </a:ext>
            </a:extLst>
          </p:cNvPr>
          <p:cNvSpPr/>
          <p:nvPr/>
        </p:nvSpPr>
        <p:spPr>
          <a:xfrm>
            <a:off x="1824324" y="1357885"/>
            <a:ext cx="4171950" cy="4721437"/>
          </a:xfrm>
          <a:prstGeom prst="rect">
            <a:avLst/>
          </a:prstGeom>
          <a:solidFill>
            <a:schemeClr val="bg1"/>
          </a:solidFill>
          <a:ln w="3175">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graphicFrame>
        <p:nvGraphicFramePr>
          <p:cNvPr id="4" name="Object 3"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2327" name="think-cell Slide" r:id="rId13" imgW="360" imgH="360" progId="TCLayout.ActiveDocument.1">
                  <p:embed/>
                </p:oleObj>
              </mc:Choice>
              <mc:Fallback>
                <p:oleObj name="think-cell Slide" r:id="rId13" imgW="360" imgH="360" progId="TCLayout.ActiveDocument.1">
                  <p:embed/>
                  <p:pic>
                    <p:nvPicPr>
                      <p:cNvPr id="4" name="Object 3"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2000" dirty="0">
              <a:solidFill>
                <a:prstClr val="white"/>
              </a:solidFill>
              <a:latin typeface="Arial" panose="020B0604020202020204" pitchFamily="34" charset="0"/>
              <a:sym typeface="Arial" panose="020B0604020202020204" pitchFamily="34" charset="0"/>
            </a:endParaRPr>
          </a:p>
        </p:txBody>
      </p:sp>
      <p:sp>
        <p:nvSpPr>
          <p:cNvPr id="3" name="Text Placeholder 2">
            <a:extLst>
              <a:ext uri="{FF2B5EF4-FFF2-40B4-BE49-F238E27FC236}">
                <a16:creationId xmlns:a16="http://schemas.microsoft.com/office/drawing/2014/main" id="{5086EA08-06D2-B843-A333-D4BBD99A1733}"/>
              </a:ext>
            </a:extLst>
          </p:cNvPr>
          <p:cNvSpPr>
            <a:spLocks noGrp="1"/>
          </p:cNvSpPr>
          <p:nvPr>
            <p:ph type="body" sz="quarter" idx="11"/>
          </p:nvPr>
        </p:nvSpPr>
        <p:spPr/>
        <p:txBody>
          <a:bodyPr/>
          <a:lstStyle/>
          <a:p>
            <a:r>
              <a:rPr lang="en-US" dirty="0">
                <a:latin typeface="Century Gothic" panose="020B0502020202020204" pitchFamily="34" charset="0"/>
                <a:sym typeface="Verdana" panose="020B0604030504040204" pitchFamily="34" charset="0"/>
              </a:rPr>
              <a:t>Amazon Dominates the Space</a:t>
            </a:r>
            <a:endParaRPr lang="en-US" dirty="0">
              <a:latin typeface="Century Gothic" panose="020B0502020202020204" pitchFamily="34" charset="0"/>
            </a:endParaRPr>
          </a:p>
        </p:txBody>
      </p:sp>
      <p:sp>
        <p:nvSpPr>
          <p:cNvPr id="8" name="Title 1"/>
          <p:cNvSpPr>
            <a:spLocks noGrp="1"/>
          </p:cNvSpPr>
          <p:nvPr>
            <p:ph type="title"/>
          </p:nvPr>
        </p:nvSpPr>
        <p:spPr/>
        <p:txBody>
          <a:bodyPr/>
          <a:lstStyle/>
          <a:p>
            <a:r>
              <a:rPr lang="en-US" dirty="0">
                <a:latin typeface="Century Gothic" panose="020B0502020202020204" pitchFamily="34" charset="0"/>
                <a:sym typeface="Verdana" panose="020B0604030504040204" pitchFamily="34" charset="0"/>
              </a:rPr>
              <a:t>2018 Retail E-commerce Sales Are Expected to Reach $525.69 Billion </a:t>
            </a:r>
          </a:p>
        </p:txBody>
      </p:sp>
      <p:sp>
        <p:nvSpPr>
          <p:cNvPr id="11" name="McK Footnote"/>
          <p:cNvSpPr txBox="1">
            <a:spLocks noChangeArrowheads="1"/>
          </p:cNvSpPr>
          <p:nvPr>
            <p:custDataLst>
              <p:tags r:id="rId4"/>
            </p:custDataLst>
          </p:nvPr>
        </p:nvSpPr>
        <p:spPr bwMode="gray">
          <a:xfrm>
            <a:off x="3064765" y="5978907"/>
            <a:ext cx="8412480"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sym typeface="Arial"/>
              </a:rPr>
              <a:t>Source: eMarketer</a:t>
            </a:r>
          </a:p>
        </p:txBody>
      </p:sp>
      <p:sp>
        <p:nvSpPr>
          <p:cNvPr id="18" name="TextBox 17"/>
          <p:cNvSpPr txBox="1"/>
          <p:nvPr/>
        </p:nvSpPr>
        <p:spPr>
          <a:xfrm>
            <a:off x="6143036" y="1959686"/>
            <a:ext cx="1615649" cy="246221"/>
          </a:xfrm>
          <a:prstGeom prst="rect">
            <a:avLst/>
          </a:prstGeom>
          <a:noFill/>
        </p:spPr>
        <p:txBody>
          <a:bodyPr wrap="square" rtlCol="0">
            <a:spAutoFit/>
          </a:bodyPr>
          <a:lstStyle/>
          <a:p>
            <a:pPr defTabSz="1219170">
              <a:defRPr/>
            </a:pPr>
            <a:r>
              <a:rPr lang="en-US" sz="1000" b="1" dirty="0">
                <a:solidFill>
                  <a:srgbClr val="616365"/>
                </a:solidFill>
                <a:latin typeface="Arial"/>
              </a:rPr>
              <a:t>1. </a:t>
            </a:r>
            <a:r>
              <a:rPr lang="en-US" sz="1000" dirty="0">
                <a:solidFill>
                  <a:srgbClr val="616365"/>
                </a:solidFill>
                <a:latin typeface="Arial"/>
              </a:rPr>
              <a:t>Amazon</a:t>
            </a:r>
          </a:p>
        </p:txBody>
      </p:sp>
      <p:sp>
        <p:nvSpPr>
          <p:cNvPr id="19" name="TextBox 18"/>
          <p:cNvSpPr txBox="1"/>
          <p:nvPr/>
        </p:nvSpPr>
        <p:spPr>
          <a:xfrm>
            <a:off x="6143036" y="2297824"/>
            <a:ext cx="1615649" cy="246221"/>
          </a:xfrm>
          <a:prstGeom prst="rect">
            <a:avLst/>
          </a:prstGeom>
          <a:noFill/>
        </p:spPr>
        <p:txBody>
          <a:bodyPr wrap="square" rtlCol="0">
            <a:spAutoFit/>
          </a:bodyPr>
          <a:lstStyle/>
          <a:p>
            <a:pPr defTabSz="1219170">
              <a:defRPr/>
            </a:pPr>
            <a:r>
              <a:rPr lang="en-US" sz="1000" b="1" dirty="0">
                <a:solidFill>
                  <a:srgbClr val="616365"/>
                </a:solidFill>
                <a:latin typeface="Arial"/>
              </a:rPr>
              <a:t>2. </a:t>
            </a:r>
            <a:r>
              <a:rPr lang="en-US" sz="1000" dirty="0">
                <a:solidFill>
                  <a:srgbClr val="616365"/>
                </a:solidFill>
                <a:latin typeface="Arial"/>
              </a:rPr>
              <a:t>eBay</a:t>
            </a:r>
          </a:p>
        </p:txBody>
      </p:sp>
      <p:sp>
        <p:nvSpPr>
          <p:cNvPr id="20" name="TextBox 19"/>
          <p:cNvSpPr txBox="1"/>
          <p:nvPr/>
        </p:nvSpPr>
        <p:spPr>
          <a:xfrm>
            <a:off x="6143036" y="2643899"/>
            <a:ext cx="1615649" cy="246221"/>
          </a:xfrm>
          <a:prstGeom prst="rect">
            <a:avLst/>
          </a:prstGeom>
          <a:noFill/>
        </p:spPr>
        <p:txBody>
          <a:bodyPr wrap="square" rtlCol="0">
            <a:spAutoFit/>
          </a:bodyPr>
          <a:lstStyle/>
          <a:p>
            <a:pPr defTabSz="1219170">
              <a:defRPr/>
            </a:pPr>
            <a:r>
              <a:rPr lang="en-US" sz="1000" b="1" dirty="0">
                <a:solidFill>
                  <a:srgbClr val="616365"/>
                </a:solidFill>
                <a:latin typeface="Arial"/>
              </a:rPr>
              <a:t>3. </a:t>
            </a:r>
            <a:r>
              <a:rPr lang="en-US" sz="1000" dirty="0">
                <a:solidFill>
                  <a:srgbClr val="616365"/>
                </a:solidFill>
                <a:latin typeface="Arial"/>
              </a:rPr>
              <a:t>Apple</a:t>
            </a:r>
          </a:p>
        </p:txBody>
      </p:sp>
      <p:sp>
        <p:nvSpPr>
          <p:cNvPr id="21" name="TextBox 20"/>
          <p:cNvSpPr txBox="1"/>
          <p:nvPr/>
        </p:nvSpPr>
        <p:spPr>
          <a:xfrm>
            <a:off x="6143036" y="2978861"/>
            <a:ext cx="1615649" cy="246221"/>
          </a:xfrm>
          <a:prstGeom prst="rect">
            <a:avLst/>
          </a:prstGeom>
          <a:noFill/>
        </p:spPr>
        <p:txBody>
          <a:bodyPr wrap="square" rtlCol="0">
            <a:spAutoFit/>
          </a:bodyPr>
          <a:lstStyle/>
          <a:p>
            <a:pPr defTabSz="1219170">
              <a:defRPr/>
            </a:pPr>
            <a:r>
              <a:rPr lang="en-US" sz="1000" b="1" dirty="0">
                <a:solidFill>
                  <a:srgbClr val="616365"/>
                </a:solidFill>
                <a:latin typeface="Arial"/>
              </a:rPr>
              <a:t>4. </a:t>
            </a:r>
            <a:r>
              <a:rPr lang="en-US" sz="1000" dirty="0">
                <a:solidFill>
                  <a:srgbClr val="616365"/>
                </a:solidFill>
                <a:latin typeface="Arial"/>
              </a:rPr>
              <a:t>Walmart</a:t>
            </a:r>
          </a:p>
        </p:txBody>
      </p:sp>
      <p:sp>
        <p:nvSpPr>
          <p:cNvPr id="22" name="TextBox 21"/>
          <p:cNvSpPr txBox="1"/>
          <p:nvPr/>
        </p:nvSpPr>
        <p:spPr>
          <a:xfrm>
            <a:off x="6143036" y="3328111"/>
            <a:ext cx="1615649" cy="246221"/>
          </a:xfrm>
          <a:prstGeom prst="rect">
            <a:avLst/>
          </a:prstGeom>
          <a:noFill/>
        </p:spPr>
        <p:txBody>
          <a:bodyPr wrap="square" rtlCol="0">
            <a:spAutoFit/>
          </a:bodyPr>
          <a:lstStyle/>
          <a:p>
            <a:pPr defTabSz="1219170">
              <a:defRPr/>
            </a:pPr>
            <a:r>
              <a:rPr lang="en-US" sz="1000" b="1" dirty="0">
                <a:solidFill>
                  <a:srgbClr val="616365"/>
                </a:solidFill>
                <a:latin typeface="Arial"/>
              </a:rPr>
              <a:t>5. </a:t>
            </a:r>
            <a:r>
              <a:rPr lang="en-US" sz="1000" dirty="0">
                <a:solidFill>
                  <a:srgbClr val="616365"/>
                </a:solidFill>
                <a:latin typeface="Arial"/>
              </a:rPr>
              <a:t>The Home Depot</a:t>
            </a:r>
          </a:p>
        </p:txBody>
      </p:sp>
      <p:sp>
        <p:nvSpPr>
          <p:cNvPr id="23" name="TextBox 22"/>
          <p:cNvSpPr txBox="1"/>
          <p:nvPr/>
        </p:nvSpPr>
        <p:spPr>
          <a:xfrm>
            <a:off x="6143036" y="3658311"/>
            <a:ext cx="1615649" cy="246221"/>
          </a:xfrm>
          <a:prstGeom prst="rect">
            <a:avLst/>
          </a:prstGeom>
          <a:noFill/>
        </p:spPr>
        <p:txBody>
          <a:bodyPr wrap="square" rtlCol="0">
            <a:spAutoFit/>
          </a:bodyPr>
          <a:lstStyle/>
          <a:p>
            <a:pPr defTabSz="1219170">
              <a:defRPr/>
            </a:pPr>
            <a:r>
              <a:rPr lang="en-US" sz="1000" b="1" dirty="0">
                <a:solidFill>
                  <a:srgbClr val="616365"/>
                </a:solidFill>
                <a:latin typeface="Arial"/>
              </a:rPr>
              <a:t>6. </a:t>
            </a:r>
            <a:r>
              <a:rPr lang="en-US" sz="1000" dirty="0">
                <a:solidFill>
                  <a:srgbClr val="616365"/>
                </a:solidFill>
                <a:latin typeface="Arial"/>
              </a:rPr>
              <a:t>Best Buy</a:t>
            </a:r>
          </a:p>
        </p:txBody>
      </p:sp>
      <p:sp>
        <p:nvSpPr>
          <p:cNvPr id="24" name="TextBox 23"/>
          <p:cNvSpPr txBox="1"/>
          <p:nvPr/>
        </p:nvSpPr>
        <p:spPr>
          <a:xfrm>
            <a:off x="6143036" y="3994861"/>
            <a:ext cx="1755349" cy="246221"/>
          </a:xfrm>
          <a:prstGeom prst="rect">
            <a:avLst/>
          </a:prstGeom>
          <a:noFill/>
        </p:spPr>
        <p:txBody>
          <a:bodyPr wrap="square" rtlCol="0">
            <a:spAutoFit/>
          </a:bodyPr>
          <a:lstStyle/>
          <a:p>
            <a:pPr defTabSz="1219170">
              <a:defRPr/>
            </a:pPr>
            <a:r>
              <a:rPr lang="en-US" sz="1000" b="1" dirty="0">
                <a:solidFill>
                  <a:srgbClr val="616365"/>
                </a:solidFill>
                <a:latin typeface="Arial"/>
              </a:rPr>
              <a:t>7. </a:t>
            </a:r>
            <a:r>
              <a:rPr lang="en-US" sz="1000" dirty="0">
                <a:solidFill>
                  <a:srgbClr val="616365"/>
                </a:solidFill>
                <a:latin typeface="Arial"/>
              </a:rPr>
              <a:t>Qurate Retail Group**</a:t>
            </a:r>
          </a:p>
        </p:txBody>
      </p:sp>
      <p:sp>
        <p:nvSpPr>
          <p:cNvPr id="25" name="TextBox 24"/>
          <p:cNvSpPr txBox="1"/>
          <p:nvPr/>
        </p:nvSpPr>
        <p:spPr>
          <a:xfrm>
            <a:off x="6143036" y="4332998"/>
            <a:ext cx="748874" cy="246221"/>
          </a:xfrm>
          <a:prstGeom prst="rect">
            <a:avLst/>
          </a:prstGeom>
          <a:noFill/>
        </p:spPr>
        <p:txBody>
          <a:bodyPr wrap="square" rtlCol="0">
            <a:spAutoFit/>
          </a:bodyPr>
          <a:lstStyle/>
          <a:p>
            <a:pPr defTabSz="1219170">
              <a:defRPr/>
            </a:pPr>
            <a:r>
              <a:rPr lang="en-US" sz="1000" b="1" dirty="0">
                <a:solidFill>
                  <a:srgbClr val="616365"/>
                </a:solidFill>
                <a:latin typeface="Arial"/>
              </a:rPr>
              <a:t>8. </a:t>
            </a:r>
            <a:r>
              <a:rPr lang="en-US" sz="1000" dirty="0">
                <a:solidFill>
                  <a:srgbClr val="616365"/>
                </a:solidFill>
                <a:latin typeface="Arial"/>
              </a:rPr>
              <a:t>Macy’s</a:t>
            </a:r>
          </a:p>
        </p:txBody>
      </p:sp>
      <p:sp>
        <p:nvSpPr>
          <p:cNvPr id="26" name="TextBox 25"/>
          <p:cNvSpPr txBox="1"/>
          <p:nvPr/>
        </p:nvSpPr>
        <p:spPr>
          <a:xfrm>
            <a:off x="6143036" y="4660023"/>
            <a:ext cx="891749" cy="246221"/>
          </a:xfrm>
          <a:prstGeom prst="rect">
            <a:avLst/>
          </a:prstGeom>
          <a:noFill/>
        </p:spPr>
        <p:txBody>
          <a:bodyPr wrap="square" rtlCol="0">
            <a:spAutoFit/>
          </a:bodyPr>
          <a:lstStyle/>
          <a:p>
            <a:pPr defTabSz="1219170">
              <a:defRPr/>
            </a:pPr>
            <a:r>
              <a:rPr lang="en-US" sz="1000" b="1" dirty="0">
                <a:solidFill>
                  <a:srgbClr val="616365"/>
                </a:solidFill>
                <a:latin typeface="Arial"/>
              </a:rPr>
              <a:t>9. </a:t>
            </a:r>
            <a:r>
              <a:rPr lang="en-US" sz="1000" dirty="0">
                <a:solidFill>
                  <a:srgbClr val="616365"/>
                </a:solidFill>
                <a:latin typeface="Arial"/>
              </a:rPr>
              <a:t>Costco</a:t>
            </a:r>
          </a:p>
        </p:txBody>
      </p:sp>
      <p:sp>
        <p:nvSpPr>
          <p:cNvPr id="27" name="TextBox 26"/>
          <p:cNvSpPr txBox="1"/>
          <p:nvPr/>
        </p:nvSpPr>
        <p:spPr>
          <a:xfrm>
            <a:off x="6143036" y="4994986"/>
            <a:ext cx="891749" cy="246221"/>
          </a:xfrm>
          <a:prstGeom prst="rect">
            <a:avLst/>
          </a:prstGeom>
          <a:noFill/>
        </p:spPr>
        <p:txBody>
          <a:bodyPr wrap="square" rtlCol="0">
            <a:spAutoFit/>
          </a:bodyPr>
          <a:lstStyle/>
          <a:p>
            <a:pPr defTabSz="1219170">
              <a:defRPr/>
            </a:pPr>
            <a:r>
              <a:rPr lang="en-US" sz="1000" b="1" dirty="0">
                <a:solidFill>
                  <a:srgbClr val="616365"/>
                </a:solidFill>
                <a:latin typeface="Arial"/>
              </a:rPr>
              <a:t>10. </a:t>
            </a:r>
            <a:r>
              <a:rPr lang="en-US" sz="1000" dirty="0">
                <a:solidFill>
                  <a:srgbClr val="616365"/>
                </a:solidFill>
                <a:latin typeface="Arial"/>
              </a:rPr>
              <a:t>Wayfair</a:t>
            </a:r>
          </a:p>
        </p:txBody>
      </p:sp>
      <p:sp>
        <p:nvSpPr>
          <p:cNvPr id="28" name="TextBox 27"/>
          <p:cNvSpPr txBox="1"/>
          <p:nvPr/>
        </p:nvSpPr>
        <p:spPr>
          <a:xfrm>
            <a:off x="6708186" y="2489911"/>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6.6%</a:t>
            </a:r>
          </a:p>
        </p:txBody>
      </p:sp>
      <p:sp>
        <p:nvSpPr>
          <p:cNvPr id="29" name="TextBox 28"/>
          <p:cNvSpPr txBox="1"/>
          <p:nvPr/>
        </p:nvSpPr>
        <p:spPr>
          <a:xfrm>
            <a:off x="6492286" y="2820112"/>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3.9%</a:t>
            </a:r>
          </a:p>
        </p:txBody>
      </p:sp>
      <p:sp>
        <p:nvSpPr>
          <p:cNvPr id="30" name="TextBox 29"/>
          <p:cNvSpPr txBox="1"/>
          <p:nvPr/>
        </p:nvSpPr>
        <p:spPr>
          <a:xfrm>
            <a:off x="6473236" y="3153486"/>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3.7%</a:t>
            </a:r>
          </a:p>
        </p:txBody>
      </p:sp>
      <p:sp>
        <p:nvSpPr>
          <p:cNvPr id="31" name="TextBox 30"/>
          <p:cNvSpPr txBox="1"/>
          <p:nvPr/>
        </p:nvSpPr>
        <p:spPr>
          <a:xfrm>
            <a:off x="6295436" y="3490036"/>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1.5%</a:t>
            </a:r>
          </a:p>
        </p:txBody>
      </p:sp>
      <p:sp>
        <p:nvSpPr>
          <p:cNvPr id="32" name="TextBox 31"/>
          <p:cNvSpPr txBox="1"/>
          <p:nvPr/>
        </p:nvSpPr>
        <p:spPr>
          <a:xfrm>
            <a:off x="6282736" y="3826586"/>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1.3%</a:t>
            </a:r>
          </a:p>
        </p:txBody>
      </p:sp>
      <p:sp>
        <p:nvSpPr>
          <p:cNvPr id="33" name="TextBox 32"/>
          <p:cNvSpPr txBox="1"/>
          <p:nvPr/>
        </p:nvSpPr>
        <p:spPr>
          <a:xfrm>
            <a:off x="6276386" y="4152024"/>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1.2%</a:t>
            </a:r>
          </a:p>
        </p:txBody>
      </p:sp>
      <p:sp>
        <p:nvSpPr>
          <p:cNvPr id="37" name="TextBox 36"/>
          <p:cNvSpPr txBox="1"/>
          <p:nvPr/>
        </p:nvSpPr>
        <p:spPr>
          <a:xfrm>
            <a:off x="6276386" y="4499686"/>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1.2%</a:t>
            </a:r>
          </a:p>
        </p:txBody>
      </p:sp>
      <p:sp>
        <p:nvSpPr>
          <p:cNvPr id="38" name="TextBox 37"/>
          <p:cNvSpPr txBox="1"/>
          <p:nvPr/>
        </p:nvSpPr>
        <p:spPr>
          <a:xfrm>
            <a:off x="6276386" y="4825124"/>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1.2%</a:t>
            </a:r>
          </a:p>
        </p:txBody>
      </p:sp>
      <p:sp>
        <p:nvSpPr>
          <p:cNvPr id="39" name="TextBox 38"/>
          <p:cNvSpPr txBox="1"/>
          <p:nvPr/>
        </p:nvSpPr>
        <p:spPr>
          <a:xfrm>
            <a:off x="6263686" y="5163261"/>
            <a:ext cx="478999" cy="246221"/>
          </a:xfrm>
          <a:prstGeom prst="rect">
            <a:avLst/>
          </a:prstGeom>
          <a:noFill/>
        </p:spPr>
        <p:txBody>
          <a:bodyPr wrap="square" rtlCol="0">
            <a:spAutoFit/>
          </a:bodyPr>
          <a:lstStyle/>
          <a:p>
            <a:pPr defTabSz="1219170">
              <a:defRPr/>
            </a:pPr>
            <a:r>
              <a:rPr lang="en-US" sz="1000" b="1" dirty="0">
                <a:solidFill>
                  <a:srgbClr val="002776"/>
                </a:solidFill>
                <a:latin typeface="Arial"/>
              </a:rPr>
              <a:t>1.1%</a:t>
            </a:r>
          </a:p>
        </p:txBody>
      </p:sp>
      <p:sp>
        <p:nvSpPr>
          <p:cNvPr id="40" name="Rectangle 39"/>
          <p:cNvSpPr/>
          <p:nvPr/>
        </p:nvSpPr>
        <p:spPr>
          <a:xfrm>
            <a:off x="6234684" y="2180347"/>
            <a:ext cx="4000500"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1" name="Rectangle 40"/>
          <p:cNvSpPr/>
          <p:nvPr/>
        </p:nvSpPr>
        <p:spPr>
          <a:xfrm>
            <a:off x="6234685" y="2518485"/>
            <a:ext cx="542925"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2" name="Rectangle 41"/>
          <p:cNvSpPr/>
          <p:nvPr/>
        </p:nvSpPr>
        <p:spPr>
          <a:xfrm>
            <a:off x="6234685" y="2856622"/>
            <a:ext cx="319088"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3" name="Rectangle 42"/>
          <p:cNvSpPr/>
          <p:nvPr/>
        </p:nvSpPr>
        <p:spPr>
          <a:xfrm>
            <a:off x="6234686" y="3185235"/>
            <a:ext cx="300037"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4" name="Rectangle 43"/>
          <p:cNvSpPr/>
          <p:nvPr/>
        </p:nvSpPr>
        <p:spPr>
          <a:xfrm>
            <a:off x="6234686" y="3528135"/>
            <a:ext cx="128587"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5" name="Rectangle 44"/>
          <p:cNvSpPr/>
          <p:nvPr/>
        </p:nvSpPr>
        <p:spPr>
          <a:xfrm>
            <a:off x="6234686" y="3861510"/>
            <a:ext cx="114299"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6" name="Rectangle 45"/>
          <p:cNvSpPr/>
          <p:nvPr/>
        </p:nvSpPr>
        <p:spPr>
          <a:xfrm>
            <a:off x="6234686" y="4204410"/>
            <a:ext cx="104774"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7" name="Rectangle 46"/>
          <p:cNvSpPr/>
          <p:nvPr/>
        </p:nvSpPr>
        <p:spPr>
          <a:xfrm>
            <a:off x="6234686" y="4537785"/>
            <a:ext cx="104774"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8" name="Rectangle 47"/>
          <p:cNvSpPr/>
          <p:nvPr/>
        </p:nvSpPr>
        <p:spPr>
          <a:xfrm>
            <a:off x="6234686" y="4866397"/>
            <a:ext cx="104774"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9" name="Rectangle 48"/>
          <p:cNvSpPr/>
          <p:nvPr/>
        </p:nvSpPr>
        <p:spPr>
          <a:xfrm>
            <a:off x="6234686" y="5199772"/>
            <a:ext cx="90486" cy="160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51" name="TextBox 50"/>
          <p:cNvSpPr txBox="1"/>
          <p:nvPr/>
        </p:nvSpPr>
        <p:spPr>
          <a:xfrm>
            <a:off x="6149384" y="5371435"/>
            <a:ext cx="4209624" cy="707886"/>
          </a:xfrm>
          <a:prstGeom prst="rect">
            <a:avLst/>
          </a:prstGeom>
          <a:noFill/>
        </p:spPr>
        <p:txBody>
          <a:bodyPr wrap="square" rtlCol="0">
            <a:spAutoFit/>
          </a:bodyPr>
          <a:lstStyle/>
          <a:p>
            <a:pPr defTabSz="1219170">
              <a:defRPr/>
            </a:pPr>
            <a:r>
              <a:rPr lang="en-US" sz="800" b="1" i="1" dirty="0">
                <a:solidFill>
                  <a:srgbClr val="616365"/>
                </a:solidFill>
                <a:latin typeface="Arial"/>
              </a:rPr>
              <a:t>Note</a:t>
            </a:r>
            <a:r>
              <a:rPr lang="en-US" sz="800" i="1" dirty="0">
                <a:solidFill>
                  <a:srgbClr val="616365"/>
                </a:solidFill>
                <a:latin typeface="Arial"/>
              </a:rPr>
              <a:t>: Total U.S. retail e-commerce sales=$525.69 billion in 2018; top 10 companies* sales share=70.1 percent of total retail e-commerce in 2018; includes products or services ordered using the internet, regardless of the method of payment or fulfillment; excludes travel and event tickets; *excludes privately held companies; **includes </a:t>
            </a:r>
            <a:br>
              <a:rPr lang="en-US" sz="800" i="1" dirty="0">
                <a:solidFill>
                  <a:srgbClr val="616365"/>
                </a:solidFill>
                <a:latin typeface="Arial"/>
              </a:rPr>
            </a:br>
            <a:r>
              <a:rPr lang="en-US" sz="800" i="1" dirty="0">
                <a:solidFill>
                  <a:srgbClr val="616365"/>
                </a:solidFill>
                <a:latin typeface="Arial"/>
              </a:rPr>
              <a:t>e-commerce sales for QVC, HSN and zulily as of 2018; prior years included QVC only</a:t>
            </a:r>
          </a:p>
        </p:txBody>
      </p:sp>
      <p:sp>
        <p:nvSpPr>
          <p:cNvPr id="54" name="TextBox 53"/>
          <p:cNvSpPr txBox="1"/>
          <p:nvPr/>
        </p:nvSpPr>
        <p:spPr>
          <a:xfrm>
            <a:off x="6137130" y="1357885"/>
            <a:ext cx="4221879" cy="646331"/>
          </a:xfrm>
          <a:prstGeom prst="rect">
            <a:avLst/>
          </a:prstGeom>
          <a:noFill/>
        </p:spPr>
        <p:txBody>
          <a:bodyPr wrap="square" rtlCol="0">
            <a:spAutoFit/>
          </a:bodyPr>
          <a:lstStyle/>
          <a:p>
            <a:pPr defTabSz="1219170">
              <a:defRPr/>
            </a:pPr>
            <a:r>
              <a:rPr lang="en-US" sz="1200" b="1" dirty="0">
                <a:solidFill>
                  <a:srgbClr val="002776"/>
                </a:solidFill>
                <a:latin typeface="Arial"/>
              </a:rPr>
              <a:t>Top 10 U.S. Companies*</a:t>
            </a:r>
            <a:br>
              <a:rPr lang="en-US" sz="1200" b="1" dirty="0">
                <a:solidFill>
                  <a:srgbClr val="002776"/>
                </a:solidFill>
                <a:latin typeface="Arial"/>
              </a:rPr>
            </a:br>
            <a:r>
              <a:rPr lang="en-US" sz="1200" b="1" dirty="0">
                <a:solidFill>
                  <a:srgbClr val="002776"/>
                </a:solidFill>
                <a:latin typeface="Arial"/>
              </a:rPr>
              <a:t>Ranked by Retail E-commerce Sales Share, 2018</a:t>
            </a:r>
          </a:p>
          <a:p>
            <a:pPr defTabSz="1219170">
              <a:defRPr/>
            </a:pPr>
            <a:r>
              <a:rPr lang="en-US" sz="1200" dirty="0">
                <a:solidFill>
                  <a:srgbClr val="002776"/>
                </a:solidFill>
                <a:latin typeface="Arial"/>
              </a:rPr>
              <a:t>% of U.S. retail e-commerce sales</a:t>
            </a:r>
          </a:p>
        </p:txBody>
      </p:sp>
      <p:cxnSp>
        <p:nvCxnSpPr>
          <p:cNvPr id="55" name="Straight Connector 54"/>
          <p:cNvCxnSpPr/>
          <p:nvPr/>
        </p:nvCxnSpPr>
        <p:spPr>
          <a:xfrm>
            <a:off x="6225396" y="1983994"/>
            <a:ext cx="40097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736076" y="2140661"/>
            <a:ext cx="544829" cy="246221"/>
          </a:xfrm>
          <a:prstGeom prst="rect">
            <a:avLst/>
          </a:prstGeom>
          <a:noFill/>
        </p:spPr>
        <p:txBody>
          <a:bodyPr wrap="square" rtlCol="0">
            <a:spAutoFit/>
          </a:bodyPr>
          <a:lstStyle/>
          <a:p>
            <a:pPr defTabSz="1219170">
              <a:defRPr/>
            </a:pPr>
            <a:r>
              <a:rPr lang="en-US" sz="1000" b="1" dirty="0">
                <a:solidFill>
                  <a:prstClr val="white"/>
                </a:solidFill>
                <a:latin typeface="Arial"/>
              </a:rPr>
              <a:t>49.1%</a:t>
            </a:r>
          </a:p>
        </p:txBody>
      </p:sp>
      <p:sp>
        <p:nvSpPr>
          <p:cNvPr id="69" name="TextBox 68"/>
          <p:cNvSpPr txBox="1"/>
          <p:nvPr/>
        </p:nvSpPr>
        <p:spPr>
          <a:xfrm>
            <a:off x="1787815" y="1531648"/>
            <a:ext cx="4111388" cy="461665"/>
          </a:xfrm>
          <a:prstGeom prst="rect">
            <a:avLst/>
          </a:prstGeom>
          <a:noFill/>
        </p:spPr>
        <p:txBody>
          <a:bodyPr wrap="square" rtlCol="0">
            <a:spAutoFit/>
          </a:bodyPr>
          <a:lstStyle/>
          <a:p>
            <a:pPr defTabSz="1219170">
              <a:defRPr/>
            </a:pPr>
            <a:r>
              <a:rPr lang="en-US" sz="1200" b="1" dirty="0">
                <a:solidFill>
                  <a:srgbClr val="002776"/>
                </a:solidFill>
                <a:latin typeface="Arial"/>
              </a:rPr>
              <a:t>Retail Sales E-commerce</a:t>
            </a:r>
            <a:endParaRPr lang="en-US" sz="1200" b="1" i="1" dirty="0">
              <a:solidFill>
                <a:srgbClr val="002776"/>
              </a:solidFill>
              <a:latin typeface="Arial"/>
            </a:endParaRPr>
          </a:p>
          <a:p>
            <a:pPr defTabSz="1219170">
              <a:defRPr/>
            </a:pPr>
            <a:r>
              <a:rPr lang="en-US" sz="1200" dirty="0">
                <a:solidFill>
                  <a:srgbClr val="002776"/>
                </a:solidFill>
                <a:latin typeface="Arial"/>
              </a:rPr>
              <a:t>U.S., 2018 – 2022</a:t>
            </a:r>
          </a:p>
        </p:txBody>
      </p:sp>
      <p:cxnSp>
        <p:nvCxnSpPr>
          <p:cNvPr id="70" name="Straight Connector 69"/>
          <p:cNvCxnSpPr/>
          <p:nvPr/>
        </p:nvCxnSpPr>
        <p:spPr>
          <a:xfrm>
            <a:off x="1873504" y="1983994"/>
            <a:ext cx="40097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10" name="Chart 109"/>
          <p:cNvGraphicFramePr/>
          <p:nvPr>
            <p:custDataLst>
              <p:tags r:id="rId5"/>
            </p:custDataLst>
            <p:extLst/>
          </p:nvPr>
        </p:nvGraphicFramePr>
        <p:xfrm>
          <a:off x="1816989" y="2206245"/>
          <a:ext cx="4171950" cy="3286125"/>
        </p:xfrm>
        <a:graphic>
          <a:graphicData uri="http://schemas.openxmlformats.org/drawingml/2006/chart">
            <c:chart xmlns:c="http://schemas.openxmlformats.org/drawingml/2006/chart" xmlns:r="http://schemas.openxmlformats.org/officeDocument/2006/relationships" r:id="rId15"/>
          </a:graphicData>
        </a:graphic>
      </p:graphicFrame>
      <p:sp>
        <p:nvSpPr>
          <p:cNvPr id="74" name="Text Placeholder 2"/>
          <p:cNvSpPr>
            <a:spLocks noGrp="1"/>
          </p:cNvSpPr>
          <p:nvPr>
            <p:custDataLst>
              <p:tags r:id="rId6"/>
            </p:custDataLst>
          </p:nvPr>
        </p:nvSpPr>
        <p:spPr bwMode="auto">
          <a:xfrm>
            <a:off x="2153539" y="5452682"/>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D41B784E-5B12-496B-9D11-CAEEB93313DF}" type="datetime'''''''''''''''''2''0''''''''''''''''''''''''1''''''8'''''''">
              <a:rPr lang="en-US" altLang="en-US" sz="1000">
                <a:solidFill>
                  <a:srgbClr val="616365"/>
                </a:solidFill>
                <a:latin typeface="Arial"/>
                <a:sym typeface="+mn-lt"/>
              </a:rPr>
              <a:pPr marL="0" indent="0" algn="ctr">
                <a:spcBef>
                  <a:spcPct val="0"/>
                </a:spcBef>
                <a:spcAft>
                  <a:spcPct val="0"/>
                </a:spcAft>
                <a:buClr>
                  <a:srgbClr val="616365"/>
                </a:buClr>
                <a:buNone/>
                <a:defRPr/>
              </a:pPr>
              <a:t>2018</a:t>
            </a:fld>
            <a:endParaRPr lang="en-US" sz="1000" dirty="0">
              <a:solidFill>
                <a:srgbClr val="616365"/>
              </a:solidFill>
              <a:latin typeface="Arial"/>
              <a:sym typeface="+mn-lt"/>
            </a:endParaRPr>
          </a:p>
        </p:txBody>
      </p:sp>
      <p:sp>
        <p:nvSpPr>
          <p:cNvPr id="75" name="Text Placeholder 2"/>
          <p:cNvSpPr>
            <a:spLocks noGrp="1"/>
          </p:cNvSpPr>
          <p:nvPr>
            <p:custDataLst>
              <p:tags r:id="rId7"/>
            </p:custDataLst>
          </p:nvPr>
        </p:nvSpPr>
        <p:spPr bwMode="auto">
          <a:xfrm>
            <a:off x="2955227" y="5452682"/>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E07D118B-2170-4352-924B-58313400DA24}" type="datetime'2''''''''''''''''''''''''''''''''''''''0''''''19'''''''''">
              <a:rPr lang="en-US" altLang="en-US" sz="1000">
                <a:solidFill>
                  <a:srgbClr val="616365"/>
                </a:solidFill>
                <a:latin typeface="Arial"/>
                <a:sym typeface="+mn-lt"/>
              </a:rPr>
              <a:pPr marL="0" indent="0" algn="ctr">
                <a:spcBef>
                  <a:spcPct val="0"/>
                </a:spcBef>
                <a:spcAft>
                  <a:spcPct val="0"/>
                </a:spcAft>
                <a:buClr>
                  <a:srgbClr val="616365"/>
                </a:buClr>
                <a:buNone/>
                <a:defRPr/>
              </a:pPr>
              <a:t>2019</a:t>
            </a:fld>
            <a:endParaRPr lang="en-US" sz="1000" dirty="0">
              <a:solidFill>
                <a:srgbClr val="616365"/>
              </a:solidFill>
              <a:latin typeface="Arial"/>
              <a:sym typeface="+mn-lt"/>
            </a:endParaRPr>
          </a:p>
        </p:txBody>
      </p:sp>
      <p:sp>
        <p:nvSpPr>
          <p:cNvPr id="76" name="Text Placeholder 2"/>
          <p:cNvSpPr>
            <a:spLocks noGrp="1"/>
          </p:cNvSpPr>
          <p:nvPr>
            <p:custDataLst>
              <p:tags r:id="rId8"/>
            </p:custDataLst>
          </p:nvPr>
        </p:nvSpPr>
        <p:spPr bwMode="auto">
          <a:xfrm>
            <a:off x="3756914" y="5452682"/>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66D77684-5DDD-4027-A8BD-522E3607D9D8}" type="datetime'2''''''''''''''''0''''''''''''''''''''2''''''0'">
              <a:rPr lang="en-US" altLang="en-US" sz="1000">
                <a:solidFill>
                  <a:srgbClr val="616365"/>
                </a:solidFill>
                <a:latin typeface="Arial"/>
                <a:sym typeface="+mn-lt"/>
              </a:rPr>
              <a:pPr marL="0" indent="0" algn="ctr">
                <a:spcBef>
                  <a:spcPct val="0"/>
                </a:spcBef>
                <a:spcAft>
                  <a:spcPct val="0"/>
                </a:spcAft>
                <a:buClr>
                  <a:srgbClr val="616365"/>
                </a:buClr>
                <a:buNone/>
                <a:defRPr/>
              </a:pPr>
              <a:t>2020</a:t>
            </a:fld>
            <a:endParaRPr lang="en-US" sz="1000" dirty="0">
              <a:solidFill>
                <a:srgbClr val="616365"/>
              </a:solidFill>
              <a:latin typeface="Arial"/>
              <a:sym typeface="+mn-lt"/>
            </a:endParaRPr>
          </a:p>
        </p:txBody>
      </p:sp>
      <p:sp>
        <p:nvSpPr>
          <p:cNvPr id="82" name="Text Placeholder 2"/>
          <p:cNvSpPr>
            <a:spLocks noGrp="1"/>
          </p:cNvSpPr>
          <p:nvPr>
            <p:custDataLst>
              <p:tags r:id="rId9"/>
            </p:custDataLst>
          </p:nvPr>
        </p:nvSpPr>
        <p:spPr bwMode="auto">
          <a:xfrm>
            <a:off x="4557014" y="5452682"/>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07D96594-CC70-4821-BE0E-1E34B87F8DB3}" type="datetime'''''''''''''''''''''''2''''''0''''''''2''''''''''''''''''''1'">
              <a:rPr lang="en-US" altLang="en-US" sz="1000">
                <a:solidFill>
                  <a:srgbClr val="616365"/>
                </a:solidFill>
                <a:latin typeface="Arial"/>
                <a:sym typeface="+mn-lt"/>
              </a:rPr>
              <a:pPr marL="0" indent="0" algn="ctr">
                <a:spcBef>
                  <a:spcPct val="0"/>
                </a:spcBef>
                <a:spcAft>
                  <a:spcPct val="0"/>
                </a:spcAft>
                <a:buClr>
                  <a:srgbClr val="616365"/>
                </a:buClr>
                <a:buNone/>
                <a:defRPr/>
              </a:pPr>
              <a:t>2021</a:t>
            </a:fld>
            <a:endParaRPr lang="en-US" sz="1000" dirty="0">
              <a:solidFill>
                <a:srgbClr val="616365"/>
              </a:solidFill>
              <a:latin typeface="Arial"/>
              <a:sym typeface="+mn-lt"/>
            </a:endParaRPr>
          </a:p>
        </p:txBody>
      </p:sp>
      <p:sp>
        <p:nvSpPr>
          <p:cNvPr id="84" name="Text Placeholder 2"/>
          <p:cNvSpPr>
            <a:spLocks noGrp="1"/>
          </p:cNvSpPr>
          <p:nvPr>
            <p:custDataLst>
              <p:tags r:id="rId10"/>
            </p:custDataLst>
          </p:nvPr>
        </p:nvSpPr>
        <p:spPr bwMode="auto">
          <a:xfrm>
            <a:off x="5358702" y="5452682"/>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312EAC44-26FF-4284-B1F2-16DEE2AD7782}" type="datetime'''''2''''''''''''''''''''''''''''''''''''0''''2''''''''2'''''">
              <a:rPr lang="en-US" altLang="en-US" sz="1000">
                <a:solidFill>
                  <a:srgbClr val="616365"/>
                </a:solidFill>
                <a:latin typeface="Arial"/>
                <a:sym typeface="+mn-lt"/>
              </a:rPr>
              <a:pPr marL="0" indent="0" algn="ctr">
                <a:spcBef>
                  <a:spcPct val="0"/>
                </a:spcBef>
                <a:spcAft>
                  <a:spcPct val="0"/>
                </a:spcAft>
                <a:buClr>
                  <a:srgbClr val="616365"/>
                </a:buClr>
                <a:buNone/>
                <a:defRPr/>
              </a:pPr>
              <a:t>2022</a:t>
            </a:fld>
            <a:endParaRPr lang="en-US" sz="1000" dirty="0">
              <a:solidFill>
                <a:srgbClr val="616365"/>
              </a:solidFill>
              <a:latin typeface="Arial"/>
              <a:sym typeface="+mn-lt"/>
            </a:endParaRPr>
          </a:p>
        </p:txBody>
      </p:sp>
      <p:grpSp>
        <p:nvGrpSpPr>
          <p:cNvPr id="117" name="Group 116"/>
          <p:cNvGrpSpPr/>
          <p:nvPr/>
        </p:nvGrpSpPr>
        <p:grpSpPr>
          <a:xfrm>
            <a:off x="2162670" y="4755375"/>
            <a:ext cx="3466303" cy="399253"/>
            <a:chOff x="-3937395" y="4581130"/>
            <a:chExt cx="3466303" cy="399253"/>
          </a:xfrm>
        </p:grpSpPr>
        <p:sp>
          <p:nvSpPr>
            <p:cNvPr id="111" name="Oval 110"/>
            <p:cNvSpPr/>
            <p:nvPr/>
          </p:nvSpPr>
          <p:spPr>
            <a:xfrm>
              <a:off x="-3937395" y="4581130"/>
              <a:ext cx="165890" cy="1658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12" name="Oval 111"/>
            <p:cNvSpPr/>
            <p:nvPr/>
          </p:nvSpPr>
          <p:spPr>
            <a:xfrm>
              <a:off x="-3118245" y="4657330"/>
              <a:ext cx="165890" cy="1658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13" name="Oval 112"/>
            <p:cNvSpPr/>
            <p:nvPr/>
          </p:nvSpPr>
          <p:spPr>
            <a:xfrm>
              <a:off x="-2284808" y="4724005"/>
              <a:ext cx="165890" cy="1658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14" name="Oval 113"/>
            <p:cNvSpPr/>
            <p:nvPr/>
          </p:nvSpPr>
          <p:spPr>
            <a:xfrm>
              <a:off x="-1456132" y="4762105"/>
              <a:ext cx="165890" cy="1658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15" name="Oval 114"/>
            <p:cNvSpPr/>
            <p:nvPr/>
          </p:nvSpPr>
          <p:spPr>
            <a:xfrm>
              <a:off x="-636982" y="4814493"/>
              <a:ext cx="165890" cy="1658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16" name="Freeform 115"/>
            <p:cNvSpPr/>
            <p:nvPr/>
          </p:nvSpPr>
          <p:spPr>
            <a:xfrm>
              <a:off x="-3857625" y="4667250"/>
              <a:ext cx="3300412" cy="233363"/>
            </a:xfrm>
            <a:custGeom>
              <a:avLst/>
              <a:gdLst>
                <a:gd name="connsiteX0" fmla="*/ 0 w 3300412"/>
                <a:gd name="connsiteY0" fmla="*/ 0 h 233363"/>
                <a:gd name="connsiteX1" fmla="*/ 838200 w 3300412"/>
                <a:gd name="connsiteY1" fmla="*/ 61913 h 233363"/>
                <a:gd name="connsiteX2" fmla="*/ 1657350 w 3300412"/>
                <a:gd name="connsiteY2" fmla="*/ 138113 h 233363"/>
                <a:gd name="connsiteX3" fmla="*/ 2505075 w 3300412"/>
                <a:gd name="connsiteY3" fmla="*/ 176213 h 233363"/>
                <a:gd name="connsiteX4" fmla="*/ 3300412 w 3300412"/>
                <a:gd name="connsiteY4" fmla="*/ 233363 h 23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412" h="233363">
                  <a:moveTo>
                    <a:pt x="0" y="0"/>
                  </a:moveTo>
                  <a:lnTo>
                    <a:pt x="838200" y="61913"/>
                  </a:lnTo>
                  <a:lnTo>
                    <a:pt x="1657350" y="138113"/>
                  </a:lnTo>
                  <a:lnTo>
                    <a:pt x="2505075" y="176213"/>
                  </a:lnTo>
                  <a:lnTo>
                    <a:pt x="3300412" y="23336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grpSp>
      <p:sp>
        <p:nvSpPr>
          <p:cNvPr id="118" name="TextBox 117"/>
          <p:cNvSpPr txBox="1"/>
          <p:nvPr/>
        </p:nvSpPr>
        <p:spPr>
          <a:xfrm>
            <a:off x="2083689" y="5677611"/>
            <a:ext cx="2381250" cy="246221"/>
          </a:xfrm>
          <a:prstGeom prst="rect">
            <a:avLst/>
          </a:prstGeom>
          <a:noFill/>
        </p:spPr>
        <p:txBody>
          <a:bodyPr wrap="square" rtlCol="0">
            <a:spAutoFit/>
          </a:bodyPr>
          <a:lstStyle/>
          <a:p>
            <a:pPr defTabSz="1219170">
              <a:defRPr/>
            </a:pPr>
            <a:r>
              <a:rPr lang="en-US" sz="1000" b="1" dirty="0">
                <a:solidFill>
                  <a:srgbClr val="616365"/>
                </a:solidFill>
                <a:latin typeface="Arial"/>
              </a:rPr>
              <a:t>Billions                   % change</a:t>
            </a:r>
          </a:p>
        </p:txBody>
      </p:sp>
      <p:sp>
        <p:nvSpPr>
          <p:cNvPr id="124" name="Oval 123"/>
          <p:cNvSpPr/>
          <p:nvPr/>
        </p:nvSpPr>
        <p:spPr>
          <a:xfrm>
            <a:off x="1962644" y="5712637"/>
            <a:ext cx="165890" cy="1658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26" name="Oval 125"/>
          <p:cNvSpPr/>
          <p:nvPr/>
        </p:nvSpPr>
        <p:spPr>
          <a:xfrm>
            <a:off x="3077069" y="5712637"/>
            <a:ext cx="165890" cy="1658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27" name="TextBox 126"/>
          <p:cNvSpPr txBox="1"/>
          <p:nvPr/>
        </p:nvSpPr>
        <p:spPr>
          <a:xfrm>
            <a:off x="1984420" y="4525086"/>
            <a:ext cx="602825" cy="246221"/>
          </a:xfrm>
          <a:prstGeom prst="rect">
            <a:avLst/>
          </a:prstGeom>
          <a:noFill/>
        </p:spPr>
        <p:txBody>
          <a:bodyPr wrap="square" rtlCol="0">
            <a:spAutoFit/>
          </a:bodyPr>
          <a:lstStyle/>
          <a:p>
            <a:pPr algn="ctr" defTabSz="1219170">
              <a:defRPr/>
            </a:pPr>
            <a:r>
              <a:rPr lang="en-US" sz="1000" b="1" dirty="0">
                <a:solidFill>
                  <a:prstClr val="white"/>
                </a:solidFill>
                <a:latin typeface="Arial"/>
              </a:rPr>
              <a:t>16.0%</a:t>
            </a:r>
          </a:p>
        </p:txBody>
      </p:sp>
      <p:sp>
        <p:nvSpPr>
          <p:cNvPr id="128" name="TextBox 127"/>
          <p:cNvSpPr txBox="1"/>
          <p:nvPr/>
        </p:nvSpPr>
        <p:spPr>
          <a:xfrm>
            <a:off x="2792140" y="4601286"/>
            <a:ext cx="602825" cy="246221"/>
          </a:xfrm>
          <a:prstGeom prst="rect">
            <a:avLst/>
          </a:prstGeom>
          <a:noFill/>
        </p:spPr>
        <p:txBody>
          <a:bodyPr wrap="square" rtlCol="0">
            <a:spAutoFit/>
          </a:bodyPr>
          <a:lstStyle/>
          <a:p>
            <a:pPr algn="ctr" defTabSz="1219170">
              <a:defRPr/>
            </a:pPr>
            <a:r>
              <a:rPr lang="en-US" sz="1000" b="1" dirty="0">
                <a:solidFill>
                  <a:prstClr val="white"/>
                </a:solidFill>
                <a:latin typeface="Arial"/>
              </a:rPr>
              <a:t>15.1%</a:t>
            </a:r>
          </a:p>
        </p:txBody>
      </p:sp>
      <p:sp>
        <p:nvSpPr>
          <p:cNvPr id="129" name="TextBox 128"/>
          <p:cNvSpPr txBox="1"/>
          <p:nvPr/>
        </p:nvSpPr>
        <p:spPr>
          <a:xfrm>
            <a:off x="3599860" y="4677486"/>
            <a:ext cx="602825" cy="246221"/>
          </a:xfrm>
          <a:prstGeom prst="rect">
            <a:avLst/>
          </a:prstGeom>
          <a:noFill/>
        </p:spPr>
        <p:txBody>
          <a:bodyPr wrap="square" rtlCol="0">
            <a:spAutoFit/>
          </a:bodyPr>
          <a:lstStyle/>
          <a:p>
            <a:pPr algn="ctr" defTabSz="1219170">
              <a:defRPr/>
            </a:pPr>
            <a:r>
              <a:rPr lang="en-US" sz="1000" b="1" dirty="0">
                <a:solidFill>
                  <a:prstClr val="white"/>
                </a:solidFill>
                <a:latin typeface="Arial"/>
              </a:rPr>
              <a:t>14.3%</a:t>
            </a:r>
          </a:p>
        </p:txBody>
      </p:sp>
      <p:sp>
        <p:nvSpPr>
          <p:cNvPr id="130" name="TextBox 129"/>
          <p:cNvSpPr txBox="1"/>
          <p:nvPr/>
        </p:nvSpPr>
        <p:spPr>
          <a:xfrm>
            <a:off x="4407580" y="4723206"/>
            <a:ext cx="602825" cy="246221"/>
          </a:xfrm>
          <a:prstGeom prst="rect">
            <a:avLst/>
          </a:prstGeom>
          <a:noFill/>
        </p:spPr>
        <p:txBody>
          <a:bodyPr wrap="square" rtlCol="0">
            <a:spAutoFit/>
          </a:bodyPr>
          <a:lstStyle/>
          <a:p>
            <a:pPr algn="ctr" defTabSz="1219170">
              <a:defRPr/>
            </a:pPr>
            <a:r>
              <a:rPr lang="en-US" sz="1000" b="1" dirty="0">
                <a:solidFill>
                  <a:prstClr val="white"/>
                </a:solidFill>
                <a:latin typeface="Arial"/>
              </a:rPr>
              <a:t>13.9%</a:t>
            </a:r>
          </a:p>
        </p:txBody>
      </p:sp>
      <p:sp>
        <p:nvSpPr>
          <p:cNvPr id="131" name="TextBox 130"/>
          <p:cNvSpPr txBox="1"/>
          <p:nvPr/>
        </p:nvSpPr>
        <p:spPr>
          <a:xfrm>
            <a:off x="5215300" y="4768926"/>
            <a:ext cx="602825" cy="246221"/>
          </a:xfrm>
          <a:prstGeom prst="rect">
            <a:avLst/>
          </a:prstGeom>
          <a:noFill/>
        </p:spPr>
        <p:txBody>
          <a:bodyPr wrap="square" rtlCol="0">
            <a:spAutoFit/>
          </a:bodyPr>
          <a:lstStyle/>
          <a:p>
            <a:pPr algn="ctr" defTabSz="1219170">
              <a:defRPr/>
            </a:pPr>
            <a:r>
              <a:rPr lang="en-US" sz="1000" b="1" dirty="0">
                <a:solidFill>
                  <a:prstClr val="white"/>
                </a:solidFill>
                <a:latin typeface="Arial"/>
              </a:rPr>
              <a:t>13.3%</a:t>
            </a:r>
          </a:p>
        </p:txBody>
      </p:sp>
    </p:spTree>
    <p:extLst>
      <p:ext uri="{BB962C8B-B14F-4D97-AF65-F5344CB8AC3E}">
        <p14:creationId xmlns:p14="http://schemas.microsoft.com/office/powerpoint/2010/main" val="14518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a:srcRect t="21103"/>
          <a:stretch/>
        </p:blipFill>
        <p:spPr>
          <a:xfrm flipH="1">
            <a:off x="1582" y="-91"/>
            <a:ext cx="12194190" cy="1044030"/>
          </a:xfrm>
          <a:prstGeom prst="rect">
            <a:avLst/>
          </a:prstGeom>
        </p:spPr>
      </p:pic>
      <p:sp>
        <p:nvSpPr>
          <p:cNvPr id="3" name="TextBox 2">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Conference Info Online</a:t>
            </a:r>
          </a:p>
        </p:txBody>
      </p:sp>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BB954BC-D048-4FAD-BBE4-EA1C8CBEBE4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3D2A235-4E4A-401A-8B26-0E862D7D54FA}"/>
              </a:ext>
            </a:extLst>
          </p:cNvPr>
          <p:cNvPicPr>
            <a:picLocks noChangeAspect="1"/>
          </p:cNvPicPr>
          <p:nvPr/>
        </p:nvPicPr>
        <p:blipFill rotWithShape="1">
          <a:blip r:embed="rId5"/>
          <a:srcRect t="1703" b="55010"/>
          <a:stretch/>
        </p:blipFill>
        <p:spPr>
          <a:xfrm>
            <a:off x="5358812" y="211112"/>
            <a:ext cx="3690989" cy="6414792"/>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6B7CBA02-2269-4B9F-85E6-077187B1105B}"/>
              </a:ext>
            </a:extLst>
          </p:cNvPr>
          <p:cNvSpPr txBox="1"/>
          <p:nvPr/>
        </p:nvSpPr>
        <p:spPr>
          <a:xfrm>
            <a:off x="194001" y="1255142"/>
            <a:ext cx="4901986" cy="2445413"/>
          </a:xfrm>
          <a:prstGeom prst="rect">
            <a:avLst/>
          </a:prstGeom>
          <a:noFill/>
        </p:spPr>
        <p:txBody>
          <a:bodyPr wrap="square" rtlCol="0">
            <a:spAutoFit/>
          </a:bodyPr>
          <a:lstStyle/>
          <a:p>
            <a:pPr>
              <a:lnSpc>
                <a:spcPct val="150000"/>
              </a:lnSpc>
            </a:pPr>
            <a:r>
              <a:rPr lang="en-US" sz="2800" b="1" dirty="0">
                <a:solidFill>
                  <a:schemeClr val="accent2"/>
                </a:solidFill>
                <a:latin typeface="Century Gothic" panose="020B0502020202020204" pitchFamily="34" charset="0"/>
              </a:rPr>
              <a:t>Visit the event page online for more information. </a:t>
            </a:r>
            <a:endParaRPr lang="en-US" sz="2000" b="1" dirty="0">
              <a:solidFill>
                <a:schemeClr val="accent2"/>
              </a:solidFill>
              <a:latin typeface="Century Gothic" panose="020B0502020202020204" pitchFamily="34" charset="0"/>
            </a:endParaRPr>
          </a:p>
          <a:p>
            <a:pPr>
              <a:lnSpc>
                <a:spcPct val="150000"/>
              </a:lnSpc>
            </a:pPr>
            <a:r>
              <a:rPr lang="en-US" sz="1600" dirty="0">
                <a:latin typeface="Century Gothic" panose="020B0502020202020204" pitchFamily="34" charset="0"/>
                <a:hlinkClick r:id="rId6"/>
              </a:rPr>
              <a:t>http://blacksmithapplications.com/smoke-jumpers-2/attend-smoke-jumpers/</a:t>
            </a:r>
            <a:endParaRPr lang="en-US" sz="1600" dirty="0">
              <a:solidFill>
                <a:schemeClr val="accent2"/>
              </a:solidFill>
              <a:latin typeface="Century Gothic" panose="020B0502020202020204" pitchFamily="34" charset="0"/>
            </a:endParaRPr>
          </a:p>
          <a:p>
            <a:pPr>
              <a:lnSpc>
                <a:spcPct val="150000"/>
              </a:lnSpc>
            </a:pPr>
            <a:endParaRPr lang="en-US" sz="1600" b="1" dirty="0">
              <a:solidFill>
                <a:schemeClr val="accent2"/>
              </a:solidFill>
              <a:latin typeface="Century Gothic" panose="020B0502020202020204" pitchFamily="34" charset="0"/>
            </a:endParaRPr>
          </a:p>
        </p:txBody>
      </p:sp>
      <p:sp>
        <p:nvSpPr>
          <p:cNvPr id="8" name="Speech Bubble: Rectangle 7">
            <a:extLst>
              <a:ext uri="{FF2B5EF4-FFF2-40B4-BE49-F238E27FC236}">
                <a16:creationId xmlns:a16="http://schemas.microsoft.com/office/drawing/2014/main" id="{A3459984-F74E-4156-B122-AD51590ECC5A}"/>
              </a:ext>
            </a:extLst>
          </p:cNvPr>
          <p:cNvSpPr/>
          <p:nvPr/>
        </p:nvSpPr>
        <p:spPr>
          <a:xfrm>
            <a:off x="9206298" y="2854281"/>
            <a:ext cx="1871330" cy="2025079"/>
          </a:xfrm>
          <a:prstGeom prst="wedgeRectCallout">
            <a:avLst>
              <a:gd name="adj1" fmla="val -103219"/>
              <a:gd name="adj2" fmla="val 36954"/>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dirty="0">
                <a:latin typeface="Century Gothic" panose="020B0502020202020204" pitchFamily="34" charset="0"/>
              </a:rPr>
              <a:t>Toggle between days for timelines &amp; locations</a:t>
            </a:r>
          </a:p>
        </p:txBody>
      </p:sp>
      <p:pic>
        <p:nvPicPr>
          <p:cNvPr id="10" name="Picture 9">
            <a:extLst>
              <a:ext uri="{FF2B5EF4-FFF2-40B4-BE49-F238E27FC236}">
                <a16:creationId xmlns:a16="http://schemas.microsoft.com/office/drawing/2014/main" id="{9228DF6A-94C0-4180-B144-1104627D9A5F}"/>
              </a:ext>
            </a:extLst>
          </p:cNvPr>
          <p:cNvPicPr>
            <a:picLocks noChangeAspect="1"/>
          </p:cNvPicPr>
          <p:nvPr/>
        </p:nvPicPr>
        <p:blipFill>
          <a:blip r:embed="rId7"/>
          <a:stretch>
            <a:fillRect/>
          </a:stretch>
        </p:blipFill>
        <p:spPr>
          <a:xfrm>
            <a:off x="329609" y="4050726"/>
            <a:ext cx="4371633" cy="2575178"/>
          </a:xfrm>
          <a:prstGeom prst="rect">
            <a:avLst/>
          </a:prstGeom>
          <a:ln>
            <a:noFill/>
          </a:ln>
          <a:effectLst>
            <a:outerShdw blurRad="190500" algn="tl" rotWithShape="0">
              <a:srgbClr val="000000">
                <a:alpha val="70000"/>
              </a:srgbClr>
            </a:outerShdw>
          </a:effectLst>
        </p:spPr>
      </p:pic>
      <p:pic>
        <p:nvPicPr>
          <p:cNvPr id="16" name="Graphic 15" descr="Arrow: Slight curve">
            <a:extLst>
              <a:ext uri="{FF2B5EF4-FFF2-40B4-BE49-F238E27FC236}">
                <a16:creationId xmlns:a16="http://schemas.microsoft.com/office/drawing/2014/main" id="{D96EC4C6-4CD5-463C-A4F5-16F5AE6202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867" y="470972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501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1602A87-B9E3-BB4A-87A1-87F58864D637}"/>
              </a:ext>
            </a:extLst>
          </p:cNvPr>
          <p:cNvSpPr/>
          <p:nvPr/>
        </p:nvSpPr>
        <p:spPr>
          <a:xfrm>
            <a:off x="1824324" y="1143001"/>
            <a:ext cx="4171950" cy="4834718"/>
          </a:xfrm>
          <a:prstGeom prst="rect">
            <a:avLst/>
          </a:prstGeom>
          <a:solidFill>
            <a:schemeClr val="bg1"/>
          </a:solidFill>
          <a:ln w="3175">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graphicFrame>
        <p:nvGraphicFramePr>
          <p:cNvPr id="4" name="Object 3"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3351" name="think-cell Slide" r:id="rId7" imgW="360" imgH="360" progId="TCLayout.ActiveDocument.1">
                  <p:embed/>
                </p:oleObj>
              </mc:Choice>
              <mc:Fallback>
                <p:oleObj name="think-cell Slide" r:id="rId7" imgW="360" imgH="360" progId="TCLayout.ActiveDocument.1">
                  <p:embed/>
                  <p:pic>
                    <p:nvPicPr>
                      <p:cNvPr id="4" name="Object 3"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2000" dirty="0">
              <a:solidFill>
                <a:prstClr val="white"/>
              </a:solidFill>
              <a:latin typeface="Arial" panose="020B0604020202020204" pitchFamily="34" charset="0"/>
              <a:sym typeface="Arial" panose="020B0604020202020204" pitchFamily="34" charset="0"/>
            </a:endParaRPr>
          </a:p>
        </p:txBody>
      </p:sp>
      <p:sp>
        <p:nvSpPr>
          <p:cNvPr id="8" name="Title 1"/>
          <p:cNvSpPr>
            <a:spLocks noGrp="1"/>
          </p:cNvSpPr>
          <p:nvPr>
            <p:ph type="title"/>
          </p:nvPr>
        </p:nvSpPr>
        <p:spPr/>
        <p:txBody>
          <a:bodyPr/>
          <a:lstStyle/>
          <a:p>
            <a:r>
              <a:rPr lang="en-US" dirty="0">
                <a:latin typeface="Century Gothic" panose="020B0502020202020204" pitchFamily="34" charset="0"/>
                <a:sym typeface="Verdana" panose="020B0604030504040204" pitchFamily="34" charset="0"/>
              </a:rPr>
              <a:t>Groceries Are Amazon’s Fastest-Growing Category</a:t>
            </a:r>
          </a:p>
        </p:txBody>
      </p:sp>
      <p:sp>
        <p:nvSpPr>
          <p:cNvPr id="11" name="McK Footnote"/>
          <p:cNvSpPr txBox="1">
            <a:spLocks noChangeArrowheads="1"/>
          </p:cNvSpPr>
          <p:nvPr>
            <p:custDataLst>
              <p:tags r:id="rId4"/>
            </p:custDataLst>
          </p:nvPr>
        </p:nvSpPr>
        <p:spPr bwMode="gray">
          <a:xfrm>
            <a:off x="1398116" y="5806120"/>
            <a:ext cx="8412480"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sym typeface="Arial"/>
              </a:rPr>
              <a:t>Source: eMarketer</a:t>
            </a:r>
          </a:p>
        </p:txBody>
      </p:sp>
      <p:sp>
        <p:nvSpPr>
          <p:cNvPr id="14" name="TextBox 13"/>
          <p:cNvSpPr txBox="1"/>
          <p:nvPr/>
        </p:nvSpPr>
        <p:spPr>
          <a:xfrm>
            <a:off x="1844040" y="1185363"/>
            <a:ext cx="4111388" cy="646331"/>
          </a:xfrm>
          <a:prstGeom prst="rect">
            <a:avLst/>
          </a:prstGeom>
          <a:noFill/>
        </p:spPr>
        <p:txBody>
          <a:bodyPr wrap="square" rtlCol="0">
            <a:spAutoFit/>
          </a:bodyPr>
          <a:lstStyle/>
          <a:p>
            <a:pPr defTabSz="1219170">
              <a:defRPr/>
            </a:pPr>
            <a:r>
              <a:rPr lang="en-US" sz="1200" b="1" dirty="0">
                <a:solidFill>
                  <a:srgbClr val="002776"/>
                </a:solidFill>
                <a:latin typeface="Arial"/>
              </a:rPr>
              <a:t>Amazon Retail E-commerce Sales Growth, </a:t>
            </a:r>
            <a:br>
              <a:rPr lang="en-US" sz="1200" b="1" dirty="0">
                <a:solidFill>
                  <a:srgbClr val="002776"/>
                </a:solidFill>
                <a:latin typeface="Arial"/>
              </a:rPr>
            </a:br>
            <a:r>
              <a:rPr lang="en-US" sz="1200" b="1" dirty="0">
                <a:solidFill>
                  <a:srgbClr val="002776"/>
                </a:solidFill>
                <a:latin typeface="Arial"/>
              </a:rPr>
              <a:t>by Product Category</a:t>
            </a:r>
            <a:endParaRPr lang="en-US" sz="1200" b="1" i="1" dirty="0">
              <a:solidFill>
                <a:srgbClr val="002776"/>
              </a:solidFill>
              <a:latin typeface="Arial"/>
            </a:endParaRPr>
          </a:p>
          <a:p>
            <a:pPr defTabSz="1219170">
              <a:defRPr/>
            </a:pPr>
            <a:r>
              <a:rPr lang="en-US" sz="1200" dirty="0">
                <a:solidFill>
                  <a:srgbClr val="002776"/>
                </a:solidFill>
                <a:latin typeface="Arial"/>
              </a:rPr>
              <a:t>U.S., 2018, % change</a:t>
            </a:r>
          </a:p>
        </p:txBody>
      </p:sp>
      <p:sp>
        <p:nvSpPr>
          <p:cNvPr id="5" name="Rectangle 4"/>
          <p:cNvSpPr/>
          <p:nvPr/>
        </p:nvSpPr>
        <p:spPr>
          <a:xfrm>
            <a:off x="1929999" y="2313403"/>
            <a:ext cx="3729625"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0" name="Rectangle 29"/>
          <p:cNvSpPr/>
          <p:nvPr/>
        </p:nvSpPr>
        <p:spPr>
          <a:xfrm>
            <a:off x="1930006" y="1969720"/>
            <a:ext cx="2864283"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1" name="Rectangle 30"/>
          <p:cNvSpPr/>
          <p:nvPr/>
        </p:nvSpPr>
        <p:spPr>
          <a:xfrm>
            <a:off x="1930005" y="2651736"/>
            <a:ext cx="1851833"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2" name="Rectangle 31"/>
          <p:cNvSpPr/>
          <p:nvPr/>
        </p:nvSpPr>
        <p:spPr>
          <a:xfrm>
            <a:off x="1930005" y="3010276"/>
            <a:ext cx="2760442"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3" name="Rectangle 32"/>
          <p:cNvSpPr/>
          <p:nvPr/>
        </p:nvSpPr>
        <p:spPr>
          <a:xfrm>
            <a:off x="1930004" y="3368817"/>
            <a:ext cx="3911348"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4" name="Rectangle 33"/>
          <p:cNvSpPr/>
          <p:nvPr/>
        </p:nvSpPr>
        <p:spPr>
          <a:xfrm>
            <a:off x="1930004" y="3727358"/>
            <a:ext cx="3634438"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5" name="Rectangle 34"/>
          <p:cNvSpPr/>
          <p:nvPr/>
        </p:nvSpPr>
        <p:spPr>
          <a:xfrm>
            <a:off x="1930006" y="4077190"/>
            <a:ext cx="3712319"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6" name="Rectangle 35"/>
          <p:cNvSpPr/>
          <p:nvPr/>
        </p:nvSpPr>
        <p:spPr>
          <a:xfrm>
            <a:off x="1930005" y="4427021"/>
            <a:ext cx="2872937"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7" name="Rectangle 36"/>
          <p:cNvSpPr/>
          <p:nvPr/>
        </p:nvSpPr>
        <p:spPr>
          <a:xfrm>
            <a:off x="1930006" y="4776853"/>
            <a:ext cx="2985431"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38" name="Rectangle 37"/>
          <p:cNvSpPr/>
          <p:nvPr/>
        </p:nvSpPr>
        <p:spPr>
          <a:xfrm>
            <a:off x="1930004" y="5126685"/>
            <a:ext cx="2942164" cy="262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200" dirty="0">
              <a:solidFill>
                <a:prstClr val="white"/>
              </a:solidFill>
              <a:latin typeface="Arial"/>
            </a:endParaRPr>
          </a:p>
        </p:txBody>
      </p:sp>
      <p:sp>
        <p:nvSpPr>
          <p:cNvPr id="20" name="TextBox 19"/>
          <p:cNvSpPr txBox="1"/>
          <p:nvPr/>
        </p:nvSpPr>
        <p:spPr>
          <a:xfrm>
            <a:off x="1900856" y="2288446"/>
            <a:ext cx="3947418" cy="276999"/>
          </a:xfrm>
          <a:prstGeom prst="rect">
            <a:avLst/>
          </a:prstGeom>
          <a:noFill/>
        </p:spPr>
        <p:txBody>
          <a:bodyPr wrap="square" rtlCol="0">
            <a:spAutoFit/>
          </a:bodyPr>
          <a:lstStyle/>
          <a:p>
            <a:pPr defTabSz="1219170">
              <a:defRPr/>
            </a:pPr>
            <a:r>
              <a:rPr lang="en-US" sz="1200" b="1" dirty="0">
                <a:solidFill>
                  <a:prstClr val="white"/>
                </a:solidFill>
                <a:latin typeface="Arial"/>
              </a:rPr>
              <a:t>Apparel &amp; Accessories                                   38.2%</a:t>
            </a:r>
          </a:p>
        </p:txBody>
      </p:sp>
      <p:sp>
        <p:nvSpPr>
          <p:cNvPr id="21" name="TextBox 20"/>
          <p:cNvSpPr txBox="1"/>
          <p:nvPr/>
        </p:nvSpPr>
        <p:spPr>
          <a:xfrm>
            <a:off x="1909237" y="1961001"/>
            <a:ext cx="3939038" cy="276999"/>
          </a:xfrm>
          <a:prstGeom prst="rect">
            <a:avLst/>
          </a:prstGeom>
          <a:noFill/>
        </p:spPr>
        <p:txBody>
          <a:bodyPr wrap="square" rtlCol="0">
            <a:spAutoFit/>
          </a:bodyPr>
          <a:lstStyle/>
          <a:p>
            <a:pPr defTabSz="1219170">
              <a:defRPr/>
            </a:pPr>
            <a:r>
              <a:rPr lang="en-US" sz="1200" b="1" dirty="0">
                <a:solidFill>
                  <a:prstClr val="white"/>
                </a:solidFill>
                <a:latin typeface="Arial"/>
              </a:rPr>
              <a:t>Auto &amp; Parts                                29.4%</a:t>
            </a:r>
          </a:p>
        </p:txBody>
      </p:sp>
      <p:sp>
        <p:nvSpPr>
          <p:cNvPr id="22" name="TextBox 21"/>
          <p:cNvSpPr txBox="1"/>
          <p:nvPr/>
        </p:nvSpPr>
        <p:spPr>
          <a:xfrm>
            <a:off x="1909237" y="3004884"/>
            <a:ext cx="3939038" cy="276999"/>
          </a:xfrm>
          <a:prstGeom prst="rect">
            <a:avLst/>
          </a:prstGeom>
          <a:noFill/>
        </p:spPr>
        <p:txBody>
          <a:bodyPr wrap="square" rtlCol="0">
            <a:spAutoFit/>
          </a:bodyPr>
          <a:lstStyle/>
          <a:p>
            <a:pPr defTabSz="1219170">
              <a:defRPr/>
            </a:pPr>
            <a:r>
              <a:rPr lang="en-US" sz="1200" b="1" dirty="0">
                <a:solidFill>
                  <a:prstClr val="white"/>
                </a:solidFill>
                <a:latin typeface="Arial"/>
              </a:rPr>
              <a:t>Computer &amp; Consumer Electronics  </a:t>
            </a:r>
            <a:r>
              <a:rPr lang="en-US" sz="1200" b="1" dirty="0">
                <a:solidFill>
                  <a:srgbClr val="616365"/>
                </a:solidFill>
                <a:latin typeface="Arial"/>
              </a:rPr>
              <a:t>   </a:t>
            </a:r>
            <a:r>
              <a:rPr lang="en-US" sz="1200" b="1" dirty="0">
                <a:solidFill>
                  <a:srgbClr val="002776"/>
                </a:solidFill>
                <a:latin typeface="Arial"/>
              </a:rPr>
              <a:t>23.0%</a:t>
            </a:r>
          </a:p>
        </p:txBody>
      </p:sp>
      <p:sp>
        <p:nvSpPr>
          <p:cNvPr id="23" name="TextBox 22"/>
          <p:cNvSpPr txBox="1"/>
          <p:nvPr/>
        </p:nvSpPr>
        <p:spPr>
          <a:xfrm>
            <a:off x="1909237" y="2644680"/>
            <a:ext cx="3939038" cy="276999"/>
          </a:xfrm>
          <a:prstGeom prst="rect">
            <a:avLst/>
          </a:prstGeom>
          <a:noFill/>
        </p:spPr>
        <p:txBody>
          <a:bodyPr wrap="square" rtlCol="0">
            <a:spAutoFit/>
          </a:bodyPr>
          <a:lstStyle/>
          <a:p>
            <a:pPr defTabSz="1219170">
              <a:defRPr/>
            </a:pPr>
            <a:r>
              <a:rPr lang="en-US" sz="1200" b="1" dirty="0">
                <a:solidFill>
                  <a:prstClr val="white"/>
                </a:solidFill>
                <a:latin typeface="Arial"/>
              </a:rPr>
              <a:t>Books, Music &amp; Video     </a:t>
            </a:r>
            <a:r>
              <a:rPr lang="en-US" sz="1200" b="1" dirty="0">
                <a:solidFill>
                  <a:srgbClr val="002776"/>
                </a:solidFill>
                <a:latin typeface="Arial"/>
              </a:rPr>
              <a:t>18.9%</a:t>
            </a:r>
          </a:p>
        </p:txBody>
      </p:sp>
      <p:sp>
        <p:nvSpPr>
          <p:cNvPr id="24" name="TextBox 23"/>
          <p:cNvSpPr txBox="1"/>
          <p:nvPr/>
        </p:nvSpPr>
        <p:spPr>
          <a:xfrm>
            <a:off x="1909238" y="3351243"/>
            <a:ext cx="4029033" cy="276999"/>
          </a:xfrm>
          <a:prstGeom prst="rect">
            <a:avLst/>
          </a:prstGeom>
          <a:noFill/>
        </p:spPr>
        <p:txBody>
          <a:bodyPr wrap="square" rtlCol="0">
            <a:spAutoFit/>
          </a:bodyPr>
          <a:lstStyle/>
          <a:p>
            <a:pPr defTabSz="1219170">
              <a:defRPr/>
            </a:pPr>
            <a:r>
              <a:rPr lang="en-US" sz="1200" b="1" dirty="0">
                <a:solidFill>
                  <a:prstClr val="white"/>
                </a:solidFill>
                <a:latin typeface="Arial"/>
              </a:rPr>
              <a:t>Food &amp; Beverage                                                 40.1%</a:t>
            </a:r>
          </a:p>
        </p:txBody>
      </p:sp>
      <p:sp>
        <p:nvSpPr>
          <p:cNvPr id="25" name="TextBox 24"/>
          <p:cNvSpPr txBox="1"/>
          <p:nvPr/>
        </p:nvSpPr>
        <p:spPr>
          <a:xfrm>
            <a:off x="1909237" y="3718371"/>
            <a:ext cx="3939038" cy="276999"/>
          </a:xfrm>
          <a:prstGeom prst="rect">
            <a:avLst/>
          </a:prstGeom>
          <a:noFill/>
        </p:spPr>
        <p:txBody>
          <a:bodyPr wrap="square" rtlCol="0">
            <a:spAutoFit/>
          </a:bodyPr>
          <a:lstStyle/>
          <a:p>
            <a:pPr defTabSz="1219170">
              <a:defRPr/>
            </a:pPr>
            <a:r>
              <a:rPr lang="en-US" sz="1200" b="1" dirty="0">
                <a:solidFill>
                  <a:prstClr val="white"/>
                </a:solidFill>
                <a:latin typeface="Arial"/>
              </a:rPr>
              <a:t>Furniture &amp; Home Furnishings                    37.2%</a:t>
            </a:r>
          </a:p>
        </p:txBody>
      </p:sp>
      <p:sp>
        <p:nvSpPr>
          <p:cNvPr id="26" name="TextBox 25"/>
          <p:cNvSpPr txBox="1"/>
          <p:nvPr/>
        </p:nvSpPr>
        <p:spPr>
          <a:xfrm>
            <a:off x="1909237" y="4062945"/>
            <a:ext cx="3890578" cy="276999"/>
          </a:xfrm>
          <a:prstGeom prst="rect">
            <a:avLst/>
          </a:prstGeom>
          <a:noFill/>
        </p:spPr>
        <p:txBody>
          <a:bodyPr wrap="square" rtlCol="0">
            <a:spAutoFit/>
          </a:bodyPr>
          <a:lstStyle/>
          <a:p>
            <a:pPr defTabSz="1219170">
              <a:defRPr/>
            </a:pPr>
            <a:r>
              <a:rPr lang="en-US" sz="1200" b="1" dirty="0">
                <a:solidFill>
                  <a:prstClr val="white"/>
                </a:solidFill>
                <a:latin typeface="Arial"/>
              </a:rPr>
              <a:t>Health, Personal Care &amp; Beauty                    37.9%</a:t>
            </a:r>
          </a:p>
        </p:txBody>
      </p:sp>
      <p:sp>
        <p:nvSpPr>
          <p:cNvPr id="27" name="TextBox 26"/>
          <p:cNvSpPr txBox="1"/>
          <p:nvPr/>
        </p:nvSpPr>
        <p:spPr>
          <a:xfrm>
            <a:off x="1909237" y="4414439"/>
            <a:ext cx="3890578" cy="276999"/>
          </a:xfrm>
          <a:prstGeom prst="rect">
            <a:avLst/>
          </a:prstGeom>
          <a:noFill/>
        </p:spPr>
        <p:txBody>
          <a:bodyPr wrap="square" rtlCol="0">
            <a:spAutoFit/>
          </a:bodyPr>
          <a:lstStyle/>
          <a:p>
            <a:pPr defTabSz="1219170">
              <a:defRPr/>
            </a:pPr>
            <a:r>
              <a:rPr lang="en-US" sz="1200" b="1" dirty="0">
                <a:solidFill>
                  <a:prstClr val="white"/>
                </a:solidFill>
                <a:latin typeface="Arial"/>
              </a:rPr>
              <a:t>Office Equipment &amp; Supplies    </a:t>
            </a:r>
            <a:r>
              <a:rPr lang="en-US" sz="1200" b="1" dirty="0">
                <a:solidFill>
                  <a:srgbClr val="616365"/>
                </a:solidFill>
                <a:latin typeface="Arial"/>
              </a:rPr>
              <a:t>  </a:t>
            </a:r>
            <a:r>
              <a:rPr lang="en-US" sz="1200" b="1" dirty="0">
                <a:solidFill>
                  <a:prstClr val="white"/>
                </a:solidFill>
                <a:latin typeface="Arial"/>
              </a:rPr>
              <a:t>29.4%</a:t>
            </a:r>
          </a:p>
        </p:txBody>
      </p:sp>
      <p:sp>
        <p:nvSpPr>
          <p:cNvPr id="28" name="TextBox 27"/>
          <p:cNvSpPr txBox="1"/>
          <p:nvPr/>
        </p:nvSpPr>
        <p:spPr>
          <a:xfrm>
            <a:off x="1909238" y="4759012"/>
            <a:ext cx="3731355" cy="276999"/>
          </a:xfrm>
          <a:prstGeom prst="rect">
            <a:avLst/>
          </a:prstGeom>
          <a:noFill/>
        </p:spPr>
        <p:txBody>
          <a:bodyPr wrap="square" rtlCol="0">
            <a:spAutoFit/>
          </a:bodyPr>
          <a:lstStyle/>
          <a:p>
            <a:pPr defTabSz="1219170">
              <a:defRPr/>
            </a:pPr>
            <a:r>
              <a:rPr lang="en-US" sz="1200" b="1" dirty="0">
                <a:solidFill>
                  <a:prstClr val="white"/>
                </a:solidFill>
                <a:latin typeface="Arial"/>
              </a:rPr>
              <a:t>Toys &amp; Hobby                               </a:t>
            </a:r>
            <a:r>
              <a:rPr lang="en-US" sz="1200" b="1" dirty="0">
                <a:solidFill>
                  <a:srgbClr val="616365"/>
                </a:solidFill>
                <a:latin typeface="Arial"/>
              </a:rPr>
              <a:t>  </a:t>
            </a:r>
            <a:r>
              <a:rPr lang="en-US" sz="1200" b="1" dirty="0">
                <a:solidFill>
                  <a:prstClr val="white"/>
                </a:solidFill>
                <a:latin typeface="Arial"/>
              </a:rPr>
              <a:t>30.7%</a:t>
            </a:r>
          </a:p>
        </p:txBody>
      </p:sp>
      <p:sp>
        <p:nvSpPr>
          <p:cNvPr id="29" name="TextBox 28"/>
          <p:cNvSpPr txBox="1"/>
          <p:nvPr/>
        </p:nvSpPr>
        <p:spPr>
          <a:xfrm>
            <a:off x="1909237" y="5110507"/>
            <a:ext cx="3585978" cy="276999"/>
          </a:xfrm>
          <a:prstGeom prst="rect">
            <a:avLst/>
          </a:prstGeom>
          <a:noFill/>
        </p:spPr>
        <p:txBody>
          <a:bodyPr wrap="square" rtlCol="0">
            <a:spAutoFit/>
          </a:bodyPr>
          <a:lstStyle/>
          <a:p>
            <a:pPr defTabSz="1219170">
              <a:defRPr/>
            </a:pPr>
            <a:r>
              <a:rPr lang="en-US" sz="1200" b="1" dirty="0">
                <a:solidFill>
                  <a:prstClr val="white"/>
                </a:solidFill>
                <a:latin typeface="Arial"/>
              </a:rPr>
              <a:t>Other Categories                          </a:t>
            </a:r>
            <a:r>
              <a:rPr lang="en-US" sz="1200" b="1" dirty="0">
                <a:solidFill>
                  <a:srgbClr val="616365"/>
                </a:solidFill>
                <a:latin typeface="Arial"/>
              </a:rPr>
              <a:t> </a:t>
            </a:r>
            <a:r>
              <a:rPr lang="en-US" sz="1200" b="1" dirty="0">
                <a:solidFill>
                  <a:prstClr val="white"/>
                </a:solidFill>
                <a:latin typeface="Arial"/>
              </a:rPr>
              <a:t>30.4%</a:t>
            </a:r>
          </a:p>
        </p:txBody>
      </p:sp>
      <p:cxnSp>
        <p:nvCxnSpPr>
          <p:cNvPr id="40" name="Straight Connector 39"/>
          <p:cNvCxnSpPr>
            <a:cxnSpLocks/>
          </p:cNvCxnSpPr>
          <p:nvPr/>
        </p:nvCxnSpPr>
        <p:spPr>
          <a:xfrm>
            <a:off x="1933264" y="1814647"/>
            <a:ext cx="3915010" cy="0"/>
          </a:xfrm>
          <a:prstGeom prst="line">
            <a:avLst/>
          </a:prstGeom>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flipH="1">
            <a:off x="6293444" y="4402074"/>
            <a:ext cx="3945280" cy="1172738"/>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4" name="Rectangle 43"/>
          <p:cNvSpPr/>
          <p:nvPr/>
        </p:nvSpPr>
        <p:spPr>
          <a:xfrm flipH="1">
            <a:off x="6289310" y="2789843"/>
            <a:ext cx="3951977" cy="161223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5" name="Right Triangle 44"/>
          <p:cNvSpPr/>
          <p:nvPr/>
        </p:nvSpPr>
        <p:spPr>
          <a:xfrm flipH="1">
            <a:off x="9986166" y="1142999"/>
            <a:ext cx="252561" cy="3608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6" name="Right Triangle 45"/>
          <p:cNvSpPr/>
          <p:nvPr/>
        </p:nvSpPr>
        <p:spPr>
          <a:xfrm flipH="1" flipV="1">
            <a:off x="9986166" y="5616918"/>
            <a:ext cx="252561" cy="3608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7" name="Rectangle 46"/>
          <p:cNvSpPr/>
          <p:nvPr/>
        </p:nvSpPr>
        <p:spPr>
          <a:xfrm flipH="1">
            <a:off x="10273694" y="1143000"/>
            <a:ext cx="89505" cy="4834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8" name="Rectangle 47"/>
          <p:cNvSpPr/>
          <p:nvPr/>
        </p:nvSpPr>
        <p:spPr>
          <a:xfrm flipH="1">
            <a:off x="6293445" y="1549795"/>
            <a:ext cx="3945280" cy="1240048"/>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49" name="Rectangle 48"/>
          <p:cNvSpPr/>
          <p:nvPr/>
        </p:nvSpPr>
        <p:spPr>
          <a:xfrm>
            <a:off x="6347415" y="1540341"/>
            <a:ext cx="3857435" cy="4278094"/>
          </a:xfrm>
          <a:prstGeom prst="rect">
            <a:avLst/>
          </a:prstGeom>
        </p:spPr>
        <p:txBody>
          <a:bodyPr wrap="square">
            <a:spAutoFit/>
          </a:bodyPr>
          <a:lstStyle/>
          <a:p>
            <a:pPr defTabSz="1219170">
              <a:spcBef>
                <a:spcPts val="600"/>
              </a:spcBef>
              <a:spcAft>
                <a:spcPts val="600"/>
              </a:spcAft>
              <a:defRPr/>
            </a:pPr>
            <a:r>
              <a:rPr lang="en-US" sz="1400" dirty="0">
                <a:solidFill>
                  <a:prstClr val="white"/>
                </a:solidFill>
                <a:latin typeface="Century Gothic" panose="020B0502020202020204" pitchFamily="34" charset="0"/>
              </a:rPr>
              <a:t>Despite forays into food and beverage with Amazon Fresh, Amazon’s acquisition of Whole Foods was a loud and clear signal that the online retailer was invading the traditional supermarket space.</a:t>
            </a:r>
          </a:p>
          <a:p>
            <a:pPr defTabSz="1219170">
              <a:spcBef>
                <a:spcPts val="600"/>
              </a:spcBef>
              <a:spcAft>
                <a:spcPts val="600"/>
              </a:spcAft>
              <a:defRPr/>
            </a:pPr>
            <a:r>
              <a:rPr lang="en-US" sz="1400" dirty="0">
                <a:solidFill>
                  <a:prstClr val="white"/>
                </a:solidFill>
                <a:latin typeface="Century Gothic" panose="020B0502020202020204" pitchFamily="34" charset="0"/>
              </a:rPr>
              <a:t>Food is one of the most underpenetrated digital sales categories in the U.S. Only 2.8 percent of food and beverage sales occurred online in 2018, according to eMarketer. So the retailer that solves the logistical issues of getting perishables to shoppers quickly and cost-effectively stands to gain exponentially.</a:t>
            </a:r>
          </a:p>
          <a:p>
            <a:pPr defTabSz="1219170">
              <a:spcBef>
                <a:spcPts val="600"/>
              </a:spcBef>
              <a:spcAft>
                <a:spcPts val="600"/>
              </a:spcAft>
              <a:defRPr/>
            </a:pPr>
            <a:r>
              <a:rPr lang="en-US" sz="1400" dirty="0">
                <a:solidFill>
                  <a:prstClr val="white"/>
                </a:solidFill>
                <a:latin typeface="Century Gothic" panose="020B0502020202020204" pitchFamily="34" charset="0"/>
              </a:rPr>
              <a:t>With $4.75 billion in 2018 sales, food and beverage also ranked last by product category. However, food and beverage posted sales growth of 40.1 percent versus 2017, tops among all categories.</a:t>
            </a:r>
          </a:p>
        </p:txBody>
      </p:sp>
      <p:sp>
        <p:nvSpPr>
          <p:cNvPr id="3" name="Oval 2">
            <a:extLst>
              <a:ext uri="{FF2B5EF4-FFF2-40B4-BE49-F238E27FC236}">
                <a16:creationId xmlns:a16="http://schemas.microsoft.com/office/drawing/2014/main" id="{B6049D5C-474C-4245-BB46-8F7665422A20}"/>
              </a:ext>
            </a:extLst>
          </p:cNvPr>
          <p:cNvSpPr/>
          <p:nvPr/>
        </p:nvSpPr>
        <p:spPr>
          <a:xfrm>
            <a:off x="1641020" y="3296127"/>
            <a:ext cx="4454980" cy="406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50000"/>
              </a:spcBef>
              <a:spcAft>
                <a:spcPct val="50000"/>
              </a:spcAft>
              <a:buFontTx/>
              <a:buChar char="•"/>
            </a:pPr>
            <a:endParaRPr lang="en-US" dirty="0">
              <a:solidFill>
                <a:prstClr val="white"/>
              </a:solidFill>
              <a:latin typeface="Arial"/>
            </a:endParaRPr>
          </a:p>
        </p:txBody>
      </p:sp>
    </p:spTree>
    <p:extLst>
      <p:ext uri="{BB962C8B-B14F-4D97-AF65-F5344CB8AC3E}">
        <p14:creationId xmlns:p14="http://schemas.microsoft.com/office/powerpoint/2010/main" val="295790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16445" y="5465904"/>
            <a:ext cx="8749665" cy="13335"/>
          </a:xfrm>
          <a:custGeom>
            <a:avLst/>
            <a:gdLst/>
            <a:ahLst/>
            <a:cxnLst/>
            <a:rect l="l" t="t" r="r" b="b"/>
            <a:pathLst>
              <a:path w="8749665" h="13335">
                <a:moveTo>
                  <a:pt x="0" y="0"/>
                </a:moveTo>
                <a:lnTo>
                  <a:pt x="8749499" y="12826"/>
                </a:lnTo>
              </a:path>
            </a:pathLst>
          </a:custGeom>
          <a:ln w="9524">
            <a:solidFill>
              <a:srgbClr val="9FA0A2"/>
            </a:solidFill>
          </a:ln>
        </p:spPr>
        <p:txBody>
          <a:bodyPr wrap="square" lIns="0" tIns="0" rIns="0" bIns="0" rtlCol="0"/>
          <a:lstStyle/>
          <a:p>
            <a:pPr eaLnBrk="0" fontAlgn="base" hangingPunct="0">
              <a:spcBef>
                <a:spcPct val="50000"/>
              </a:spcBef>
              <a:spcAft>
                <a:spcPct val="50000"/>
              </a:spcAft>
              <a:buFontTx/>
              <a:buChar char="•"/>
            </a:pPr>
            <a:endParaRPr dirty="0">
              <a:solidFill>
                <a:srgbClr val="616365"/>
              </a:solidFill>
              <a:latin typeface="Century Gothic" pitchFamily="34" charset="0"/>
            </a:endParaRPr>
          </a:p>
        </p:txBody>
      </p:sp>
      <p:sp>
        <p:nvSpPr>
          <p:cNvPr id="4" name="object 4"/>
          <p:cNvSpPr/>
          <p:nvPr/>
        </p:nvSpPr>
        <p:spPr>
          <a:xfrm>
            <a:off x="1524003" y="848817"/>
            <a:ext cx="3913093" cy="4617087"/>
          </a:xfrm>
          <a:prstGeom prst="rect">
            <a:avLst/>
          </a:prstGeom>
          <a:blipFill>
            <a:blip r:embed="rId2" cstate="print"/>
            <a:stretch>
              <a:fillRect/>
            </a:stretch>
          </a:blipFill>
        </p:spPr>
        <p:txBody>
          <a:bodyPr wrap="square" lIns="0" tIns="0" rIns="0" bIns="0" rtlCol="0"/>
          <a:lstStyle/>
          <a:p>
            <a:pPr eaLnBrk="0" fontAlgn="base" hangingPunct="0">
              <a:spcBef>
                <a:spcPct val="50000"/>
              </a:spcBef>
              <a:spcAft>
                <a:spcPct val="50000"/>
              </a:spcAft>
              <a:buFontTx/>
              <a:buChar char="•"/>
            </a:pPr>
            <a:endParaRPr dirty="0">
              <a:solidFill>
                <a:srgbClr val="616365"/>
              </a:solidFill>
              <a:latin typeface="Century Gothic" pitchFamily="34" charset="0"/>
            </a:endParaRPr>
          </a:p>
        </p:txBody>
      </p:sp>
      <p:graphicFrame>
        <p:nvGraphicFramePr>
          <p:cNvPr id="5" name="object 5"/>
          <p:cNvGraphicFramePr>
            <a:graphicFrameLocks noGrp="1"/>
          </p:cNvGraphicFramePr>
          <p:nvPr>
            <p:extLst>
              <p:ext uri="{D42A27DB-BD31-4B8C-83A1-F6EECF244321}">
                <p14:modId xmlns:p14="http://schemas.microsoft.com/office/powerpoint/2010/main" val="1795392985"/>
              </p:ext>
            </p:extLst>
          </p:nvPr>
        </p:nvGraphicFramePr>
        <p:xfrm>
          <a:off x="5555393" y="2616852"/>
          <a:ext cx="4808816" cy="548640"/>
        </p:xfrm>
        <a:graphic>
          <a:graphicData uri="http://schemas.openxmlformats.org/drawingml/2006/table">
            <a:tbl>
              <a:tblPr firstRow="1" bandRow="1">
                <a:tableStyleId>{2D5ABB26-0587-4C30-8999-92F81FD0307C}</a:tableStyleId>
              </a:tblPr>
              <a:tblGrid>
                <a:gridCol w="961763">
                  <a:extLst>
                    <a:ext uri="{9D8B030D-6E8A-4147-A177-3AD203B41FA5}">
                      <a16:colId xmlns:a16="http://schemas.microsoft.com/office/drawing/2014/main" val="20000"/>
                    </a:ext>
                  </a:extLst>
                </a:gridCol>
                <a:gridCol w="961763">
                  <a:extLst>
                    <a:ext uri="{9D8B030D-6E8A-4147-A177-3AD203B41FA5}">
                      <a16:colId xmlns:a16="http://schemas.microsoft.com/office/drawing/2014/main" val="20001"/>
                    </a:ext>
                  </a:extLst>
                </a:gridCol>
                <a:gridCol w="961763">
                  <a:extLst>
                    <a:ext uri="{9D8B030D-6E8A-4147-A177-3AD203B41FA5}">
                      <a16:colId xmlns:a16="http://schemas.microsoft.com/office/drawing/2014/main" val="20002"/>
                    </a:ext>
                  </a:extLst>
                </a:gridCol>
                <a:gridCol w="961763">
                  <a:extLst>
                    <a:ext uri="{9D8B030D-6E8A-4147-A177-3AD203B41FA5}">
                      <a16:colId xmlns:a16="http://schemas.microsoft.com/office/drawing/2014/main" val="20003"/>
                    </a:ext>
                  </a:extLst>
                </a:gridCol>
                <a:gridCol w="961764">
                  <a:extLst>
                    <a:ext uri="{9D8B030D-6E8A-4147-A177-3AD203B41FA5}">
                      <a16:colId xmlns:a16="http://schemas.microsoft.com/office/drawing/2014/main" val="20004"/>
                    </a:ext>
                  </a:extLst>
                </a:gridCol>
              </a:tblGrid>
              <a:tr h="548640">
                <a:tc>
                  <a:txBody>
                    <a:bodyPr/>
                    <a:lstStyle/>
                    <a:p>
                      <a:pPr algn="ctr">
                        <a:lnSpc>
                          <a:spcPct val="100000"/>
                        </a:lnSpc>
                      </a:pPr>
                      <a:r>
                        <a:rPr sz="1400" spc="-35" dirty="0">
                          <a:solidFill>
                            <a:srgbClr val="FFFFFF"/>
                          </a:solidFill>
                          <a:latin typeface="Century Gothic" panose="020B0502020202020204" pitchFamily="34" charset="0"/>
                          <a:cs typeface="Arial"/>
                        </a:rPr>
                        <a:t>Total</a:t>
                      </a:r>
                      <a:endParaRPr sz="1400" dirty="0">
                        <a:latin typeface="Century Gothic" panose="020B0502020202020204" pitchFamily="34" charset="0"/>
                        <a:cs typeface="Arial"/>
                      </a:endParaRPr>
                    </a:p>
                  </a:txBody>
                  <a:tcPr marL="0" marR="0" marT="0" marB="0" anchor="ctr">
                    <a:solidFill>
                      <a:srgbClr val="3E9C35"/>
                    </a:solidFill>
                  </a:tcPr>
                </a:tc>
                <a:tc>
                  <a:txBody>
                    <a:bodyPr/>
                    <a:lstStyle/>
                    <a:p>
                      <a:pPr algn="ctr">
                        <a:lnSpc>
                          <a:spcPct val="100000"/>
                        </a:lnSpc>
                      </a:pPr>
                      <a:r>
                        <a:rPr sz="1400" dirty="0">
                          <a:solidFill>
                            <a:srgbClr val="FFFFFF"/>
                          </a:solidFill>
                          <a:latin typeface="Century Gothic" panose="020B0502020202020204" pitchFamily="34" charset="0"/>
                          <a:cs typeface="Arial"/>
                        </a:rPr>
                        <a:t>Millennials</a:t>
                      </a:r>
                      <a:endParaRPr sz="1400" dirty="0">
                        <a:latin typeface="Century Gothic" panose="020B0502020202020204" pitchFamily="34" charset="0"/>
                        <a:cs typeface="Arial"/>
                      </a:endParaRPr>
                    </a:p>
                  </a:txBody>
                  <a:tcPr marL="0" marR="0" marT="0" marB="0" anchor="ctr">
                    <a:solidFill>
                      <a:srgbClr val="3E9C35"/>
                    </a:solidFill>
                  </a:tcPr>
                </a:tc>
                <a:tc>
                  <a:txBody>
                    <a:bodyPr/>
                    <a:lstStyle/>
                    <a:p>
                      <a:pPr marL="259715">
                        <a:lnSpc>
                          <a:spcPct val="100000"/>
                        </a:lnSpc>
                      </a:pPr>
                      <a:r>
                        <a:rPr sz="1400" spc="-5" dirty="0">
                          <a:solidFill>
                            <a:srgbClr val="FFFFFF"/>
                          </a:solidFill>
                          <a:latin typeface="Century Gothic" panose="020B0502020202020204" pitchFamily="34" charset="0"/>
                          <a:cs typeface="Arial"/>
                        </a:rPr>
                        <a:t>GenX</a:t>
                      </a:r>
                      <a:endParaRPr sz="1400" dirty="0">
                        <a:latin typeface="Century Gothic" panose="020B0502020202020204" pitchFamily="34" charset="0"/>
                        <a:cs typeface="Arial"/>
                      </a:endParaRPr>
                    </a:p>
                  </a:txBody>
                  <a:tcPr marL="0" marR="0" marT="0" marB="0" anchor="ctr">
                    <a:solidFill>
                      <a:srgbClr val="3E9C35"/>
                    </a:solidFill>
                  </a:tcPr>
                </a:tc>
                <a:tc>
                  <a:txBody>
                    <a:bodyPr/>
                    <a:lstStyle/>
                    <a:p>
                      <a:pPr marL="160655">
                        <a:lnSpc>
                          <a:spcPct val="100000"/>
                        </a:lnSpc>
                      </a:pPr>
                      <a:r>
                        <a:rPr sz="1400" spc="-20" dirty="0">
                          <a:solidFill>
                            <a:srgbClr val="FFFFFF"/>
                          </a:solidFill>
                          <a:latin typeface="Century Gothic" panose="020B0502020202020204" pitchFamily="34" charset="0"/>
                          <a:cs typeface="Arial"/>
                        </a:rPr>
                        <a:t>Younger</a:t>
                      </a:r>
                      <a:endParaRPr sz="1400" dirty="0">
                        <a:latin typeface="Century Gothic" panose="020B0502020202020204" pitchFamily="34" charset="0"/>
                        <a:cs typeface="Arial"/>
                      </a:endParaRPr>
                    </a:p>
                    <a:p>
                      <a:pPr marL="131445">
                        <a:lnSpc>
                          <a:spcPct val="100000"/>
                        </a:lnSpc>
                      </a:pPr>
                      <a:r>
                        <a:rPr sz="1400" dirty="0">
                          <a:solidFill>
                            <a:srgbClr val="FFFFFF"/>
                          </a:solidFill>
                          <a:latin typeface="Century Gothic" panose="020B0502020202020204" pitchFamily="34" charset="0"/>
                          <a:cs typeface="Arial"/>
                        </a:rPr>
                        <a:t>Boomers</a:t>
                      </a:r>
                      <a:endParaRPr sz="1400" dirty="0">
                        <a:latin typeface="Century Gothic" panose="020B0502020202020204" pitchFamily="34" charset="0"/>
                        <a:cs typeface="Arial"/>
                      </a:endParaRPr>
                    </a:p>
                  </a:txBody>
                  <a:tcPr marL="0" marR="0" marT="0" marB="0" anchor="ctr">
                    <a:solidFill>
                      <a:srgbClr val="3E9C35"/>
                    </a:solidFill>
                  </a:tcPr>
                </a:tc>
                <a:tc>
                  <a:txBody>
                    <a:bodyPr/>
                    <a:lstStyle/>
                    <a:p>
                      <a:pPr algn="ctr">
                        <a:lnSpc>
                          <a:spcPct val="100000"/>
                        </a:lnSpc>
                      </a:pPr>
                      <a:r>
                        <a:rPr sz="1400" spc="-5" dirty="0">
                          <a:solidFill>
                            <a:srgbClr val="FFFFFF"/>
                          </a:solidFill>
                          <a:latin typeface="Century Gothic" panose="020B0502020202020204" pitchFamily="34" charset="0"/>
                          <a:cs typeface="Arial"/>
                        </a:rPr>
                        <a:t>Older</a:t>
                      </a:r>
                      <a:endParaRPr sz="1400" dirty="0">
                        <a:latin typeface="Century Gothic" panose="020B0502020202020204" pitchFamily="34" charset="0"/>
                        <a:cs typeface="Arial"/>
                      </a:endParaRPr>
                    </a:p>
                    <a:p>
                      <a:pPr algn="ctr">
                        <a:lnSpc>
                          <a:spcPct val="100000"/>
                        </a:lnSpc>
                      </a:pPr>
                      <a:r>
                        <a:rPr sz="1400" dirty="0">
                          <a:solidFill>
                            <a:srgbClr val="FFFFFF"/>
                          </a:solidFill>
                          <a:latin typeface="Century Gothic" panose="020B0502020202020204" pitchFamily="34" charset="0"/>
                          <a:cs typeface="Arial"/>
                        </a:rPr>
                        <a:t>Boomers</a:t>
                      </a:r>
                      <a:endParaRPr sz="1400" dirty="0">
                        <a:latin typeface="Century Gothic" panose="020B0502020202020204" pitchFamily="34" charset="0"/>
                        <a:cs typeface="Arial"/>
                      </a:endParaRPr>
                    </a:p>
                  </a:txBody>
                  <a:tcPr marL="0" marR="0" marT="0" marB="0" anchor="ctr">
                    <a:solidFill>
                      <a:srgbClr val="3E9C35"/>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11066013"/>
              </p:ext>
            </p:extLst>
          </p:nvPr>
        </p:nvGraphicFramePr>
        <p:xfrm>
          <a:off x="5555393" y="4301797"/>
          <a:ext cx="4808816" cy="594360"/>
        </p:xfrm>
        <a:graphic>
          <a:graphicData uri="http://schemas.openxmlformats.org/drawingml/2006/table">
            <a:tbl>
              <a:tblPr firstRow="1" bandRow="1">
                <a:tableStyleId>{2D5ABB26-0587-4C30-8999-92F81FD0307C}</a:tableStyleId>
              </a:tblPr>
              <a:tblGrid>
                <a:gridCol w="961763">
                  <a:extLst>
                    <a:ext uri="{9D8B030D-6E8A-4147-A177-3AD203B41FA5}">
                      <a16:colId xmlns:a16="http://schemas.microsoft.com/office/drawing/2014/main" val="20000"/>
                    </a:ext>
                  </a:extLst>
                </a:gridCol>
                <a:gridCol w="961763">
                  <a:extLst>
                    <a:ext uri="{9D8B030D-6E8A-4147-A177-3AD203B41FA5}">
                      <a16:colId xmlns:a16="http://schemas.microsoft.com/office/drawing/2014/main" val="20001"/>
                    </a:ext>
                  </a:extLst>
                </a:gridCol>
                <a:gridCol w="961763">
                  <a:extLst>
                    <a:ext uri="{9D8B030D-6E8A-4147-A177-3AD203B41FA5}">
                      <a16:colId xmlns:a16="http://schemas.microsoft.com/office/drawing/2014/main" val="20002"/>
                    </a:ext>
                  </a:extLst>
                </a:gridCol>
                <a:gridCol w="961763">
                  <a:extLst>
                    <a:ext uri="{9D8B030D-6E8A-4147-A177-3AD203B41FA5}">
                      <a16:colId xmlns:a16="http://schemas.microsoft.com/office/drawing/2014/main" val="20003"/>
                    </a:ext>
                  </a:extLst>
                </a:gridCol>
                <a:gridCol w="961764">
                  <a:extLst>
                    <a:ext uri="{9D8B030D-6E8A-4147-A177-3AD203B41FA5}">
                      <a16:colId xmlns:a16="http://schemas.microsoft.com/office/drawing/2014/main" val="20004"/>
                    </a:ext>
                  </a:extLst>
                </a:gridCol>
              </a:tblGrid>
              <a:tr h="594360">
                <a:tc>
                  <a:txBody>
                    <a:bodyPr/>
                    <a:lstStyle/>
                    <a:p>
                      <a:pPr marL="2540" algn="ctr">
                        <a:lnSpc>
                          <a:spcPct val="100000"/>
                        </a:lnSpc>
                        <a:spcBef>
                          <a:spcPts val="1300"/>
                        </a:spcBef>
                      </a:pPr>
                      <a:r>
                        <a:rPr lang="en-US" sz="2000" dirty="0">
                          <a:solidFill>
                            <a:schemeClr val="tx1"/>
                          </a:solidFill>
                          <a:latin typeface="Century Gothic" panose="020B0502020202020204" pitchFamily="34" charset="0"/>
                          <a:cs typeface="Arial"/>
                        </a:rPr>
                        <a:t>14</a:t>
                      </a:r>
                      <a:r>
                        <a:rPr sz="2000" dirty="0">
                          <a:solidFill>
                            <a:schemeClr val="tx1"/>
                          </a:solidFill>
                          <a:latin typeface="Century Gothic" panose="020B0502020202020204" pitchFamily="34" charset="0"/>
                          <a:cs typeface="Arial"/>
                        </a:rPr>
                        <a:t>%</a:t>
                      </a:r>
                    </a:p>
                  </a:txBody>
                  <a:tcPr marL="0" marR="0" marT="0" marB="0" anchor="ctr">
                    <a:lnR w="3175">
                      <a:solidFill>
                        <a:srgbClr val="BEBEBE"/>
                      </a:solidFill>
                      <a:prstDash val="solid"/>
                    </a:lnR>
                    <a:lnB w="6350">
                      <a:solidFill>
                        <a:srgbClr val="000000"/>
                      </a:solidFill>
                      <a:prstDash val="solid"/>
                    </a:lnB>
                  </a:tcPr>
                </a:tc>
                <a:tc>
                  <a:txBody>
                    <a:bodyPr/>
                    <a:lstStyle/>
                    <a:p>
                      <a:pPr marL="1270" algn="ctr">
                        <a:lnSpc>
                          <a:spcPct val="100000"/>
                        </a:lnSpc>
                        <a:spcBef>
                          <a:spcPts val="1300"/>
                        </a:spcBef>
                      </a:pPr>
                      <a:r>
                        <a:rPr lang="en-US" sz="2000" dirty="0">
                          <a:solidFill>
                            <a:schemeClr val="tx1"/>
                          </a:solidFill>
                          <a:latin typeface="Century Gothic" panose="020B0502020202020204" pitchFamily="34" charset="0"/>
                          <a:cs typeface="Arial"/>
                        </a:rPr>
                        <a:t>26</a:t>
                      </a:r>
                      <a:r>
                        <a:rPr sz="2000" dirty="0">
                          <a:solidFill>
                            <a:schemeClr val="tx1"/>
                          </a:solidFill>
                          <a:latin typeface="Century Gothic" panose="020B0502020202020204" pitchFamily="34" charset="0"/>
                          <a:cs typeface="Arial"/>
                        </a:rPr>
                        <a:t>%</a:t>
                      </a:r>
                    </a:p>
                  </a:txBody>
                  <a:tcPr marL="0" marR="0" marT="0" marB="0" anchor="ctr">
                    <a:lnL w="3175">
                      <a:solidFill>
                        <a:srgbClr val="BEBEBE"/>
                      </a:solidFill>
                      <a:prstDash val="solid"/>
                    </a:lnL>
                    <a:lnR w="3175">
                      <a:solidFill>
                        <a:srgbClr val="BEBEBE"/>
                      </a:solidFill>
                      <a:prstDash val="solid"/>
                    </a:lnR>
                    <a:lnB w="6350">
                      <a:solidFill>
                        <a:srgbClr val="000000"/>
                      </a:solidFill>
                      <a:prstDash val="solid"/>
                    </a:lnB>
                  </a:tcPr>
                </a:tc>
                <a:tc>
                  <a:txBody>
                    <a:bodyPr/>
                    <a:lstStyle/>
                    <a:p>
                      <a:pPr marL="1270" algn="ctr" defTabSz="914400" rtl="0" eaLnBrk="1" latinLnBrk="0" hangingPunct="1">
                        <a:lnSpc>
                          <a:spcPct val="100000"/>
                        </a:lnSpc>
                        <a:spcBef>
                          <a:spcPts val="1300"/>
                        </a:spcBef>
                      </a:pPr>
                      <a:r>
                        <a:rPr lang="en-US" sz="2000" kern="1200" dirty="0">
                          <a:solidFill>
                            <a:schemeClr val="tx1"/>
                          </a:solidFill>
                          <a:latin typeface="Century Gothic" panose="020B0502020202020204" pitchFamily="34" charset="0"/>
                          <a:ea typeface="+mn-ea"/>
                          <a:cs typeface="Arial"/>
                        </a:rPr>
                        <a:t>14</a:t>
                      </a:r>
                      <a:r>
                        <a:rPr sz="2000" kern="1200" dirty="0">
                          <a:solidFill>
                            <a:schemeClr val="tx1"/>
                          </a:solidFill>
                          <a:latin typeface="Century Gothic" panose="020B0502020202020204" pitchFamily="34" charset="0"/>
                          <a:ea typeface="+mn-ea"/>
                          <a:cs typeface="Arial"/>
                        </a:rPr>
                        <a:t>%</a:t>
                      </a:r>
                    </a:p>
                  </a:txBody>
                  <a:tcPr marL="0" marR="0" marT="0" marB="0" anchor="ctr">
                    <a:lnL w="3175">
                      <a:solidFill>
                        <a:srgbClr val="BEBEBE"/>
                      </a:solidFill>
                      <a:prstDash val="solid"/>
                    </a:lnL>
                    <a:lnR w="3175">
                      <a:solidFill>
                        <a:srgbClr val="BEBEBE"/>
                      </a:solidFill>
                      <a:prstDash val="solid"/>
                    </a:lnR>
                    <a:lnB w="6350">
                      <a:solidFill>
                        <a:srgbClr val="000000"/>
                      </a:solidFill>
                      <a:prstDash val="solid"/>
                    </a:lnB>
                  </a:tcPr>
                </a:tc>
                <a:tc>
                  <a:txBody>
                    <a:bodyPr/>
                    <a:lstStyle/>
                    <a:p>
                      <a:pPr marL="233045">
                        <a:lnSpc>
                          <a:spcPct val="100000"/>
                        </a:lnSpc>
                        <a:spcBef>
                          <a:spcPts val="1300"/>
                        </a:spcBef>
                      </a:pPr>
                      <a:r>
                        <a:rPr lang="en-US" sz="2000" dirty="0">
                          <a:solidFill>
                            <a:schemeClr val="tx1"/>
                          </a:solidFill>
                          <a:latin typeface="Century Gothic" panose="020B0502020202020204" pitchFamily="34" charset="0"/>
                          <a:cs typeface="Arial"/>
                        </a:rPr>
                        <a:t>10</a:t>
                      </a:r>
                      <a:r>
                        <a:rPr sz="2000" dirty="0">
                          <a:solidFill>
                            <a:schemeClr val="tx1"/>
                          </a:solidFill>
                          <a:latin typeface="Century Gothic" panose="020B0502020202020204" pitchFamily="34" charset="0"/>
                          <a:cs typeface="Arial"/>
                        </a:rPr>
                        <a:t>%</a:t>
                      </a:r>
                    </a:p>
                  </a:txBody>
                  <a:tcPr marL="0" marR="0" marT="0" marB="0" anchor="ctr">
                    <a:lnL w="3175">
                      <a:solidFill>
                        <a:srgbClr val="BEBEBE"/>
                      </a:solidFill>
                      <a:prstDash val="solid"/>
                    </a:lnL>
                    <a:lnR w="3175">
                      <a:solidFill>
                        <a:srgbClr val="BEBEBE"/>
                      </a:solidFill>
                      <a:prstDash val="solid"/>
                    </a:lnR>
                    <a:lnB w="6350">
                      <a:solidFill>
                        <a:srgbClr val="000000"/>
                      </a:solidFill>
                      <a:prstDash val="solid"/>
                    </a:lnB>
                  </a:tcPr>
                </a:tc>
                <a:tc>
                  <a:txBody>
                    <a:bodyPr/>
                    <a:lstStyle/>
                    <a:p>
                      <a:pPr marL="233045">
                        <a:lnSpc>
                          <a:spcPct val="100000"/>
                        </a:lnSpc>
                        <a:spcBef>
                          <a:spcPts val="1300"/>
                        </a:spcBef>
                      </a:pPr>
                      <a:r>
                        <a:rPr lang="en-US" sz="2000" dirty="0">
                          <a:solidFill>
                            <a:schemeClr val="tx1"/>
                          </a:solidFill>
                          <a:latin typeface="Century Gothic" panose="020B0502020202020204" pitchFamily="34" charset="0"/>
                          <a:cs typeface="Arial"/>
                        </a:rPr>
                        <a:t>0</a:t>
                      </a:r>
                      <a:r>
                        <a:rPr sz="2000" dirty="0">
                          <a:solidFill>
                            <a:schemeClr val="tx1"/>
                          </a:solidFill>
                          <a:latin typeface="Century Gothic" panose="020B0502020202020204" pitchFamily="34" charset="0"/>
                          <a:cs typeface="Arial"/>
                        </a:rPr>
                        <a:t>%</a:t>
                      </a:r>
                    </a:p>
                  </a:txBody>
                  <a:tcPr marL="0" marR="0" marT="0" marB="0" anchor="ctr">
                    <a:lnL w="3175">
                      <a:solidFill>
                        <a:srgbClr val="BEBEBE"/>
                      </a:solidFill>
                      <a:prstDash val="solid"/>
                    </a:lnL>
                    <a:lnB w="6350">
                      <a:solidFill>
                        <a:srgbClr val="000000"/>
                      </a:solidFill>
                      <a:prstDash val="solid"/>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9587180"/>
              </p:ext>
            </p:extLst>
          </p:nvPr>
        </p:nvGraphicFramePr>
        <p:xfrm>
          <a:off x="5555393" y="3436465"/>
          <a:ext cx="4808816" cy="594360"/>
        </p:xfrm>
        <a:graphic>
          <a:graphicData uri="http://schemas.openxmlformats.org/drawingml/2006/table">
            <a:tbl>
              <a:tblPr firstRow="1" bandRow="1">
                <a:tableStyleId>{2D5ABB26-0587-4C30-8999-92F81FD0307C}</a:tableStyleId>
              </a:tblPr>
              <a:tblGrid>
                <a:gridCol w="961763">
                  <a:extLst>
                    <a:ext uri="{9D8B030D-6E8A-4147-A177-3AD203B41FA5}">
                      <a16:colId xmlns:a16="http://schemas.microsoft.com/office/drawing/2014/main" val="20000"/>
                    </a:ext>
                  </a:extLst>
                </a:gridCol>
                <a:gridCol w="961763">
                  <a:extLst>
                    <a:ext uri="{9D8B030D-6E8A-4147-A177-3AD203B41FA5}">
                      <a16:colId xmlns:a16="http://schemas.microsoft.com/office/drawing/2014/main" val="20001"/>
                    </a:ext>
                  </a:extLst>
                </a:gridCol>
                <a:gridCol w="961763">
                  <a:extLst>
                    <a:ext uri="{9D8B030D-6E8A-4147-A177-3AD203B41FA5}">
                      <a16:colId xmlns:a16="http://schemas.microsoft.com/office/drawing/2014/main" val="20002"/>
                    </a:ext>
                  </a:extLst>
                </a:gridCol>
                <a:gridCol w="961763">
                  <a:extLst>
                    <a:ext uri="{9D8B030D-6E8A-4147-A177-3AD203B41FA5}">
                      <a16:colId xmlns:a16="http://schemas.microsoft.com/office/drawing/2014/main" val="20003"/>
                    </a:ext>
                  </a:extLst>
                </a:gridCol>
                <a:gridCol w="961764">
                  <a:extLst>
                    <a:ext uri="{9D8B030D-6E8A-4147-A177-3AD203B41FA5}">
                      <a16:colId xmlns:a16="http://schemas.microsoft.com/office/drawing/2014/main" val="20004"/>
                    </a:ext>
                  </a:extLst>
                </a:gridCol>
              </a:tblGrid>
              <a:tr h="594360">
                <a:tc>
                  <a:txBody>
                    <a:bodyPr/>
                    <a:lstStyle/>
                    <a:p>
                      <a:pPr marL="2540" algn="ctr">
                        <a:lnSpc>
                          <a:spcPct val="100000"/>
                        </a:lnSpc>
                        <a:spcBef>
                          <a:spcPts val="1300"/>
                        </a:spcBef>
                      </a:pPr>
                      <a:r>
                        <a:rPr lang="en-US" sz="2000" dirty="0">
                          <a:solidFill>
                            <a:schemeClr val="tx1"/>
                          </a:solidFill>
                          <a:latin typeface="Century Gothic" panose="020B0502020202020204" pitchFamily="34" charset="0"/>
                          <a:cs typeface="Arial"/>
                        </a:rPr>
                        <a:t>7</a:t>
                      </a:r>
                      <a:r>
                        <a:rPr sz="2000" dirty="0">
                          <a:solidFill>
                            <a:schemeClr val="tx1"/>
                          </a:solidFill>
                          <a:latin typeface="Century Gothic" panose="020B0502020202020204" pitchFamily="34" charset="0"/>
                          <a:cs typeface="Arial"/>
                        </a:rPr>
                        <a:t>%</a:t>
                      </a:r>
                    </a:p>
                  </a:txBody>
                  <a:tcPr marL="0" marR="0" marT="0" marB="0" anchor="ctr">
                    <a:lnR w="3175">
                      <a:solidFill>
                        <a:srgbClr val="BEBEBE"/>
                      </a:solidFill>
                      <a:prstDash val="solid"/>
                    </a:lnR>
                    <a:lnB w="6350">
                      <a:solidFill>
                        <a:srgbClr val="000000"/>
                      </a:solidFill>
                      <a:prstDash val="solid"/>
                    </a:lnB>
                  </a:tcPr>
                </a:tc>
                <a:tc>
                  <a:txBody>
                    <a:bodyPr/>
                    <a:lstStyle/>
                    <a:p>
                      <a:pPr marL="1270" algn="ctr">
                        <a:lnSpc>
                          <a:spcPct val="100000"/>
                        </a:lnSpc>
                        <a:spcBef>
                          <a:spcPts val="1300"/>
                        </a:spcBef>
                      </a:pPr>
                      <a:r>
                        <a:rPr lang="en-US" sz="2000" dirty="0">
                          <a:solidFill>
                            <a:schemeClr val="tx1"/>
                          </a:solidFill>
                          <a:latin typeface="Century Gothic" panose="020B0502020202020204" pitchFamily="34" charset="0"/>
                          <a:cs typeface="Arial"/>
                        </a:rPr>
                        <a:t>11</a:t>
                      </a:r>
                      <a:r>
                        <a:rPr sz="2000" dirty="0">
                          <a:solidFill>
                            <a:schemeClr val="tx1"/>
                          </a:solidFill>
                          <a:latin typeface="Century Gothic" panose="020B0502020202020204" pitchFamily="34" charset="0"/>
                          <a:cs typeface="Arial"/>
                        </a:rPr>
                        <a:t>%</a:t>
                      </a:r>
                    </a:p>
                  </a:txBody>
                  <a:tcPr marL="0" marR="0" marT="0" marB="0" anchor="ctr">
                    <a:lnL w="3175">
                      <a:solidFill>
                        <a:srgbClr val="BEBEBE"/>
                      </a:solidFill>
                      <a:prstDash val="solid"/>
                    </a:lnL>
                    <a:lnR w="3175">
                      <a:solidFill>
                        <a:srgbClr val="BEBEBE"/>
                      </a:solidFill>
                      <a:prstDash val="solid"/>
                    </a:lnR>
                    <a:lnB w="6350">
                      <a:solidFill>
                        <a:srgbClr val="000000"/>
                      </a:solidFill>
                      <a:prstDash val="solid"/>
                    </a:lnB>
                  </a:tcPr>
                </a:tc>
                <a:tc>
                  <a:txBody>
                    <a:bodyPr/>
                    <a:lstStyle/>
                    <a:p>
                      <a:pPr marL="233045">
                        <a:lnSpc>
                          <a:spcPct val="100000"/>
                        </a:lnSpc>
                        <a:spcBef>
                          <a:spcPts val="1300"/>
                        </a:spcBef>
                      </a:pPr>
                      <a:r>
                        <a:rPr lang="en-US" sz="2000" dirty="0">
                          <a:solidFill>
                            <a:schemeClr val="tx1"/>
                          </a:solidFill>
                          <a:latin typeface="Century Gothic" panose="020B0502020202020204" pitchFamily="34" charset="0"/>
                          <a:cs typeface="Arial"/>
                        </a:rPr>
                        <a:t>5</a:t>
                      </a:r>
                      <a:r>
                        <a:rPr sz="2000" dirty="0">
                          <a:solidFill>
                            <a:schemeClr val="tx1"/>
                          </a:solidFill>
                          <a:latin typeface="Century Gothic" panose="020B0502020202020204" pitchFamily="34" charset="0"/>
                          <a:cs typeface="Arial"/>
                        </a:rPr>
                        <a:t>%</a:t>
                      </a:r>
                    </a:p>
                  </a:txBody>
                  <a:tcPr marL="0" marR="0" marT="0" marB="0" anchor="ctr">
                    <a:lnL w="3175">
                      <a:solidFill>
                        <a:srgbClr val="BEBEBE"/>
                      </a:solidFill>
                      <a:prstDash val="solid"/>
                    </a:lnL>
                    <a:lnR w="3175">
                      <a:solidFill>
                        <a:srgbClr val="BEBEBE"/>
                      </a:solidFill>
                      <a:prstDash val="solid"/>
                    </a:lnR>
                    <a:lnB w="6350">
                      <a:solidFill>
                        <a:srgbClr val="000000"/>
                      </a:solidFill>
                      <a:prstDash val="solid"/>
                    </a:lnB>
                  </a:tcPr>
                </a:tc>
                <a:tc>
                  <a:txBody>
                    <a:bodyPr/>
                    <a:lstStyle/>
                    <a:p>
                      <a:pPr marL="233045">
                        <a:lnSpc>
                          <a:spcPct val="100000"/>
                        </a:lnSpc>
                        <a:spcBef>
                          <a:spcPts val="1300"/>
                        </a:spcBef>
                      </a:pPr>
                      <a:r>
                        <a:rPr lang="en-US" sz="2000" dirty="0">
                          <a:solidFill>
                            <a:schemeClr val="tx1"/>
                          </a:solidFill>
                          <a:latin typeface="Century Gothic" panose="020B0502020202020204" pitchFamily="34" charset="0"/>
                          <a:cs typeface="Arial"/>
                        </a:rPr>
                        <a:t>5</a:t>
                      </a:r>
                      <a:r>
                        <a:rPr sz="2000" dirty="0">
                          <a:solidFill>
                            <a:schemeClr val="tx1"/>
                          </a:solidFill>
                          <a:latin typeface="Century Gothic" panose="020B0502020202020204" pitchFamily="34" charset="0"/>
                          <a:cs typeface="Arial"/>
                        </a:rPr>
                        <a:t>%</a:t>
                      </a:r>
                    </a:p>
                  </a:txBody>
                  <a:tcPr marL="0" marR="0" marT="0" marB="0" anchor="ctr">
                    <a:lnL w="3175">
                      <a:solidFill>
                        <a:srgbClr val="BEBEBE"/>
                      </a:solidFill>
                      <a:prstDash val="solid"/>
                    </a:lnL>
                    <a:lnR w="3175">
                      <a:solidFill>
                        <a:srgbClr val="BEBEBE"/>
                      </a:solidFill>
                      <a:prstDash val="solid"/>
                    </a:lnR>
                    <a:lnB w="6350">
                      <a:solidFill>
                        <a:srgbClr val="000000"/>
                      </a:solidFill>
                      <a:prstDash val="solid"/>
                    </a:lnB>
                  </a:tcPr>
                </a:tc>
                <a:tc>
                  <a:txBody>
                    <a:bodyPr/>
                    <a:lstStyle/>
                    <a:p>
                      <a:pPr marL="233045">
                        <a:lnSpc>
                          <a:spcPct val="100000"/>
                        </a:lnSpc>
                        <a:spcBef>
                          <a:spcPts val="1300"/>
                        </a:spcBef>
                      </a:pPr>
                      <a:r>
                        <a:rPr lang="en-US" sz="2000" dirty="0">
                          <a:solidFill>
                            <a:schemeClr val="tx1"/>
                          </a:solidFill>
                          <a:latin typeface="Century Gothic" panose="020B0502020202020204" pitchFamily="34" charset="0"/>
                          <a:cs typeface="Arial"/>
                        </a:rPr>
                        <a:t>4</a:t>
                      </a:r>
                      <a:r>
                        <a:rPr sz="2000" dirty="0">
                          <a:solidFill>
                            <a:schemeClr val="tx1"/>
                          </a:solidFill>
                          <a:latin typeface="Century Gothic" panose="020B0502020202020204" pitchFamily="34" charset="0"/>
                          <a:cs typeface="Arial"/>
                        </a:rPr>
                        <a:t>%</a:t>
                      </a:r>
                    </a:p>
                  </a:txBody>
                  <a:tcPr marL="0" marR="0" marT="0" marB="0" anchor="ctr">
                    <a:lnL w="3175">
                      <a:solidFill>
                        <a:srgbClr val="BEBEBE"/>
                      </a:solidFill>
                      <a:prstDash val="solid"/>
                    </a:lnL>
                    <a:lnB w="6350">
                      <a:solidFill>
                        <a:srgbClr val="000000"/>
                      </a:solidFill>
                      <a:prstDash val="solid"/>
                    </a:lnB>
                  </a:tcPr>
                </a:tc>
                <a:extLst>
                  <a:ext uri="{0D108BD9-81ED-4DB2-BD59-A6C34878D82A}">
                    <a16:rowId xmlns:a16="http://schemas.microsoft.com/office/drawing/2014/main" val="10000"/>
                  </a:ext>
                </a:extLst>
              </a:tr>
            </a:tbl>
          </a:graphicData>
        </a:graphic>
      </p:graphicFrame>
      <p:sp>
        <p:nvSpPr>
          <p:cNvPr id="8" name="Rectangle 7"/>
          <p:cNvSpPr/>
          <p:nvPr/>
        </p:nvSpPr>
        <p:spPr>
          <a:xfrm>
            <a:off x="5555393" y="4061715"/>
            <a:ext cx="4808816" cy="215444"/>
          </a:xfrm>
          <a:prstGeom prst="rect">
            <a:avLst/>
          </a:prstGeom>
        </p:spPr>
        <p:txBody>
          <a:bodyPr wrap="square" lIns="0" tIns="0" rIns="0" bIns="0">
            <a:spAutoFit/>
          </a:bodyPr>
          <a:lstStyle/>
          <a:p>
            <a:pPr algn="ctr" eaLnBrk="0" fontAlgn="base" hangingPunct="0">
              <a:spcBef>
                <a:spcPct val="50000"/>
              </a:spcBef>
              <a:spcAft>
                <a:spcPct val="50000"/>
              </a:spcAft>
              <a:buFontTx/>
              <a:buChar char="•"/>
            </a:pPr>
            <a:r>
              <a:rPr lang="en-US" sz="1400" dirty="0">
                <a:solidFill>
                  <a:srgbClr val="616365"/>
                </a:solidFill>
                <a:latin typeface="Century Gothic" panose="020B0502020202020204" pitchFamily="34" charset="0"/>
                <a:cs typeface="Arial" panose="020B0604020202020204" pitchFamily="34" charset="0"/>
              </a:rPr>
              <a:t>Smartphone/Tablet</a:t>
            </a:r>
          </a:p>
        </p:txBody>
      </p:sp>
      <p:sp>
        <p:nvSpPr>
          <p:cNvPr id="9" name="Rectangle 8"/>
          <p:cNvSpPr/>
          <p:nvPr/>
        </p:nvSpPr>
        <p:spPr>
          <a:xfrm>
            <a:off x="5555393" y="3200863"/>
            <a:ext cx="4808816" cy="215444"/>
          </a:xfrm>
          <a:prstGeom prst="rect">
            <a:avLst/>
          </a:prstGeom>
        </p:spPr>
        <p:txBody>
          <a:bodyPr wrap="square" lIns="0" tIns="0" rIns="0" bIns="0">
            <a:spAutoFit/>
          </a:bodyPr>
          <a:lstStyle/>
          <a:p>
            <a:pPr algn="ctr" eaLnBrk="0" fontAlgn="base" hangingPunct="0">
              <a:spcBef>
                <a:spcPct val="50000"/>
              </a:spcBef>
              <a:spcAft>
                <a:spcPct val="50000"/>
              </a:spcAft>
              <a:buFontTx/>
              <a:buChar char="•"/>
            </a:pPr>
            <a:r>
              <a:rPr lang="en-US" sz="1400" dirty="0">
                <a:solidFill>
                  <a:srgbClr val="616365"/>
                </a:solidFill>
                <a:latin typeface="Century Gothic" panose="020B0502020202020204" pitchFamily="34" charset="0"/>
                <a:cs typeface="Arial" panose="020B0604020202020204" pitchFamily="34" charset="0"/>
              </a:rPr>
              <a:t>Desktop/Laptop</a:t>
            </a:r>
          </a:p>
        </p:txBody>
      </p:sp>
      <p:sp>
        <p:nvSpPr>
          <p:cNvPr id="10" name="Rectangle 9"/>
          <p:cNvSpPr/>
          <p:nvPr/>
        </p:nvSpPr>
        <p:spPr>
          <a:xfrm>
            <a:off x="5555395" y="1243420"/>
            <a:ext cx="4808815" cy="1015663"/>
          </a:xfrm>
          <a:prstGeom prst="rect">
            <a:avLst/>
          </a:prstGeom>
        </p:spPr>
        <p:txBody>
          <a:bodyPr wrap="square">
            <a:spAutoFit/>
          </a:bodyPr>
          <a:lstStyle/>
          <a:p>
            <a:pPr eaLnBrk="0" fontAlgn="base" hangingPunct="0">
              <a:spcBef>
                <a:spcPct val="50000"/>
              </a:spcBef>
              <a:spcAft>
                <a:spcPct val="50000"/>
              </a:spcAft>
              <a:buFontTx/>
              <a:buChar char="•"/>
            </a:pPr>
            <a:r>
              <a:rPr lang="en-US" sz="2000" dirty="0">
                <a:solidFill>
                  <a:srgbClr val="002776"/>
                </a:solidFill>
                <a:latin typeface="Century Gothic" panose="020B0502020202020204" pitchFamily="34" charset="0"/>
              </a:rPr>
              <a:t>Consumers are Leveraging Online Resources to Research Ways to Use the Products They are Going to Buy</a:t>
            </a:r>
          </a:p>
        </p:txBody>
      </p:sp>
      <p:sp>
        <p:nvSpPr>
          <p:cNvPr id="11" name="TextBox 10"/>
          <p:cNvSpPr txBox="1"/>
          <p:nvPr/>
        </p:nvSpPr>
        <p:spPr>
          <a:xfrm>
            <a:off x="8704089" y="5712238"/>
            <a:ext cx="1762021" cy="200055"/>
          </a:xfrm>
          <a:prstGeom prst="rect">
            <a:avLst/>
          </a:prstGeom>
          <a:noFill/>
        </p:spPr>
        <p:txBody>
          <a:bodyPr wrap="none" rtlCol="0">
            <a:spAutoFit/>
          </a:bodyPr>
          <a:lstStyle/>
          <a:p>
            <a:pPr eaLnBrk="0" fontAlgn="base" hangingPunct="0">
              <a:spcBef>
                <a:spcPct val="50000"/>
              </a:spcBef>
              <a:spcAft>
                <a:spcPct val="50000"/>
              </a:spcAft>
              <a:buFontTx/>
              <a:buChar char="•"/>
            </a:pPr>
            <a:r>
              <a:rPr lang="en-US" sz="700" dirty="0">
                <a:solidFill>
                  <a:srgbClr val="616365"/>
                </a:solidFill>
                <a:latin typeface="Century Gothic" panose="020B0502020202020204" pitchFamily="34" charset="0"/>
              </a:rPr>
              <a:t>Source: IRI 2018 Fresh Digital Survey</a:t>
            </a:r>
          </a:p>
        </p:txBody>
      </p:sp>
    </p:spTree>
    <p:extLst>
      <p:ext uri="{BB962C8B-B14F-4D97-AF65-F5344CB8AC3E}">
        <p14:creationId xmlns:p14="http://schemas.microsoft.com/office/powerpoint/2010/main" val="657339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4375" name="think-cell Slide" r:id="rId24" imgW="360" imgH="360" progId="TCLayout.ActiveDocument.1">
                  <p:embed/>
                </p:oleObj>
              </mc:Choice>
              <mc:Fallback>
                <p:oleObj name="think-cell Slide" r:id="rId24" imgW="360" imgH="360" progId="TCLayout.ActiveDocument.1">
                  <p:embed/>
                  <p:pic>
                    <p:nvPicPr>
                      <p:cNvPr id="4" name="Object 3"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1100" dirty="0">
              <a:solidFill>
                <a:prstClr val="white"/>
              </a:solidFill>
              <a:latin typeface="Arial"/>
              <a:sym typeface="+mn-lt"/>
            </a:endParaRPr>
          </a:p>
        </p:txBody>
      </p:sp>
      <p:sp>
        <p:nvSpPr>
          <p:cNvPr id="5" name="Rectangle 4"/>
          <p:cNvSpPr/>
          <p:nvPr/>
        </p:nvSpPr>
        <p:spPr>
          <a:xfrm>
            <a:off x="1828800" y="1386848"/>
            <a:ext cx="4171950" cy="3924300"/>
          </a:xfrm>
          <a:prstGeom prst="rect">
            <a:avLst/>
          </a:prstGeom>
          <a:solidFill>
            <a:schemeClr val="bg1"/>
          </a:solidFill>
          <a:ln w="3175">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29" name="Rectangle 28"/>
          <p:cNvSpPr/>
          <p:nvPr/>
        </p:nvSpPr>
        <p:spPr>
          <a:xfrm>
            <a:off x="6191250" y="1386848"/>
            <a:ext cx="4171950" cy="3924300"/>
          </a:xfrm>
          <a:prstGeom prst="rect">
            <a:avLst/>
          </a:prstGeom>
          <a:solidFill>
            <a:schemeClr val="bg1"/>
          </a:solidFill>
          <a:ln w="3175">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8" name="Title 1"/>
          <p:cNvSpPr>
            <a:spLocks noGrp="1"/>
          </p:cNvSpPr>
          <p:nvPr>
            <p:ph type="title"/>
          </p:nvPr>
        </p:nvSpPr>
        <p:spPr>
          <a:xfrm>
            <a:off x="633046" y="423067"/>
            <a:ext cx="9104700" cy="473864"/>
          </a:xfrm>
        </p:spPr>
        <p:txBody>
          <a:bodyPr/>
          <a:lstStyle/>
          <a:p>
            <a:r>
              <a:rPr lang="en-US" dirty="0">
                <a:latin typeface="Century Gothic" panose="020B0502020202020204" pitchFamily="34" charset="0"/>
                <a:sym typeface="Verdana" panose="020B0604030504040204" pitchFamily="34" charset="0"/>
              </a:rPr>
              <a:t>CPG and Consumer Products Brands Spent $9.40 Billion on Digital Ads</a:t>
            </a:r>
          </a:p>
        </p:txBody>
      </p:sp>
      <p:sp>
        <p:nvSpPr>
          <p:cNvPr id="10" name="Rectangle 9"/>
          <p:cNvSpPr/>
          <p:nvPr/>
        </p:nvSpPr>
        <p:spPr>
          <a:xfrm>
            <a:off x="1747839" y="5584575"/>
            <a:ext cx="8534400" cy="461665"/>
          </a:xfrm>
          <a:prstGeom prst="rect">
            <a:avLst/>
          </a:prstGeom>
          <a:noFill/>
          <a:ln>
            <a:noFill/>
          </a:ln>
        </p:spPr>
        <p:txBody>
          <a:bodyPr wrap="square">
            <a:spAutoFit/>
          </a:bodyPr>
          <a:lstStyle/>
          <a:p>
            <a:pPr defTabSz="1219170">
              <a:spcBef>
                <a:spcPts val="600"/>
              </a:spcBef>
              <a:spcAft>
                <a:spcPts val="600"/>
              </a:spcAft>
              <a:defRPr/>
            </a:pPr>
            <a:r>
              <a:rPr lang="en-US" sz="1200" dirty="0">
                <a:solidFill>
                  <a:srgbClr val="616365"/>
                </a:solidFill>
                <a:latin typeface="Century Gothic" panose="020B0502020202020204" pitchFamily="34" charset="0"/>
              </a:rPr>
              <a:t>Spending on </a:t>
            </a:r>
            <a:r>
              <a:rPr lang="en-US" sz="1200" b="1" dirty="0">
                <a:solidFill>
                  <a:srgbClr val="616365"/>
                </a:solidFill>
                <a:latin typeface="Century Gothic" panose="020B0502020202020204" pitchFamily="34" charset="0"/>
              </a:rPr>
              <a:t>digital ads increased 18.7 percent in 2018, </a:t>
            </a:r>
            <a:r>
              <a:rPr lang="en-US" sz="1200" dirty="0">
                <a:solidFill>
                  <a:srgbClr val="616365"/>
                </a:solidFill>
                <a:latin typeface="Century Gothic" panose="020B0502020202020204" pitchFamily="34" charset="0"/>
              </a:rPr>
              <a:t>equal to the average growth in digital ad </a:t>
            </a:r>
            <a:br>
              <a:rPr lang="en-US" sz="1200" dirty="0">
                <a:solidFill>
                  <a:srgbClr val="616365"/>
                </a:solidFill>
                <a:latin typeface="Century Gothic" panose="020B0502020202020204" pitchFamily="34" charset="0"/>
              </a:rPr>
            </a:br>
            <a:r>
              <a:rPr lang="en-US" sz="1200" dirty="0">
                <a:solidFill>
                  <a:srgbClr val="616365"/>
                </a:solidFill>
                <a:latin typeface="Century Gothic" panose="020B0502020202020204" pitchFamily="34" charset="0"/>
              </a:rPr>
              <a:t>spending for all industries. Growth will remain </a:t>
            </a:r>
            <a:r>
              <a:rPr lang="en-US" sz="1200" b="1" dirty="0">
                <a:solidFill>
                  <a:srgbClr val="616365"/>
                </a:solidFill>
                <a:latin typeface="Century Gothic" panose="020B0502020202020204" pitchFamily="34" charset="0"/>
              </a:rPr>
              <a:t>strong in 2019, </a:t>
            </a:r>
            <a:r>
              <a:rPr lang="en-US" sz="1200" dirty="0">
                <a:solidFill>
                  <a:srgbClr val="616365"/>
                </a:solidFill>
                <a:latin typeface="Century Gothic" panose="020B0502020202020204" pitchFamily="34" charset="0"/>
              </a:rPr>
              <a:t>when </a:t>
            </a:r>
            <a:r>
              <a:rPr lang="en-US" sz="1200" b="1" dirty="0">
                <a:solidFill>
                  <a:srgbClr val="616365"/>
                </a:solidFill>
                <a:latin typeface="Century Gothic" panose="020B0502020202020204" pitchFamily="34" charset="0"/>
              </a:rPr>
              <a:t>spend will rise 17.3 percent.</a:t>
            </a:r>
          </a:p>
        </p:txBody>
      </p:sp>
      <p:sp>
        <p:nvSpPr>
          <p:cNvPr id="11" name="McK Footnote"/>
          <p:cNvSpPr txBox="1">
            <a:spLocks noChangeArrowheads="1"/>
          </p:cNvSpPr>
          <p:nvPr>
            <p:custDataLst>
              <p:tags r:id="rId4"/>
            </p:custDataLst>
          </p:nvPr>
        </p:nvSpPr>
        <p:spPr bwMode="gray">
          <a:xfrm>
            <a:off x="1909761" y="5650068"/>
            <a:ext cx="8412480" cy="1369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sym typeface="Arial"/>
              </a:rPr>
              <a:t>Source: eMarketer</a:t>
            </a:r>
          </a:p>
        </p:txBody>
      </p:sp>
      <p:graphicFrame>
        <p:nvGraphicFramePr>
          <p:cNvPr id="37" name="Chart 36"/>
          <p:cNvGraphicFramePr/>
          <p:nvPr>
            <p:custDataLst>
              <p:tags r:id="rId5"/>
            </p:custDataLst>
            <p:extLst/>
          </p:nvPr>
        </p:nvGraphicFramePr>
        <p:xfrm>
          <a:off x="1814514" y="1912311"/>
          <a:ext cx="4200525" cy="3155950"/>
        </p:xfrm>
        <a:graphic>
          <a:graphicData uri="http://schemas.openxmlformats.org/drawingml/2006/chart">
            <c:chart xmlns:c="http://schemas.openxmlformats.org/drawingml/2006/chart" xmlns:r="http://schemas.openxmlformats.org/officeDocument/2006/relationships" r:id="rId26"/>
          </a:graphicData>
        </a:graphic>
      </p:graphicFrame>
      <p:sp>
        <p:nvSpPr>
          <p:cNvPr id="13" name="Text Placeholder 2"/>
          <p:cNvSpPr>
            <a:spLocks noGrp="1"/>
          </p:cNvSpPr>
          <p:nvPr>
            <p:custDataLst>
              <p:tags r:id="rId6"/>
            </p:custDataLst>
          </p:nvPr>
        </p:nvSpPr>
        <p:spPr bwMode="auto">
          <a:xfrm>
            <a:off x="2239963" y="5031749"/>
            <a:ext cx="3238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BD61DFA9-55F4-4E0D-9531-9A58005C3AA6}" type="datetime'''''2''0''''''''''''''''''''1''''''''''''''''''''''''6'''''''">
              <a:rPr lang="en-US" altLang="en-US" sz="1100">
                <a:solidFill>
                  <a:srgbClr val="616365"/>
                </a:solidFill>
                <a:latin typeface="Arial"/>
              </a:rPr>
              <a:pPr marL="0" indent="0" algn="ctr">
                <a:spcBef>
                  <a:spcPct val="0"/>
                </a:spcBef>
                <a:spcAft>
                  <a:spcPct val="0"/>
                </a:spcAft>
                <a:buClr>
                  <a:srgbClr val="616365"/>
                </a:buClr>
                <a:buNone/>
                <a:defRPr/>
              </a:pPr>
              <a:t>2016</a:t>
            </a:fld>
            <a:endParaRPr lang="en-US" sz="1100" dirty="0">
              <a:solidFill>
                <a:srgbClr val="616365"/>
              </a:solidFill>
              <a:latin typeface="Arial"/>
              <a:sym typeface="+mn-lt"/>
            </a:endParaRPr>
          </a:p>
        </p:txBody>
      </p:sp>
      <p:sp>
        <p:nvSpPr>
          <p:cNvPr id="15" name="Text Placeholder 2"/>
          <p:cNvSpPr>
            <a:spLocks noGrp="1"/>
          </p:cNvSpPr>
          <p:nvPr>
            <p:custDataLst>
              <p:tags r:id="rId7"/>
            </p:custDataLst>
          </p:nvPr>
        </p:nvSpPr>
        <p:spPr bwMode="auto">
          <a:xfrm>
            <a:off x="4257675" y="5031749"/>
            <a:ext cx="3238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D98DBAF2-2F73-442F-8634-91D7F9213180}" type="datetime'2''''''''''''''0''1''''''''''''''''''''''''8'''''''''''''''''">
              <a:rPr lang="en-US" altLang="en-US" sz="1100">
                <a:solidFill>
                  <a:srgbClr val="616365"/>
                </a:solidFill>
                <a:latin typeface="Arial"/>
              </a:rPr>
              <a:pPr marL="0" indent="0" algn="ctr">
                <a:spcBef>
                  <a:spcPct val="0"/>
                </a:spcBef>
                <a:spcAft>
                  <a:spcPct val="0"/>
                </a:spcAft>
                <a:buClr>
                  <a:srgbClr val="616365"/>
                </a:buClr>
                <a:buNone/>
                <a:defRPr/>
              </a:pPr>
              <a:t>2018</a:t>
            </a:fld>
            <a:endParaRPr lang="en-US" sz="1100" dirty="0">
              <a:solidFill>
                <a:srgbClr val="616365"/>
              </a:solidFill>
              <a:latin typeface="Arial"/>
              <a:sym typeface="+mn-lt"/>
            </a:endParaRPr>
          </a:p>
        </p:txBody>
      </p:sp>
      <p:sp>
        <p:nvSpPr>
          <p:cNvPr id="14" name="Text Placeholder 2"/>
          <p:cNvSpPr>
            <a:spLocks noGrp="1"/>
          </p:cNvSpPr>
          <p:nvPr>
            <p:custDataLst>
              <p:tags r:id="rId8"/>
            </p:custDataLst>
          </p:nvPr>
        </p:nvSpPr>
        <p:spPr bwMode="auto">
          <a:xfrm>
            <a:off x="3248025" y="5031749"/>
            <a:ext cx="3238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4D496907-5C34-4B75-BED7-4BA1E04A3166}" type="datetime'''''''2''''''''''0''''''''''''''''''''''''''''17'''">
              <a:rPr lang="en-US" altLang="en-US" sz="1100">
                <a:solidFill>
                  <a:srgbClr val="616365"/>
                </a:solidFill>
                <a:latin typeface="Arial"/>
              </a:rPr>
              <a:pPr marL="0" indent="0" algn="ctr">
                <a:spcBef>
                  <a:spcPct val="0"/>
                </a:spcBef>
                <a:spcAft>
                  <a:spcPct val="0"/>
                </a:spcAft>
                <a:buClr>
                  <a:srgbClr val="616365"/>
                </a:buClr>
                <a:buNone/>
                <a:defRPr/>
              </a:pPr>
              <a:t>2017</a:t>
            </a:fld>
            <a:endParaRPr lang="en-US" sz="1100" dirty="0">
              <a:solidFill>
                <a:srgbClr val="616365"/>
              </a:solidFill>
              <a:latin typeface="Arial"/>
              <a:sym typeface="+mn-lt"/>
            </a:endParaRPr>
          </a:p>
        </p:txBody>
      </p:sp>
      <p:sp>
        <p:nvSpPr>
          <p:cNvPr id="17" name="Text Placeholder 2"/>
          <p:cNvSpPr>
            <a:spLocks noGrp="1"/>
          </p:cNvSpPr>
          <p:nvPr>
            <p:custDataLst>
              <p:tags r:id="rId9"/>
            </p:custDataLst>
          </p:nvPr>
        </p:nvSpPr>
        <p:spPr bwMode="auto">
          <a:xfrm>
            <a:off x="5265738" y="5031749"/>
            <a:ext cx="3238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ct val="0"/>
              </a:spcBef>
              <a:spcAft>
                <a:spcPct val="0"/>
              </a:spcAft>
              <a:buClr>
                <a:srgbClr val="616365"/>
              </a:buClr>
              <a:buNone/>
              <a:defRPr/>
            </a:pPr>
            <a:fld id="{1BC80EA5-49BB-43DC-BB10-15BA4DD8C1F7}" type="datetime'2''0''''''''''''''''''''1''''''''''''''''''9'''">
              <a:rPr lang="en-US" altLang="en-US" sz="1100">
                <a:solidFill>
                  <a:srgbClr val="616365"/>
                </a:solidFill>
                <a:latin typeface="Arial"/>
              </a:rPr>
              <a:pPr marL="0" indent="0" algn="ctr">
                <a:spcBef>
                  <a:spcPct val="0"/>
                </a:spcBef>
                <a:spcAft>
                  <a:spcPct val="0"/>
                </a:spcAft>
                <a:buClr>
                  <a:srgbClr val="616365"/>
                </a:buClr>
                <a:buNone/>
                <a:defRPr/>
              </a:pPr>
              <a:t>2019</a:t>
            </a:fld>
            <a:endParaRPr lang="en-US" sz="1100" dirty="0">
              <a:solidFill>
                <a:srgbClr val="616365"/>
              </a:solidFill>
              <a:latin typeface="Arial"/>
              <a:sym typeface="+mn-lt"/>
            </a:endParaRPr>
          </a:p>
        </p:txBody>
      </p:sp>
      <p:sp>
        <p:nvSpPr>
          <p:cNvPr id="34" name="TextBox 33"/>
          <p:cNvSpPr txBox="1"/>
          <p:nvPr/>
        </p:nvSpPr>
        <p:spPr>
          <a:xfrm>
            <a:off x="1930726" y="1421825"/>
            <a:ext cx="4070025" cy="461665"/>
          </a:xfrm>
          <a:prstGeom prst="rect">
            <a:avLst/>
          </a:prstGeom>
          <a:noFill/>
        </p:spPr>
        <p:txBody>
          <a:bodyPr wrap="square" lIns="0" rIns="0" rtlCol="0">
            <a:spAutoFit/>
          </a:bodyPr>
          <a:lstStyle/>
          <a:p>
            <a:pPr defTabSz="1219170">
              <a:defRPr/>
            </a:pPr>
            <a:r>
              <a:rPr lang="en-US" sz="1200" b="1" dirty="0">
                <a:solidFill>
                  <a:srgbClr val="002776"/>
                </a:solidFill>
                <a:latin typeface="Arial"/>
              </a:rPr>
              <a:t>U.S. CPG and Consumer Products </a:t>
            </a:r>
            <a:br>
              <a:rPr lang="en-US" sz="1200" b="1" dirty="0">
                <a:solidFill>
                  <a:srgbClr val="002776"/>
                </a:solidFill>
                <a:latin typeface="Arial"/>
              </a:rPr>
            </a:br>
            <a:r>
              <a:rPr lang="en-US" sz="1200" b="1" dirty="0">
                <a:solidFill>
                  <a:srgbClr val="002776"/>
                </a:solidFill>
                <a:latin typeface="Arial"/>
              </a:rPr>
              <a:t>Digital Ad Spending ($B)</a:t>
            </a:r>
            <a:endParaRPr lang="en-US" sz="1200" b="1" i="1" dirty="0">
              <a:solidFill>
                <a:srgbClr val="616365"/>
              </a:solidFill>
              <a:latin typeface="Arial"/>
            </a:endParaRPr>
          </a:p>
        </p:txBody>
      </p:sp>
      <p:sp>
        <p:nvSpPr>
          <p:cNvPr id="38" name="TextBox 37"/>
          <p:cNvSpPr txBox="1"/>
          <p:nvPr/>
        </p:nvSpPr>
        <p:spPr>
          <a:xfrm>
            <a:off x="6224813" y="1418695"/>
            <a:ext cx="4000829" cy="461665"/>
          </a:xfrm>
          <a:prstGeom prst="rect">
            <a:avLst/>
          </a:prstGeom>
          <a:noFill/>
        </p:spPr>
        <p:txBody>
          <a:bodyPr wrap="square" rtlCol="0">
            <a:spAutoFit/>
          </a:bodyPr>
          <a:lstStyle/>
          <a:p>
            <a:pPr defTabSz="1219170">
              <a:defRPr/>
            </a:pPr>
            <a:r>
              <a:rPr lang="en-US" sz="1200" b="1" dirty="0">
                <a:solidFill>
                  <a:srgbClr val="002776"/>
                </a:solidFill>
                <a:latin typeface="Arial"/>
              </a:rPr>
              <a:t>U.S. Digital Ad Spending Share</a:t>
            </a:r>
            <a:br>
              <a:rPr lang="en-US" sz="1200" b="1" dirty="0">
                <a:solidFill>
                  <a:srgbClr val="002776"/>
                </a:solidFill>
                <a:latin typeface="Arial"/>
              </a:rPr>
            </a:br>
            <a:r>
              <a:rPr lang="en-US" sz="1200" b="1" dirty="0">
                <a:solidFill>
                  <a:srgbClr val="002776"/>
                </a:solidFill>
                <a:latin typeface="Arial"/>
              </a:rPr>
              <a:t>by Industry, 2018 (% of total)</a:t>
            </a:r>
            <a:endParaRPr lang="en-US" sz="1100" b="1" i="1" dirty="0">
              <a:solidFill>
                <a:srgbClr val="616365"/>
              </a:solidFill>
              <a:latin typeface="Arial"/>
            </a:endParaRPr>
          </a:p>
        </p:txBody>
      </p:sp>
      <p:graphicFrame>
        <p:nvGraphicFramePr>
          <p:cNvPr id="30" name="Chart 29"/>
          <p:cNvGraphicFramePr/>
          <p:nvPr>
            <p:custDataLst>
              <p:tags r:id="rId10"/>
            </p:custDataLst>
            <p:extLst/>
          </p:nvPr>
        </p:nvGraphicFramePr>
        <p:xfrm>
          <a:off x="7743826" y="2045661"/>
          <a:ext cx="2714625" cy="3294062"/>
        </p:xfrm>
        <a:graphic>
          <a:graphicData uri="http://schemas.openxmlformats.org/drawingml/2006/chart">
            <c:chart xmlns:c="http://schemas.openxmlformats.org/drawingml/2006/chart" xmlns:r="http://schemas.openxmlformats.org/officeDocument/2006/relationships" r:id="rId27"/>
          </a:graphicData>
        </a:graphic>
      </p:graphicFrame>
      <p:sp>
        <p:nvSpPr>
          <p:cNvPr id="54" name="Text Placeholder 2"/>
          <p:cNvSpPr>
            <a:spLocks noGrp="1"/>
          </p:cNvSpPr>
          <p:nvPr>
            <p:custDataLst>
              <p:tags r:id="rId11"/>
            </p:custDataLst>
          </p:nvPr>
        </p:nvSpPr>
        <p:spPr bwMode="auto">
          <a:xfrm>
            <a:off x="6842125" y="3891924"/>
            <a:ext cx="1265238"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F78CB4F1-12DF-4B9A-965D-D214EB99F457}" type="datetime'''''Co''mpu''t''in''''''''''g ''''P''''''rod''''''uc''ts'">
              <a:rPr lang="en-US" altLang="en-US" sz="1100">
                <a:solidFill>
                  <a:srgbClr val="616365"/>
                </a:solidFill>
                <a:latin typeface="Arial"/>
              </a:rPr>
              <a:pPr marL="0" indent="0" algn="r">
                <a:spcBef>
                  <a:spcPct val="0"/>
                </a:spcBef>
                <a:spcAft>
                  <a:spcPct val="0"/>
                </a:spcAft>
                <a:buClr>
                  <a:srgbClr val="616365"/>
                </a:buClr>
                <a:buNone/>
                <a:defRPr/>
              </a:pPr>
              <a:t>Computing Products</a:t>
            </a:fld>
            <a:endParaRPr lang="en-US" sz="1100" dirty="0">
              <a:solidFill>
                <a:srgbClr val="616365"/>
              </a:solidFill>
              <a:latin typeface="Arial"/>
              <a:sym typeface="+mn-lt"/>
            </a:endParaRPr>
          </a:p>
        </p:txBody>
      </p:sp>
      <p:sp>
        <p:nvSpPr>
          <p:cNvPr id="40" name="Text Placeholder 2"/>
          <p:cNvSpPr>
            <a:spLocks noGrp="1"/>
          </p:cNvSpPr>
          <p:nvPr>
            <p:custDataLst>
              <p:tags r:id="rId12"/>
            </p:custDataLst>
          </p:nvPr>
        </p:nvSpPr>
        <p:spPr bwMode="auto">
          <a:xfrm>
            <a:off x="7748589" y="2185362"/>
            <a:ext cx="358775"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2ACF0C81-F338-453E-8E0D-163F33369E86}" type="datetime'''''''R''''''et''''a''''''''''''i''''l'''''''''''''''''''''">
              <a:rPr lang="en-US" altLang="en-US" sz="1100">
                <a:solidFill>
                  <a:srgbClr val="616365"/>
                </a:solidFill>
                <a:latin typeface="Arial"/>
              </a:rPr>
              <a:pPr marL="0" indent="0" algn="r">
                <a:spcBef>
                  <a:spcPct val="0"/>
                </a:spcBef>
                <a:spcAft>
                  <a:spcPct val="0"/>
                </a:spcAft>
                <a:buClr>
                  <a:srgbClr val="616365"/>
                </a:buClr>
                <a:buNone/>
                <a:defRPr/>
              </a:pPr>
              <a:t>Retail</a:t>
            </a:fld>
            <a:endParaRPr lang="en-US" sz="1100" dirty="0">
              <a:solidFill>
                <a:srgbClr val="616365"/>
              </a:solidFill>
              <a:latin typeface="Arial"/>
              <a:sym typeface="+mn-lt"/>
            </a:endParaRPr>
          </a:p>
        </p:txBody>
      </p:sp>
      <p:sp>
        <p:nvSpPr>
          <p:cNvPr id="41" name="Text Placeholder 2"/>
          <p:cNvSpPr>
            <a:spLocks noGrp="1"/>
          </p:cNvSpPr>
          <p:nvPr>
            <p:custDataLst>
              <p:tags r:id="rId13"/>
            </p:custDataLst>
          </p:nvPr>
        </p:nvSpPr>
        <p:spPr bwMode="auto">
          <a:xfrm>
            <a:off x="7408863" y="2469524"/>
            <a:ext cx="6985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92A794AA-FC9F-41A4-87B7-85DA9389B072}" type="datetime'''A''''ut''''''o''m''''''''''''''''''o''t''i''''''ve'''''''''">
              <a:rPr lang="en-US" altLang="en-US" sz="1100">
                <a:solidFill>
                  <a:srgbClr val="616365"/>
                </a:solidFill>
                <a:latin typeface="Arial"/>
              </a:rPr>
              <a:pPr marL="0" indent="0" algn="r">
                <a:spcBef>
                  <a:spcPct val="0"/>
                </a:spcBef>
                <a:spcAft>
                  <a:spcPct val="0"/>
                </a:spcAft>
                <a:buClr>
                  <a:srgbClr val="616365"/>
                </a:buClr>
                <a:buNone/>
                <a:defRPr/>
              </a:pPr>
              <a:t>Automotive</a:t>
            </a:fld>
            <a:endParaRPr lang="en-US" sz="1100" dirty="0">
              <a:solidFill>
                <a:srgbClr val="616365"/>
              </a:solidFill>
              <a:latin typeface="Arial"/>
              <a:sym typeface="+mn-lt"/>
            </a:endParaRPr>
          </a:p>
        </p:txBody>
      </p:sp>
      <p:sp>
        <p:nvSpPr>
          <p:cNvPr id="56" name="Text Placeholder 2"/>
          <p:cNvSpPr>
            <a:spLocks noGrp="1"/>
          </p:cNvSpPr>
          <p:nvPr>
            <p:custDataLst>
              <p:tags r:id="rId14"/>
            </p:custDataLst>
          </p:nvPr>
        </p:nvSpPr>
        <p:spPr bwMode="auto">
          <a:xfrm>
            <a:off x="7726363" y="4176087"/>
            <a:ext cx="38100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27AAD48F-79AD-4F20-A916-7B74B1215F0E}" type="datetime'''''''''''''''''''''''Me''''''''d''''i''''''''''a'''''''''''''">
              <a:rPr lang="en-US" altLang="en-US" sz="1100">
                <a:solidFill>
                  <a:srgbClr val="616365"/>
                </a:solidFill>
                <a:latin typeface="Arial"/>
              </a:rPr>
              <a:pPr marL="0" indent="0" algn="r">
                <a:spcBef>
                  <a:spcPct val="0"/>
                </a:spcBef>
                <a:spcAft>
                  <a:spcPct val="0"/>
                </a:spcAft>
                <a:buClr>
                  <a:srgbClr val="616365"/>
                </a:buClr>
                <a:buNone/>
                <a:defRPr/>
              </a:pPr>
              <a:t>Media</a:t>
            </a:fld>
            <a:endParaRPr lang="en-US" sz="1100" dirty="0">
              <a:solidFill>
                <a:srgbClr val="616365"/>
              </a:solidFill>
              <a:latin typeface="Arial"/>
              <a:sym typeface="+mn-lt"/>
            </a:endParaRPr>
          </a:p>
        </p:txBody>
      </p:sp>
      <p:sp>
        <p:nvSpPr>
          <p:cNvPr id="42" name="Text Placeholder 2"/>
          <p:cNvSpPr>
            <a:spLocks noGrp="1"/>
          </p:cNvSpPr>
          <p:nvPr>
            <p:custDataLst>
              <p:tags r:id="rId15"/>
            </p:custDataLst>
          </p:nvPr>
        </p:nvSpPr>
        <p:spPr bwMode="auto">
          <a:xfrm>
            <a:off x="6970713" y="2755274"/>
            <a:ext cx="1136650"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1D79F3B3-10FB-4EEA-AF71-4214F0CA2173}" type="datetime'''''F''i''''na''nc''''i''al S''''''e''''r''''''vi''ces'''''">
              <a:rPr lang="en-US" altLang="en-US" sz="1100">
                <a:solidFill>
                  <a:srgbClr val="616365"/>
                </a:solidFill>
                <a:latin typeface="Arial"/>
              </a:rPr>
              <a:pPr marL="0" indent="0" algn="r">
                <a:spcBef>
                  <a:spcPct val="0"/>
                </a:spcBef>
                <a:spcAft>
                  <a:spcPct val="0"/>
                </a:spcAft>
                <a:buClr>
                  <a:srgbClr val="616365"/>
                </a:buClr>
                <a:buNone/>
                <a:defRPr/>
              </a:pPr>
              <a:t>Financial Services</a:t>
            </a:fld>
            <a:endParaRPr lang="en-US" sz="1100" dirty="0">
              <a:solidFill>
                <a:srgbClr val="616365"/>
              </a:solidFill>
              <a:latin typeface="Arial"/>
              <a:sym typeface="+mn-lt"/>
            </a:endParaRPr>
          </a:p>
        </p:txBody>
      </p:sp>
      <p:sp>
        <p:nvSpPr>
          <p:cNvPr id="48" name="Text Placeholder 2"/>
          <p:cNvSpPr>
            <a:spLocks noGrp="1"/>
          </p:cNvSpPr>
          <p:nvPr>
            <p:custDataLst>
              <p:tags r:id="rId16"/>
            </p:custDataLst>
          </p:nvPr>
        </p:nvSpPr>
        <p:spPr bwMode="auto">
          <a:xfrm>
            <a:off x="7570789" y="3039437"/>
            <a:ext cx="536575"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904B8BE0-50C9-4C5A-B120-F766FF6F29F8}" type="datetime'''''T''''''''''e''''le''c''''''''''o''''''''m'''">
              <a:rPr lang="en-US" altLang="en-US" sz="1100">
                <a:solidFill>
                  <a:srgbClr val="616365"/>
                </a:solidFill>
                <a:latin typeface="Arial"/>
              </a:rPr>
              <a:pPr marL="0" indent="0" algn="r">
                <a:spcBef>
                  <a:spcPct val="0"/>
                </a:spcBef>
                <a:spcAft>
                  <a:spcPct val="0"/>
                </a:spcAft>
                <a:buClr>
                  <a:srgbClr val="616365"/>
                </a:buClr>
                <a:buNone/>
                <a:defRPr/>
              </a:pPr>
              <a:t>Telecom</a:t>
            </a:fld>
            <a:endParaRPr lang="en-US" sz="1100" dirty="0">
              <a:solidFill>
                <a:srgbClr val="616365"/>
              </a:solidFill>
              <a:latin typeface="Arial"/>
              <a:sym typeface="+mn-lt"/>
            </a:endParaRPr>
          </a:p>
        </p:txBody>
      </p:sp>
      <p:sp>
        <p:nvSpPr>
          <p:cNvPr id="52" name="Text Placeholder 2"/>
          <p:cNvSpPr>
            <a:spLocks noGrp="1"/>
          </p:cNvSpPr>
          <p:nvPr>
            <p:custDataLst>
              <p:tags r:id="rId17"/>
            </p:custDataLst>
          </p:nvPr>
        </p:nvSpPr>
        <p:spPr bwMode="auto">
          <a:xfrm>
            <a:off x="7718425" y="3607762"/>
            <a:ext cx="388938"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AF345D4C-1445-4F1D-9D8E-21FA576945C3}" type="datetime'''''''''''''T''''''''r''''''''a''''v''''''''el'''''''''">
              <a:rPr lang="en-US" altLang="en-US" sz="1100">
                <a:solidFill>
                  <a:srgbClr val="616365"/>
                </a:solidFill>
                <a:latin typeface="Arial"/>
              </a:rPr>
              <a:pPr marL="0" indent="0" algn="r">
                <a:spcBef>
                  <a:spcPct val="0"/>
                </a:spcBef>
                <a:spcAft>
                  <a:spcPct val="0"/>
                </a:spcAft>
                <a:buClr>
                  <a:srgbClr val="616365"/>
                </a:buClr>
                <a:buNone/>
                <a:defRPr/>
              </a:pPr>
              <a:t>Travel</a:t>
            </a:fld>
            <a:endParaRPr lang="en-US" sz="1100" dirty="0">
              <a:solidFill>
                <a:srgbClr val="616365"/>
              </a:solidFill>
              <a:latin typeface="Arial"/>
              <a:sym typeface="+mn-lt"/>
            </a:endParaRPr>
          </a:p>
        </p:txBody>
      </p:sp>
      <p:sp>
        <p:nvSpPr>
          <p:cNvPr id="50" name="Text Placeholder 2"/>
          <p:cNvSpPr>
            <a:spLocks noGrp="1"/>
          </p:cNvSpPr>
          <p:nvPr>
            <p:custDataLst>
              <p:tags r:id="rId18"/>
            </p:custDataLst>
          </p:nvPr>
        </p:nvSpPr>
        <p:spPr bwMode="auto">
          <a:xfrm>
            <a:off x="6261101" y="3323599"/>
            <a:ext cx="1846263"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9C3A716E-D007-4FEF-A5D9-9896A6BA521F}" type="datetime'CP''G ''a''n''d'' Co''''ns''''u''''me''''r P''''ro''d''ucts'''">
              <a:rPr lang="en-US" altLang="en-US" sz="1100">
                <a:solidFill>
                  <a:srgbClr val="616365"/>
                </a:solidFill>
                <a:latin typeface="Arial"/>
              </a:rPr>
              <a:pPr marL="0" indent="0" algn="r">
                <a:spcBef>
                  <a:spcPct val="0"/>
                </a:spcBef>
                <a:spcAft>
                  <a:spcPct val="0"/>
                </a:spcAft>
                <a:buClr>
                  <a:srgbClr val="616365"/>
                </a:buClr>
                <a:buNone/>
                <a:defRPr/>
              </a:pPr>
              <a:t>CPG and Consumer Products</a:t>
            </a:fld>
            <a:endParaRPr lang="en-US" sz="1100" dirty="0">
              <a:solidFill>
                <a:srgbClr val="616365"/>
              </a:solidFill>
              <a:latin typeface="Arial"/>
              <a:sym typeface="+mn-lt"/>
            </a:endParaRPr>
          </a:p>
        </p:txBody>
      </p:sp>
      <p:sp>
        <p:nvSpPr>
          <p:cNvPr id="58" name="Text Placeholder 2"/>
          <p:cNvSpPr>
            <a:spLocks noGrp="1"/>
          </p:cNvSpPr>
          <p:nvPr>
            <p:custDataLst>
              <p:tags r:id="rId19"/>
            </p:custDataLst>
          </p:nvPr>
        </p:nvSpPr>
        <p:spPr bwMode="auto">
          <a:xfrm>
            <a:off x="7239001" y="4461837"/>
            <a:ext cx="868363"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D13B0AD7-4895-4068-A6CC-D7BE69C00ECC}" type="datetime'''''En''''''''''''te''r''''''ta''''''i''n''''m''e''''n''''''t'">
              <a:rPr lang="en-US" altLang="en-US" sz="1100">
                <a:solidFill>
                  <a:srgbClr val="616365"/>
                </a:solidFill>
                <a:latin typeface="Arial"/>
              </a:rPr>
              <a:pPr marL="0" indent="0" algn="r">
                <a:spcBef>
                  <a:spcPct val="0"/>
                </a:spcBef>
                <a:spcAft>
                  <a:spcPct val="0"/>
                </a:spcAft>
                <a:buClr>
                  <a:srgbClr val="616365"/>
                </a:buClr>
                <a:buNone/>
                <a:defRPr/>
              </a:pPr>
              <a:t>Entertainment</a:t>
            </a:fld>
            <a:endParaRPr lang="en-US" sz="1100" dirty="0">
              <a:solidFill>
                <a:srgbClr val="616365"/>
              </a:solidFill>
              <a:latin typeface="Arial"/>
              <a:sym typeface="+mn-lt"/>
            </a:endParaRPr>
          </a:p>
        </p:txBody>
      </p:sp>
      <p:sp>
        <p:nvSpPr>
          <p:cNvPr id="60" name="Text Placeholder 2"/>
          <p:cNvSpPr>
            <a:spLocks noGrp="1"/>
          </p:cNvSpPr>
          <p:nvPr>
            <p:custDataLst>
              <p:tags r:id="rId20"/>
            </p:custDataLst>
          </p:nvPr>
        </p:nvSpPr>
        <p:spPr bwMode="auto">
          <a:xfrm>
            <a:off x="7759701" y="4745999"/>
            <a:ext cx="347663"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fld id="{52350D0E-6066-4937-BF5A-A128429894DC}" type="datetime'''O''''''t''''''''''''h''''e''''''''''''''''r'''''''''''''''''">
              <a:rPr lang="en-US" altLang="en-US" sz="1100">
                <a:solidFill>
                  <a:srgbClr val="616365"/>
                </a:solidFill>
                <a:latin typeface="Arial"/>
              </a:rPr>
              <a:pPr marL="0" indent="0" algn="r">
                <a:spcBef>
                  <a:spcPct val="0"/>
                </a:spcBef>
                <a:spcAft>
                  <a:spcPct val="0"/>
                </a:spcAft>
                <a:buClr>
                  <a:srgbClr val="616365"/>
                </a:buClr>
                <a:buNone/>
                <a:defRPr/>
              </a:pPr>
              <a:t>Other</a:t>
            </a:fld>
            <a:endParaRPr lang="en-US" sz="1100" dirty="0">
              <a:solidFill>
                <a:srgbClr val="616365"/>
              </a:solidFill>
              <a:latin typeface="Arial"/>
              <a:sym typeface="+mn-lt"/>
            </a:endParaRPr>
          </a:p>
        </p:txBody>
      </p:sp>
      <p:sp>
        <p:nvSpPr>
          <p:cNvPr id="62" name="Text Placeholder 2"/>
          <p:cNvSpPr>
            <a:spLocks noGrp="1"/>
          </p:cNvSpPr>
          <p:nvPr>
            <p:custDataLst>
              <p:tags r:id="rId21"/>
            </p:custDataLst>
          </p:nvPr>
        </p:nvSpPr>
        <p:spPr bwMode="auto">
          <a:xfrm>
            <a:off x="6632575" y="5030162"/>
            <a:ext cx="1474788" cy="1682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0256" indent="-170256"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1pPr>
            <a:lvl2pPr marL="430996" indent="-167874" algn="l" defTabSz="685783" rtl="0" eaLnBrk="1" latinLnBrk="0" hangingPunct="1">
              <a:lnSpc>
                <a:spcPct val="100000"/>
              </a:lnSpc>
              <a:spcBef>
                <a:spcPts val="0"/>
              </a:spcBef>
              <a:spcAft>
                <a:spcPts val="451"/>
              </a:spcAft>
              <a:buClr>
                <a:schemeClr val="tx1"/>
              </a:buClr>
              <a:buFont typeface="Arial" pitchFamily="34" charset="0"/>
              <a:buChar char="–"/>
              <a:defRPr sz="1400" kern="1200">
                <a:solidFill>
                  <a:schemeClr val="tx1"/>
                </a:solidFill>
                <a:latin typeface="+mn-lt"/>
                <a:ea typeface="+mn-ea"/>
                <a:cs typeface="+mn-cs"/>
              </a:defRPr>
            </a:lvl2pPr>
            <a:lvl3pPr marL="677450" indent="-171446" algn="l" defTabSz="1584683" rtl="0" eaLnBrk="1" latinLnBrk="0" hangingPunct="1">
              <a:lnSpc>
                <a:spcPct val="100000"/>
              </a:lnSpc>
              <a:spcBef>
                <a:spcPts val="0"/>
              </a:spcBef>
              <a:spcAft>
                <a:spcPts val="451"/>
              </a:spcAft>
              <a:buClr>
                <a:schemeClr val="tx1"/>
              </a:buClr>
              <a:buSzPct val="80000"/>
              <a:buFont typeface="Courier New"/>
              <a:buChar char="o"/>
              <a:defRPr sz="1400" kern="1200">
                <a:solidFill>
                  <a:schemeClr val="tx1"/>
                </a:solidFill>
                <a:latin typeface="+mn-lt"/>
                <a:ea typeface="+mn-ea"/>
                <a:cs typeface="+mn-cs"/>
              </a:defRPr>
            </a:lvl3pPr>
            <a:lvl4pPr marL="1200121"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4pPr>
            <a:lvl5pPr marL="1543012" indent="-171446" algn="l" defTabSz="685783" rtl="0" eaLnBrk="1" latinLnBrk="0" hangingPunct="1">
              <a:lnSpc>
                <a:spcPts val="1351"/>
              </a:lnSpc>
              <a:spcBef>
                <a:spcPct val="20000"/>
              </a:spcBef>
              <a:buClr>
                <a:schemeClr val="accent2"/>
              </a:buClr>
              <a:buFont typeface="Arial" pitchFamily="34" charset="0"/>
              <a:buChar char="•"/>
              <a:defRPr sz="9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spcBef>
                <a:spcPct val="0"/>
              </a:spcBef>
              <a:spcAft>
                <a:spcPct val="0"/>
              </a:spcAft>
              <a:buClr>
                <a:srgbClr val="616365"/>
              </a:buClr>
              <a:buNone/>
              <a:defRPr/>
            </a:pPr>
            <a:r>
              <a:rPr lang="en-US" altLang="en-US" sz="1100" dirty="0">
                <a:solidFill>
                  <a:srgbClr val="616365"/>
                </a:solidFill>
                <a:latin typeface="Arial"/>
              </a:rPr>
              <a:t>Health Care and Pharma</a:t>
            </a:r>
            <a:endParaRPr lang="en-US" sz="1100" dirty="0">
              <a:solidFill>
                <a:srgbClr val="616365"/>
              </a:solidFill>
              <a:latin typeface="Arial"/>
              <a:sym typeface="+mn-lt"/>
            </a:endParaRPr>
          </a:p>
        </p:txBody>
      </p:sp>
      <p:cxnSp>
        <p:nvCxnSpPr>
          <p:cNvPr id="91" name="Straight Connector 90"/>
          <p:cNvCxnSpPr>
            <a:cxnSpLocks/>
          </p:cNvCxnSpPr>
          <p:nvPr/>
        </p:nvCxnSpPr>
        <p:spPr>
          <a:xfrm>
            <a:off x="1930725" y="1862692"/>
            <a:ext cx="388173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293721" y="1862692"/>
            <a:ext cx="393192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0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5399" name="think-cell Slide" r:id="rId22" imgW="381" imgH="318" progId="TCLayout.ActiveDocument.1">
                  <p:embed/>
                </p:oleObj>
              </mc:Choice>
              <mc:Fallback>
                <p:oleObj name="think-cell Slide" r:id="rId22" imgW="381" imgH="318" progId="TCLayout.ActiveDocument.1">
                  <p:embed/>
                  <p:pic>
                    <p:nvPicPr>
                      <p:cNvPr id="8" name="Object 7" hidden="1"/>
                      <p:cNvPicPr/>
                      <p:nvPr/>
                    </p:nvPicPr>
                    <p:blipFill>
                      <a:blip r:embed="rId23"/>
                      <a:stretch>
                        <a:fillRect/>
                      </a:stretch>
                    </p:blipFill>
                    <p:spPr>
                      <a:xfrm>
                        <a:off x="1525589" y="1589"/>
                        <a:ext cx="1587" cy="1587"/>
                      </a:xfrm>
                      <a:prstGeom prst="rect">
                        <a:avLst/>
                      </a:prstGeom>
                    </p:spPr>
                  </p:pic>
                </p:oleObj>
              </mc:Fallback>
            </mc:AlternateContent>
          </a:graphicData>
        </a:graphic>
      </p:graphicFrame>
      <p:sp>
        <p:nvSpPr>
          <p:cNvPr id="3" name="Rectangle 2" hidden="1"/>
          <p:cNvSpPr/>
          <p:nvPr>
            <p:custDataLst>
              <p:tags r:id="rId3"/>
            </p:custDataLst>
          </p:nvPr>
        </p:nvSpPr>
        <p:spPr bwMode="auto">
          <a:xfrm>
            <a:off x="152400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1219170">
              <a:spcBef>
                <a:spcPct val="0"/>
              </a:spcBef>
              <a:spcAft>
                <a:spcPct val="0"/>
              </a:spcAft>
              <a:defRPr/>
            </a:pPr>
            <a:endParaRPr lang="en-US" sz="900" b="1" dirty="0">
              <a:solidFill>
                <a:prstClr val="white"/>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2" name="Text Placeholder 11"/>
          <p:cNvSpPr>
            <a:spLocks noGrp="1"/>
          </p:cNvSpPr>
          <p:nvPr>
            <p:ph type="body" sz="quarter" idx="11"/>
          </p:nvPr>
        </p:nvSpPr>
        <p:spPr>
          <a:xfrm>
            <a:off x="1844043" y="1126935"/>
            <a:ext cx="7093928" cy="893953"/>
          </a:xfrm>
        </p:spPr>
        <p:txBody>
          <a:bodyPr/>
          <a:lstStyle/>
          <a:p>
            <a:pPr marL="285750" indent="-285750">
              <a:buFont typeface="Arial" panose="020B0604020202020204" pitchFamily="34" charset="0"/>
              <a:buChar char="•"/>
            </a:pPr>
            <a:r>
              <a:rPr lang="en-US" dirty="0">
                <a:latin typeface="Century Gothic" panose="020B0502020202020204" pitchFamily="34" charset="0"/>
                <a:sym typeface="Verdana" panose="020B0604030504040204" pitchFamily="34" charset="0"/>
              </a:rPr>
              <a:t>Volume Sales growth in Tobacco and Home Care due to promotional activity</a:t>
            </a:r>
          </a:p>
          <a:p>
            <a:pPr marL="285750" indent="-285750">
              <a:buFont typeface="Arial" panose="020B0604020202020204" pitchFamily="34" charset="0"/>
              <a:buChar char="•"/>
            </a:pPr>
            <a:r>
              <a:rPr lang="en-US" dirty="0">
                <a:latin typeface="Century Gothic" panose="020B0502020202020204" pitchFamily="34" charset="0"/>
                <a:sym typeface="Verdana" panose="020B0604030504040204" pitchFamily="34" charset="0"/>
              </a:rPr>
              <a:t>Volume Sales growth in Beverage, Frozen, General Foods and Health but promotional activity is down.  </a:t>
            </a:r>
          </a:p>
          <a:p>
            <a:pPr marL="285750" indent="-285750">
              <a:buFont typeface="Arial" panose="020B0604020202020204" pitchFamily="34" charset="0"/>
              <a:buChar char="•"/>
            </a:pPr>
            <a:r>
              <a:rPr lang="en-US" dirty="0">
                <a:latin typeface="Century Gothic" panose="020B0502020202020204" pitchFamily="34" charset="0"/>
                <a:sym typeface="Verdana" panose="020B0604030504040204" pitchFamily="34" charset="0"/>
              </a:rPr>
              <a:t>Why?????</a:t>
            </a:r>
            <a:br>
              <a:rPr lang="en-US" dirty="0">
                <a:latin typeface="Century Gothic" panose="020B0502020202020204" pitchFamily="34" charset="0"/>
                <a:sym typeface="Verdana" panose="020B0604030504040204" pitchFamily="34" charset="0"/>
              </a:rPr>
            </a:br>
            <a:endParaRPr lang="en-US" b="0" dirty="0">
              <a:latin typeface="Century Gothic" panose="020B0502020202020204" pitchFamily="34" charset="0"/>
            </a:endParaRPr>
          </a:p>
        </p:txBody>
      </p:sp>
      <p:sp>
        <p:nvSpPr>
          <p:cNvPr id="2" name="Title 1"/>
          <p:cNvSpPr>
            <a:spLocks noGrp="1"/>
          </p:cNvSpPr>
          <p:nvPr>
            <p:ph type="title"/>
          </p:nvPr>
        </p:nvSpPr>
        <p:spPr/>
        <p:txBody>
          <a:bodyPr/>
          <a:lstStyle/>
          <a:p>
            <a:r>
              <a:rPr lang="en-US" dirty="0">
                <a:latin typeface="Century Gothic" panose="020B0502020202020204" pitchFamily="34" charset="0"/>
              </a:rPr>
              <a:t>% of CPG Categories With Increasing Merchandising Activity</a:t>
            </a:r>
            <a:endParaRPr lang="en-US" dirty="0">
              <a:latin typeface="Century Gothic" panose="020B0502020202020204" pitchFamily="34" charset="0"/>
              <a:sym typeface="Arial" panose="020B0604020202020204" pitchFamily="34" charset="0"/>
            </a:endParaRPr>
          </a:p>
        </p:txBody>
      </p:sp>
      <p:graphicFrame>
        <p:nvGraphicFramePr>
          <p:cNvPr id="27" name="Chart 26"/>
          <p:cNvGraphicFramePr/>
          <p:nvPr>
            <p:custDataLst>
              <p:tags r:id="rId4"/>
            </p:custDataLst>
            <p:extLst/>
          </p:nvPr>
        </p:nvGraphicFramePr>
        <p:xfrm>
          <a:off x="1966913" y="2020889"/>
          <a:ext cx="8356600" cy="2206625"/>
        </p:xfrm>
        <a:graphic>
          <a:graphicData uri="http://schemas.openxmlformats.org/drawingml/2006/chart">
            <c:chart xmlns:c="http://schemas.openxmlformats.org/drawingml/2006/chart" xmlns:r="http://schemas.openxmlformats.org/officeDocument/2006/relationships" r:id="rId24"/>
          </a:graphicData>
        </a:graphic>
      </p:graphicFrame>
      <p:sp>
        <p:nvSpPr>
          <p:cNvPr id="40" name="Text Placeholder 2"/>
          <p:cNvSpPr>
            <a:spLocks noGrp="1"/>
          </p:cNvSpPr>
          <p:nvPr>
            <p:custDataLst>
              <p:tags r:id="rId5"/>
            </p:custDataLst>
          </p:nvPr>
        </p:nvSpPr>
        <p:spPr bwMode="auto">
          <a:xfrm>
            <a:off x="6356350" y="4183064"/>
            <a:ext cx="39370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CA5A4E97-A1F7-4B89-BE56-01B69313982A}" type="datetime'''''''''''''''''B''''''eau''''''''''''''''t''y'''''''''''''">
              <a:rPr lang="en-US" altLang="en-US" sz="900" b="1">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Beauty</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37" name="Text Placeholder 2"/>
          <p:cNvSpPr>
            <a:spLocks noGrp="1"/>
          </p:cNvSpPr>
          <p:nvPr>
            <p:custDataLst>
              <p:tags r:id="rId6"/>
            </p:custDataLst>
          </p:nvPr>
        </p:nvSpPr>
        <p:spPr bwMode="auto">
          <a:xfrm>
            <a:off x="3721100" y="4183064"/>
            <a:ext cx="74930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5728A01B-BF1E-4236-B54D-562D46F9D9A5}" type="datetime'Ge''''''''''''n''er''''a''l'''''''' F''''''o''''''o''d'''''''">
              <a:rPr lang="en-US" altLang="en-US" sz="900" b="1">
                <a:solidFill>
                  <a:srgbClr val="616365"/>
                </a:solidFill>
                <a:latin typeface="Arial"/>
                <a:ea typeface="Verdana"/>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General Food</a:t>
            </a:fld>
            <a:endParaRPr lang="en-US" sz="900" b="1" dirty="0">
              <a:solidFill>
                <a:srgbClr val="616365"/>
              </a:solidFill>
              <a:latin typeface="Arial"/>
              <a:ea typeface="Verdana"/>
              <a:cs typeface="Arial" panose="020B0604020202020204" pitchFamily="34" charset="0"/>
              <a:sym typeface="Arial" panose="020B0604020202020204" pitchFamily="34" charset="0"/>
            </a:endParaRPr>
          </a:p>
        </p:txBody>
      </p:sp>
      <p:sp>
        <p:nvSpPr>
          <p:cNvPr id="33" name="Text Placeholder 2"/>
          <p:cNvSpPr>
            <a:spLocks noGrp="1"/>
          </p:cNvSpPr>
          <p:nvPr>
            <p:custDataLst>
              <p:tags r:id="rId7"/>
            </p:custDataLst>
          </p:nvPr>
        </p:nvSpPr>
        <p:spPr bwMode="auto">
          <a:xfrm>
            <a:off x="2162175" y="4183064"/>
            <a:ext cx="59055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E3A8C94A-6696-459C-8FB7-58E6B8A5D908}" type="datetime'''B''''e''''''''''v''''e''''''''ra''''''g''e''s'''''''''''">
              <a:rPr lang="en-US" altLang="en-US" sz="900" b="1">
                <a:solidFill>
                  <a:srgbClr val="616365"/>
                </a:solidFill>
                <a:latin typeface="Arial"/>
                <a:ea typeface="Verdana"/>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Beverages</a:t>
            </a:fld>
            <a:endParaRPr lang="en-US" sz="900" b="1" dirty="0">
              <a:solidFill>
                <a:srgbClr val="616365"/>
              </a:solidFill>
              <a:latin typeface="Arial"/>
              <a:ea typeface="Verdana"/>
              <a:cs typeface="Arial" panose="020B0604020202020204" pitchFamily="34" charset="0"/>
              <a:sym typeface="Arial" panose="020B0604020202020204" pitchFamily="34" charset="0"/>
            </a:endParaRPr>
          </a:p>
        </p:txBody>
      </p:sp>
      <p:sp>
        <p:nvSpPr>
          <p:cNvPr id="36" name="Text Placeholder 2"/>
          <p:cNvSpPr>
            <a:spLocks noGrp="1"/>
          </p:cNvSpPr>
          <p:nvPr>
            <p:custDataLst>
              <p:tags r:id="rId8"/>
            </p:custDataLst>
          </p:nvPr>
        </p:nvSpPr>
        <p:spPr bwMode="auto">
          <a:xfrm>
            <a:off x="3082925" y="4183064"/>
            <a:ext cx="38735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07A70AB1-BB51-4797-849B-EAABCD8539BE}" type="datetime'''''''''F''''''ro''''''''''z''''''''e''''''''''''''''''''n'''">
              <a:rPr lang="en-US" altLang="en-US" sz="900" b="1">
                <a:solidFill>
                  <a:srgbClr val="616365"/>
                </a:solidFill>
                <a:latin typeface="Arial"/>
                <a:ea typeface="Verdana"/>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Frozen</a:t>
            </a:fld>
            <a:endParaRPr lang="en-US" sz="900" b="1" dirty="0">
              <a:solidFill>
                <a:srgbClr val="616365"/>
              </a:solidFill>
              <a:latin typeface="Arial"/>
              <a:ea typeface="Verdana"/>
              <a:cs typeface="Arial" panose="020B0604020202020204" pitchFamily="34" charset="0"/>
              <a:sym typeface="Arial" panose="020B0604020202020204" pitchFamily="34" charset="0"/>
            </a:endParaRPr>
          </a:p>
        </p:txBody>
      </p:sp>
      <p:sp>
        <p:nvSpPr>
          <p:cNvPr id="24" name="Text Placeholder 2"/>
          <p:cNvSpPr>
            <a:spLocks noGrp="1"/>
          </p:cNvSpPr>
          <p:nvPr>
            <p:custDataLst>
              <p:tags r:id="rId9"/>
            </p:custDataLst>
          </p:nvPr>
        </p:nvSpPr>
        <p:spPr bwMode="auto">
          <a:xfrm>
            <a:off x="9588500" y="4183064"/>
            <a:ext cx="48260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3E3523F4-55CA-4801-AF5C-29FD627D4D29}" type="datetime'''T''''o''''''''bac''''''''''c''''''''''o'''''''''">
              <a:rPr lang="en-US" altLang="en-US" sz="900" b="1">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Tobacco</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38" name="Text Placeholder 2"/>
          <p:cNvSpPr>
            <a:spLocks noGrp="1"/>
          </p:cNvSpPr>
          <p:nvPr>
            <p:custDataLst>
              <p:tags r:id="rId10"/>
            </p:custDataLst>
          </p:nvPr>
        </p:nvSpPr>
        <p:spPr bwMode="auto">
          <a:xfrm>
            <a:off x="4730750" y="4183064"/>
            <a:ext cx="36830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2F9394A9-DD44-4346-B16C-BC5AF5128273}" type="datetime'''''''''L''''''''''''''''''''''iq''uo''''''''''r'''''''''">
              <a:rPr lang="en-US" altLang="en-US" sz="900" b="1">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Liquor</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42" name="Text Placeholder 2"/>
          <p:cNvSpPr>
            <a:spLocks noGrp="1"/>
          </p:cNvSpPr>
          <p:nvPr>
            <p:custDataLst>
              <p:tags r:id="rId11"/>
            </p:custDataLst>
          </p:nvPr>
        </p:nvSpPr>
        <p:spPr bwMode="auto">
          <a:xfrm>
            <a:off x="8010525" y="4183065"/>
            <a:ext cx="36195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D0688F80-9FFF-4E97-A27A-DDC1C52BDC76}" type="datetime'''H''''''''''''''e''a''''''''''''''''l''t''''h'''''''''''">
              <a:rPr lang="en-US" altLang="en-US" sz="900" b="1">
                <a:solidFill>
                  <a:srgbClr val="616365"/>
                </a:solidFill>
                <a:latin typeface="Arial"/>
                <a:ea typeface="Verdana" panose="020B0604030504040204" pitchFamily="34" charset="0"/>
                <a:cs typeface="Arial" panose="020B0604020202020204" pitchFamily="34" charset="0"/>
              </a:rPr>
              <a:pPr marL="0" indent="0" algn="ctr">
                <a:spcBef>
                  <a:spcPct val="0"/>
                </a:spcBef>
                <a:spcAft>
                  <a:spcPct val="0"/>
                </a:spcAft>
                <a:buClr>
                  <a:srgbClr val="D2492A"/>
                </a:buClr>
                <a:buNone/>
                <a:defRPr/>
              </a:pPr>
              <a:t>Health</a:t>
            </a:fld>
            <a:endParaRPr lang="en-US" sz="900" b="1" dirty="0">
              <a:solidFill>
                <a:srgbClr val="616365"/>
              </a:solidFill>
              <a:latin typeface="Arial"/>
              <a:ea typeface="Verdana"/>
              <a:cs typeface="Arial" panose="020B0604020202020204" pitchFamily="34" charset="0"/>
              <a:sym typeface="Arial" panose="020B0604020202020204" pitchFamily="34" charset="0"/>
            </a:endParaRPr>
          </a:p>
        </p:txBody>
      </p:sp>
      <p:sp>
        <p:nvSpPr>
          <p:cNvPr id="39" name="Text Placeholder 2"/>
          <p:cNvSpPr>
            <a:spLocks noGrp="1"/>
          </p:cNvSpPr>
          <p:nvPr>
            <p:custDataLst>
              <p:tags r:id="rId12"/>
            </p:custDataLst>
          </p:nvPr>
        </p:nvSpPr>
        <p:spPr bwMode="auto">
          <a:xfrm>
            <a:off x="5391150" y="4183064"/>
            <a:ext cx="68580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EA626928-508B-48BA-9660-DA4D8B9B4B75}" type="datetime'''''''''''R''ef''''''''''''rig''e''rat''e''d'''''''''''''''''">
              <a:rPr lang="en-US" altLang="en-US" sz="900" b="1">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Refrigerated</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41" name="Text Placeholder 2"/>
          <p:cNvSpPr>
            <a:spLocks noGrp="1"/>
          </p:cNvSpPr>
          <p:nvPr>
            <p:custDataLst>
              <p:tags r:id="rId13"/>
            </p:custDataLst>
          </p:nvPr>
        </p:nvSpPr>
        <p:spPr bwMode="auto">
          <a:xfrm>
            <a:off x="7016750" y="4183063"/>
            <a:ext cx="711200" cy="273050"/>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35477AC7-E1A0-4BA0-B985-358C4F1D6BC6}" type="datetime'G''''e''''''''n''''''eral'' ''''M''''''er''ch''a''ndi''se'">
              <a:rPr lang="en-US" altLang="en-US" sz="900" b="1">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General Merchandise</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23" name="Text Placeholder 2"/>
          <p:cNvSpPr>
            <a:spLocks noGrp="1"/>
          </p:cNvSpPr>
          <p:nvPr>
            <p:custDataLst>
              <p:tags r:id="rId14"/>
            </p:custDataLst>
          </p:nvPr>
        </p:nvSpPr>
        <p:spPr bwMode="auto">
          <a:xfrm>
            <a:off x="8702675" y="4183064"/>
            <a:ext cx="615950" cy="1365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7013" indent="-227013"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1pPr>
            <a:lvl2pPr marL="574675" indent="-223838" algn="l" defTabSz="914400" rtl="0" eaLnBrk="1" latinLnBrk="0" hangingPunct="1">
              <a:lnSpc>
                <a:spcPct val="100000"/>
              </a:lnSpc>
              <a:spcBef>
                <a:spcPts val="0"/>
              </a:spcBef>
              <a:spcAft>
                <a:spcPts val="600"/>
              </a:spcAft>
              <a:buClr>
                <a:schemeClr val="accent2"/>
              </a:buClr>
              <a:buFont typeface="Arial" pitchFamily="34" charset="0"/>
              <a:buChar char="–"/>
              <a:defRPr sz="1800" kern="1200">
                <a:solidFill>
                  <a:schemeClr val="tx1"/>
                </a:solidFill>
                <a:latin typeface="+mn-lt"/>
                <a:ea typeface="+mn-ea"/>
                <a:cs typeface="+mn-cs"/>
              </a:defRPr>
            </a:lvl2pPr>
            <a:lvl3pPr marL="903288" indent="-228600" algn="l" defTabSz="2112963" rtl="0" eaLnBrk="1" latinLnBrk="0" hangingPunct="1">
              <a:lnSpc>
                <a:spcPct val="100000"/>
              </a:lnSpc>
              <a:spcBef>
                <a:spcPts val="0"/>
              </a:spcBef>
              <a:spcAft>
                <a:spcPts val="600"/>
              </a:spcAft>
              <a:buClr>
                <a:schemeClr val="accent2"/>
              </a:buClr>
              <a:buSzPct val="80000"/>
              <a:buFont typeface="Courier New"/>
              <a:buChar char="o"/>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Clr>
                <a:srgbClr val="D2492A"/>
              </a:buClr>
              <a:buNone/>
              <a:defRPr/>
            </a:pPr>
            <a:fld id="{72943C5D-894B-4200-8002-F297E1654839}" type="datetime'''''''Ho''''''m''e'' ''''''''''''''''''''C''''''''a''r''''''e'">
              <a:rPr lang="en-US" altLang="en-US" sz="900" b="1">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gn="ctr">
                <a:spcBef>
                  <a:spcPct val="0"/>
                </a:spcBef>
                <a:spcAft>
                  <a:spcPct val="0"/>
                </a:spcAft>
                <a:buClr>
                  <a:srgbClr val="D2492A"/>
                </a:buClr>
                <a:buNone/>
                <a:defRPr/>
              </a:pPr>
              <a:t>Home Care</a:t>
            </a:fld>
            <a:endParaRPr lang="en-US" sz="900" b="1"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10" name="Rectangle 9"/>
          <p:cNvSpPr/>
          <p:nvPr>
            <p:custDataLst>
              <p:tags r:id="rId15"/>
            </p:custDataLst>
          </p:nvPr>
        </p:nvSpPr>
        <p:spPr bwMode="auto">
          <a:xfrm>
            <a:off x="9191625" y="1647825"/>
            <a:ext cx="179388" cy="133350"/>
          </a:xfrm>
          <a:prstGeom prst="rect">
            <a:avLst/>
          </a:prstGeom>
          <a:solidFill>
            <a:schemeClr val="accent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1" name="Rectangle 10"/>
          <p:cNvSpPr/>
          <p:nvPr>
            <p:custDataLst>
              <p:tags r:id="rId16"/>
            </p:custDataLst>
          </p:nvPr>
        </p:nvSpPr>
        <p:spPr bwMode="auto">
          <a:xfrm>
            <a:off x="9691688" y="1647825"/>
            <a:ext cx="179388" cy="133350"/>
          </a:xfrm>
          <a:prstGeom prst="rect">
            <a:avLst/>
          </a:prstGeom>
          <a:solidFill>
            <a:schemeClr val="accent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Arial"/>
            </a:endParaRPr>
          </a:p>
        </p:txBody>
      </p:sp>
      <p:sp>
        <p:nvSpPr>
          <p:cNvPr id="19" name="Text Placeholder 2"/>
          <p:cNvSpPr>
            <a:spLocks noGrp="1"/>
          </p:cNvSpPr>
          <p:nvPr>
            <p:custDataLst>
              <p:tags r:id="rId17"/>
            </p:custDataLst>
          </p:nvPr>
        </p:nvSpPr>
        <p:spPr bwMode="auto">
          <a:xfrm>
            <a:off x="9421814" y="1643063"/>
            <a:ext cx="168275"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Clr>
                <a:srgbClr val="D2492A"/>
              </a:buClr>
              <a:buNone/>
              <a:defRPr/>
            </a:pPr>
            <a:fld id="{A81310BA-C579-4F9D-964D-221681732BFD}" type="datetime'''''''''''Y''''''''''''''''''''''''''A'''''''''''''''">
              <a:rPr lang="en-US" altLang="en-US" sz="1000">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nSpc>
                  <a:spcPct val="100000"/>
                </a:lnSpc>
                <a:spcBef>
                  <a:spcPct val="0"/>
                </a:spcBef>
                <a:spcAft>
                  <a:spcPct val="0"/>
                </a:spcAft>
                <a:buClr>
                  <a:srgbClr val="D2492A"/>
                </a:buClr>
                <a:buNone/>
                <a:defRPr/>
              </a:pPr>
              <a:t>YA</a:t>
            </a:fld>
            <a:endParaRPr lang="en-US" sz="1000"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sp>
        <p:nvSpPr>
          <p:cNvPr id="21" name="Text Placeholder 2"/>
          <p:cNvSpPr>
            <a:spLocks noGrp="1"/>
          </p:cNvSpPr>
          <p:nvPr>
            <p:custDataLst>
              <p:tags r:id="rId18"/>
            </p:custDataLst>
          </p:nvPr>
        </p:nvSpPr>
        <p:spPr bwMode="auto">
          <a:xfrm>
            <a:off x="9921876" y="1643063"/>
            <a:ext cx="176213"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lnSpc>
                <a:spcPts val="3000"/>
              </a:lnSpc>
              <a:spcBef>
                <a:spcPct val="20000"/>
              </a:spcBef>
              <a:buClr>
                <a:schemeClr val="accent2"/>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ts val="2400"/>
              </a:lnSpc>
              <a:spcBef>
                <a:spcPct val="20000"/>
              </a:spcBef>
              <a:buClr>
                <a:schemeClr val="accent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ts val="1800"/>
              </a:lnSpc>
              <a:spcBef>
                <a:spcPct val="20000"/>
              </a:spcBef>
              <a:buClr>
                <a:schemeClr val="accent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Clr>
                <a:srgbClr val="D2492A"/>
              </a:buClr>
              <a:buNone/>
              <a:defRPr/>
            </a:pPr>
            <a:fld id="{EF363548-A45F-4578-B198-7251D7B77F46}" type="datetime'''''''''''''''''''''''''''''''''''''''''''C''''''Y'''">
              <a:rPr lang="en-US" altLang="en-US" sz="1000">
                <a:solidFill>
                  <a:srgbClr val="616365"/>
                </a:solidFill>
                <a:latin typeface="Arial"/>
                <a:ea typeface="Verdana" panose="020B0604030504040204" pitchFamily="34" charset="0"/>
                <a:cs typeface="Arial" panose="020B0604020202020204" pitchFamily="34" charset="0"/>
                <a:sym typeface="Arial" panose="020B0604020202020204" pitchFamily="34" charset="0"/>
              </a:rPr>
              <a:pPr marL="0" indent="0">
                <a:lnSpc>
                  <a:spcPct val="100000"/>
                </a:lnSpc>
                <a:spcBef>
                  <a:spcPct val="0"/>
                </a:spcBef>
                <a:spcAft>
                  <a:spcPct val="0"/>
                </a:spcAft>
                <a:buClr>
                  <a:srgbClr val="D2492A"/>
                </a:buClr>
                <a:buNone/>
                <a:defRPr/>
              </a:pPr>
              <a:t>CY</a:t>
            </a:fld>
            <a:endParaRPr lang="en-US" sz="1000" dirty="0">
              <a:solidFill>
                <a:srgbClr val="616365"/>
              </a:solidFill>
              <a:latin typeface="Arial"/>
              <a:ea typeface="Verdana" panose="020B0604030504040204" pitchFamily="34" charset="0"/>
              <a:cs typeface="Arial" panose="020B0604020202020204" pitchFamily="34" charset="0"/>
              <a:sym typeface="Arial" panose="020B0604020202020204" pitchFamily="34" charset="0"/>
            </a:endParaRPr>
          </a:p>
        </p:txBody>
      </p:sp>
      <p:graphicFrame>
        <p:nvGraphicFramePr>
          <p:cNvPr id="35" name="Table 34"/>
          <p:cNvGraphicFramePr>
            <a:graphicFrameLocks noGrp="1"/>
          </p:cNvGraphicFramePr>
          <p:nvPr>
            <p:extLst/>
          </p:nvPr>
        </p:nvGraphicFramePr>
        <p:xfrm>
          <a:off x="2040675" y="4737507"/>
          <a:ext cx="8192030" cy="250129"/>
        </p:xfrm>
        <a:graphic>
          <a:graphicData uri="http://schemas.openxmlformats.org/drawingml/2006/table">
            <a:tbl>
              <a:tblPr firstRow="1" bandRow="1">
                <a:tableStyleId>{5C22544A-7EE6-4342-B048-85BDC9FD1C3A}</a:tableStyleId>
              </a:tblPr>
              <a:tblGrid>
                <a:gridCol w="819203">
                  <a:extLst>
                    <a:ext uri="{9D8B030D-6E8A-4147-A177-3AD203B41FA5}">
                      <a16:colId xmlns:a16="http://schemas.microsoft.com/office/drawing/2014/main" val="20000"/>
                    </a:ext>
                  </a:extLst>
                </a:gridCol>
                <a:gridCol w="819203">
                  <a:extLst>
                    <a:ext uri="{9D8B030D-6E8A-4147-A177-3AD203B41FA5}">
                      <a16:colId xmlns:a16="http://schemas.microsoft.com/office/drawing/2014/main" val="20001"/>
                    </a:ext>
                  </a:extLst>
                </a:gridCol>
                <a:gridCol w="819203">
                  <a:extLst>
                    <a:ext uri="{9D8B030D-6E8A-4147-A177-3AD203B41FA5}">
                      <a16:colId xmlns:a16="http://schemas.microsoft.com/office/drawing/2014/main" val="20002"/>
                    </a:ext>
                  </a:extLst>
                </a:gridCol>
                <a:gridCol w="819203">
                  <a:extLst>
                    <a:ext uri="{9D8B030D-6E8A-4147-A177-3AD203B41FA5}">
                      <a16:colId xmlns:a16="http://schemas.microsoft.com/office/drawing/2014/main" val="20003"/>
                    </a:ext>
                  </a:extLst>
                </a:gridCol>
                <a:gridCol w="819203">
                  <a:extLst>
                    <a:ext uri="{9D8B030D-6E8A-4147-A177-3AD203B41FA5}">
                      <a16:colId xmlns:a16="http://schemas.microsoft.com/office/drawing/2014/main" val="20004"/>
                    </a:ext>
                  </a:extLst>
                </a:gridCol>
                <a:gridCol w="819203">
                  <a:extLst>
                    <a:ext uri="{9D8B030D-6E8A-4147-A177-3AD203B41FA5}">
                      <a16:colId xmlns:a16="http://schemas.microsoft.com/office/drawing/2014/main" val="20005"/>
                    </a:ext>
                  </a:extLst>
                </a:gridCol>
                <a:gridCol w="819203">
                  <a:extLst>
                    <a:ext uri="{9D8B030D-6E8A-4147-A177-3AD203B41FA5}">
                      <a16:colId xmlns:a16="http://schemas.microsoft.com/office/drawing/2014/main" val="20006"/>
                    </a:ext>
                  </a:extLst>
                </a:gridCol>
                <a:gridCol w="819203">
                  <a:extLst>
                    <a:ext uri="{9D8B030D-6E8A-4147-A177-3AD203B41FA5}">
                      <a16:colId xmlns:a16="http://schemas.microsoft.com/office/drawing/2014/main" val="20007"/>
                    </a:ext>
                  </a:extLst>
                </a:gridCol>
                <a:gridCol w="819203">
                  <a:extLst>
                    <a:ext uri="{9D8B030D-6E8A-4147-A177-3AD203B41FA5}">
                      <a16:colId xmlns:a16="http://schemas.microsoft.com/office/drawing/2014/main" val="3314557417"/>
                    </a:ext>
                  </a:extLst>
                </a:gridCol>
                <a:gridCol w="819203">
                  <a:extLst>
                    <a:ext uri="{9D8B030D-6E8A-4147-A177-3AD203B41FA5}">
                      <a16:colId xmlns:a16="http://schemas.microsoft.com/office/drawing/2014/main" val="2018989499"/>
                    </a:ext>
                  </a:extLst>
                </a:gridCol>
              </a:tblGrid>
              <a:tr h="250129">
                <a:tc>
                  <a:txBody>
                    <a:bodyPr/>
                    <a:lstStyle/>
                    <a:p>
                      <a:pPr marL="0" algn="ctr" defTabSz="914400" rtl="0" eaLnBrk="1" latinLnBrk="0" hangingPunct="1"/>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0.7%</a:t>
                      </a:r>
                      <a:endParaRPr lang="en-US" sz="1000" b="0" kern="1200" dirty="0">
                        <a:solidFill>
                          <a:schemeClr val="accent2"/>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1.4%</a:t>
                      </a:r>
                      <a:endParaRPr lang="en-US" sz="1000" b="0" kern="1200" dirty="0">
                        <a:solidFill>
                          <a:schemeClr val="accent2"/>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0.0%</a:t>
                      </a:r>
                      <a:endParaRPr lang="en-US" sz="1000" b="0" dirty="0">
                        <a:solidFill>
                          <a:schemeClr val="accent2"/>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accent2"/>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-0.1%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accent2"/>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-0.5%</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0.7%</a:t>
                      </a:r>
                      <a:endParaRPr lang="en-US" sz="1000" b="0" dirty="0">
                        <a:solidFill>
                          <a:schemeClr val="accent2"/>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accent2"/>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-2.0%</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2.1%</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4.2%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rPr>
                        <a:t>8.6%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TextBox 6"/>
          <p:cNvSpPr txBox="1"/>
          <p:nvPr/>
        </p:nvSpPr>
        <p:spPr>
          <a:xfrm>
            <a:off x="1970089" y="4510411"/>
            <a:ext cx="2225675" cy="230832"/>
          </a:xfrm>
          <a:prstGeom prst="rect">
            <a:avLst/>
          </a:prstGeom>
          <a:noFill/>
        </p:spPr>
        <p:txBody>
          <a:bodyPr wrap="square" rtlCol="0">
            <a:spAutoFit/>
          </a:bodyPr>
          <a:lstStyle/>
          <a:p>
            <a:pPr defTabSz="1219170">
              <a:defRPr/>
            </a:pPr>
            <a:r>
              <a:rPr lang="en-US" sz="900" dirty="0">
                <a:solidFill>
                  <a:srgbClr val="616365"/>
                </a:solidFill>
                <a:latin typeface="Arial"/>
                <a:cs typeface="Arial" panose="020B0604020202020204" pitchFamily="34" charset="0"/>
                <a:sym typeface="Arial" panose="020B0604020202020204" pitchFamily="34" charset="0"/>
              </a:rPr>
              <a:t>Volume Sales % Chg. vs. YA</a:t>
            </a:r>
          </a:p>
        </p:txBody>
      </p:sp>
      <p:sp>
        <p:nvSpPr>
          <p:cNvPr id="25" name="McK Footnote"/>
          <p:cNvSpPr txBox="1">
            <a:spLocks noChangeArrowheads="1"/>
          </p:cNvSpPr>
          <p:nvPr>
            <p:custDataLst>
              <p:tags r:id="rId19"/>
            </p:custDataLst>
          </p:nvPr>
        </p:nvSpPr>
        <p:spPr bwMode="gray">
          <a:xfrm>
            <a:off x="2170691" y="6087001"/>
            <a:ext cx="8412480" cy="132824"/>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Source: IRI Market Advantage™, MULOC, 52 weeks ending Dec. 2, 2018 vs. YA</a:t>
            </a:r>
          </a:p>
        </p:txBody>
      </p:sp>
    </p:spTree>
    <p:extLst>
      <p:ext uri="{BB962C8B-B14F-4D97-AF65-F5344CB8AC3E}">
        <p14:creationId xmlns:p14="http://schemas.microsoft.com/office/powerpoint/2010/main" val="233603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BDEB-ABCF-4D80-9E1C-EB57ADE2E4B6}"/>
              </a:ext>
            </a:extLst>
          </p:cNvPr>
          <p:cNvSpPr>
            <a:spLocks noGrp="1"/>
          </p:cNvSpPr>
          <p:nvPr>
            <p:ph type="title"/>
          </p:nvPr>
        </p:nvSpPr>
        <p:spPr>
          <a:xfrm>
            <a:off x="539262" y="587031"/>
            <a:ext cx="10128738" cy="499265"/>
          </a:xfrm>
        </p:spPr>
        <p:txBody>
          <a:bodyPr/>
          <a:lstStyle/>
          <a:p>
            <a:pPr algn="l"/>
            <a:r>
              <a:rPr lang="en-US" sz="2400" dirty="0">
                <a:latin typeface="Century Gothic" panose="020B0502020202020204" pitchFamily="34" charset="0"/>
              </a:rPr>
              <a:t>Trade and consumer promotions are evolving and creating impact</a:t>
            </a:r>
          </a:p>
        </p:txBody>
      </p:sp>
      <p:sp>
        <p:nvSpPr>
          <p:cNvPr id="4" name="McK Footnote">
            <a:extLst>
              <a:ext uri="{FF2B5EF4-FFF2-40B4-BE49-F238E27FC236}">
                <a16:creationId xmlns:a16="http://schemas.microsoft.com/office/drawing/2014/main" id="{9F0F15E0-971D-4A8B-8C4C-07612A396E6B}"/>
              </a:ext>
            </a:extLst>
          </p:cNvPr>
          <p:cNvSpPr txBox="1">
            <a:spLocks noChangeArrowheads="1"/>
          </p:cNvSpPr>
          <p:nvPr>
            <p:custDataLst>
              <p:tags r:id="rId1"/>
            </p:custDataLst>
          </p:nvPr>
        </p:nvSpPr>
        <p:spPr bwMode="gray">
          <a:xfrm>
            <a:off x="8633462" y="6040541"/>
            <a:ext cx="1917518" cy="345645"/>
          </a:xfrm>
          <a:prstGeom prst="rect">
            <a:avLst/>
          </a:prstGeom>
          <a:noFill/>
          <a:ln w="9525">
            <a:noFill/>
            <a:miter lim="800000"/>
            <a:headEnd/>
            <a:tailEnd/>
          </a:ln>
          <a:effectLst/>
        </p:spPr>
        <p:txBody>
          <a:bodyPr lIns="0" tIns="0" rIns="0" bIns="0" anchor="b">
            <a:noAutofit/>
          </a:bodyPr>
          <a:lstStyle/>
          <a:p>
            <a:pPr marL="586341" indent="-586341" algn="r" defTabSz="913526">
              <a:tabLst>
                <a:tab pos="544228" algn="r"/>
              </a:tabLst>
              <a:defRPr/>
            </a:pPr>
            <a:r>
              <a:rPr lang="en-US" altLang="zh-CN" sz="800" i="1" dirty="0">
                <a:solidFill>
                  <a:srgbClr val="616365"/>
                </a:solidFill>
                <a:latin typeface="Arial"/>
                <a:ea typeface="宋体" pitchFamily="2" charset="-122"/>
                <a:cs typeface="Arial" panose="020B0604020202020204" pitchFamily="34" charset="0"/>
                <a:sym typeface="Arial" panose="020B0604020202020204" pitchFamily="34" charset="0"/>
              </a:rPr>
              <a:t>Source: Supermarket News Feb. 2019</a:t>
            </a:r>
          </a:p>
        </p:txBody>
      </p:sp>
      <p:sp>
        <p:nvSpPr>
          <p:cNvPr id="6" name="Content Placeholder 5">
            <a:extLst>
              <a:ext uri="{FF2B5EF4-FFF2-40B4-BE49-F238E27FC236}">
                <a16:creationId xmlns:a16="http://schemas.microsoft.com/office/drawing/2014/main" id="{58666D8B-9159-4FFE-8A2B-597457762734}"/>
              </a:ext>
            </a:extLst>
          </p:cNvPr>
          <p:cNvSpPr>
            <a:spLocks noGrp="1"/>
          </p:cNvSpPr>
          <p:nvPr>
            <p:ph idx="1"/>
          </p:nvPr>
        </p:nvSpPr>
        <p:spPr>
          <a:xfrm>
            <a:off x="1833045" y="1086296"/>
            <a:ext cx="8229600" cy="4525963"/>
          </a:xfrm>
        </p:spPr>
        <p:txBody>
          <a:bodyPr/>
          <a:lstStyle/>
          <a:p>
            <a:r>
              <a:rPr lang="en-US" sz="2400" dirty="0">
                <a:latin typeface="Century Gothic" panose="020B0502020202020204" pitchFamily="34" charset="0"/>
              </a:rPr>
              <a:t>Traditional trade promotional tactics:</a:t>
            </a:r>
          </a:p>
          <a:p>
            <a:pPr lvl="1"/>
            <a:r>
              <a:rPr lang="en-US" sz="2000" dirty="0">
                <a:latin typeface="Century Gothic" panose="020B0502020202020204" pitchFamily="34" charset="0"/>
              </a:rPr>
              <a:t>OIs</a:t>
            </a:r>
          </a:p>
          <a:p>
            <a:pPr lvl="1"/>
            <a:r>
              <a:rPr lang="en-US" sz="2000" dirty="0">
                <a:latin typeface="Century Gothic" panose="020B0502020202020204" pitchFamily="34" charset="0"/>
              </a:rPr>
              <a:t>Billbacks</a:t>
            </a:r>
          </a:p>
          <a:p>
            <a:pPr lvl="1"/>
            <a:r>
              <a:rPr lang="en-US" sz="2000" dirty="0">
                <a:latin typeface="Century Gothic" panose="020B0502020202020204" pitchFamily="34" charset="0"/>
              </a:rPr>
              <a:t>Scan backs</a:t>
            </a:r>
          </a:p>
          <a:p>
            <a:pPr lvl="1"/>
            <a:r>
              <a:rPr lang="en-US" sz="2000" dirty="0">
                <a:latin typeface="Century Gothic" panose="020B0502020202020204" pitchFamily="34" charset="0"/>
              </a:rPr>
              <a:t>Ad features</a:t>
            </a:r>
          </a:p>
          <a:p>
            <a:pPr lvl="1"/>
            <a:r>
              <a:rPr lang="en-US" sz="2000" dirty="0">
                <a:latin typeface="Century Gothic" panose="020B0502020202020204" pitchFamily="34" charset="0"/>
              </a:rPr>
              <a:t>IRCs</a:t>
            </a:r>
          </a:p>
          <a:p>
            <a:r>
              <a:rPr lang="en-US" sz="2400" dirty="0">
                <a:latin typeface="Century Gothic" panose="020B0502020202020204" pitchFamily="34" charset="0"/>
              </a:rPr>
              <a:t>New trade promotional tactics</a:t>
            </a:r>
          </a:p>
          <a:p>
            <a:pPr lvl="1"/>
            <a:r>
              <a:rPr lang="en-US" sz="2000" dirty="0">
                <a:latin typeface="Century Gothic" panose="020B0502020202020204" pitchFamily="34" charset="0"/>
              </a:rPr>
              <a:t>Load to card</a:t>
            </a:r>
          </a:p>
          <a:p>
            <a:pPr lvl="1"/>
            <a:r>
              <a:rPr lang="en-US" sz="2000" dirty="0">
                <a:latin typeface="Century Gothic" panose="020B0502020202020204" pitchFamily="34" charset="0"/>
              </a:rPr>
              <a:t>Click n Collect</a:t>
            </a:r>
          </a:p>
          <a:p>
            <a:pPr lvl="1"/>
            <a:r>
              <a:rPr lang="en-US" sz="2000" dirty="0">
                <a:latin typeface="Century Gothic" panose="020B0502020202020204" pitchFamily="34" charset="0"/>
              </a:rPr>
              <a:t>Supporting account specific digital efforts</a:t>
            </a:r>
          </a:p>
          <a:p>
            <a:pPr lvl="1"/>
            <a:r>
              <a:rPr lang="en-US" sz="2000" dirty="0">
                <a:latin typeface="Century Gothic" panose="020B0502020202020204" pitchFamily="34" charset="0"/>
              </a:rPr>
              <a:t>Coupons.com</a:t>
            </a:r>
          </a:p>
          <a:p>
            <a:pPr lvl="1"/>
            <a:r>
              <a:rPr lang="en-US" sz="2000" dirty="0">
                <a:latin typeface="Century Gothic" panose="020B0502020202020204" pitchFamily="34" charset="0"/>
              </a:rPr>
              <a:t>Shop Kick</a:t>
            </a:r>
          </a:p>
          <a:p>
            <a:pPr lvl="1"/>
            <a:r>
              <a:rPr lang="en-US" sz="2000" dirty="0">
                <a:latin typeface="Century Gothic" panose="020B0502020202020204" pitchFamily="34" charset="0"/>
              </a:rPr>
              <a:t>IBOTTA</a:t>
            </a:r>
          </a:p>
          <a:p>
            <a:pPr lvl="1"/>
            <a:endParaRPr lang="en-US" sz="2000" dirty="0">
              <a:latin typeface="Century Gothic" panose="020B0502020202020204" pitchFamily="34" charset="0"/>
            </a:endParaRPr>
          </a:p>
          <a:p>
            <a:pPr lvl="1"/>
            <a:endParaRPr lang="en-US" sz="2000" dirty="0">
              <a:latin typeface="Century Gothic" panose="020B0502020202020204" pitchFamily="34" charset="0"/>
            </a:endParaRPr>
          </a:p>
          <a:p>
            <a:pPr lvl="1"/>
            <a:endParaRPr lang="en-US" dirty="0">
              <a:latin typeface="Century Gothic" panose="020B0502020202020204" pitchFamily="34" charset="0"/>
            </a:endParaRPr>
          </a:p>
        </p:txBody>
      </p:sp>
    </p:spTree>
    <p:extLst>
      <p:ext uri="{BB962C8B-B14F-4D97-AF65-F5344CB8AC3E}">
        <p14:creationId xmlns:p14="http://schemas.microsoft.com/office/powerpoint/2010/main" val="203312695"/>
      </p:ext>
    </p:extLst>
  </p:cSld>
  <p:clrMapOvr>
    <a:masterClrMapping/>
  </p:clrMapOvr>
  <p:transition spd="med">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8F8CD6-907B-0543-8903-963FCE8217A6}"/>
              </a:ext>
            </a:extLst>
          </p:cNvPr>
          <p:cNvPicPr>
            <a:picLocks noChangeAspect="1"/>
          </p:cNvPicPr>
          <p:nvPr/>
        </p:nvPicPr>
        <p:blipFill>
          <a:blip r:embed="rId2"/>
          <a:stretch>
            <a:fillRect/>
          </a:stretch>
        </p:blipFill>
        <p:spPr>
          <a:xfrm>
            <a:off x="1818820" y="1610256"/>
            <a:ext cx="1043461" cy="1695450"/>
          </a:xfrm>
          <a:prstGeom prst="rect">
            <a:avLst/>
          </a:prstGeom>
        </p:spPr>
      </p:pic>
      <p:sp>
        <p:nvSpPr>
          <p:cNvPr id="6" name="TextBox 5">
            <a:extLst>
              <a:ext uri="{FF2B5EF4-FFF2-40B4-BE49-F238E27FC236}">
                <a16:creationId xmlns:a16="http://schemas.microsoft.com/office/drawing/2014/main" id="{9B91E44E-AAE5-499C-9D57-6B7B8CD25E3D}"/>
              </a:ext>
            </a:extLst>
          </p:cNvPr>
          <p:cNvSpPr txBox="1"/>
          <p:nvPr/>
        </p:nvSpPr>
        <p:spPr>
          <a:xfrm>
            <a:off x="1743693" y="982557"/>
            <a:ext cx="3008501" cy="523220"/>
          </a:xfrm>
          <a:prstGeom prst="rect">
            <a:avLst/>
          </a:prstGeom>
          <a:noFill/>
        </p:spPr>
        <p:txBody>
          <a:bodyPr wrap="square" rtlCol="0">
            <a:spAutoFit/>
          </a:bodyPr>
          <a:lstStyle/>
          <a:p>
            <a:pPr eaLnBrk="0" fontAlgn="base" hangingPunct="0">
              <a:spcBef>
                <a:spcPct val="50000"/>
              </a:spcBef>
              <a:spcAft>
                <a:spcPct val="50000"/>
              </a:spcAft>
              <a:buFontTx/>
              <a:buChar char="•"/>
            </a:pPr>
            <a:r>
              <a:rPr lang="en-US" sz="1400" dirty="0">
                <a:solidFill>
                  <a:srgbClr val="000000"/>
                </a:solidFill>
                <a:latin typeface="Century Gothic" panose="020B0502020202020204" pitchFamily="34" charset="0"/>
              </a:rPr>
              <a:t>Account Specific Print – Kroger My Mag, Jewel Big Book</a:t>
            </a:r>
          </a:p>
        </p:txBody>
      </p:sp>
      <p:pic>
        <p:nvPicPr>
          <p:cNvPr id="7" name="Picture 6">
            <a:extLst>
              <a:ext uri="{FF2B5EF4-FFF2-40B4-BE49-F238E27FC236}">
                <a16:creationId xmlns:a16="http://schemas.microsoft.com/office/drawing/2014/main" id="{80FA13F5-F77D-0D4B-B167-2FC4CB53375C}"/>
              </a:ext>
            </a:extLst>
          </p:cNvPr>
          <p:cNvPicPr>
            <a:picLocks noChangeAspect="1"/>
          </p:cNvPicPr>
          <p:nvPr/>
        </p:nvPicPr>
        <p:blipFill>
          <a:blip r:embed="rId3"/>
          <a:stretch>
            <a:fillRect/>
          </a:stretch>
        </p:blipFill>
        <p:spPr>
          <a:xfrm>
            <a:off x="5043329" y="1779739"/>
            <a:ext cx="2063938" cy="714375"/>
          </a:xfrm>
          <a:prstGeom prst="rect">
            <a:avLst/>
          </a:prstGeom>
        </p:spPr>
      </p:pic>
      <p:sp>
        <p:nvSpPr>
          <p:cNvPr id="8" name="TextBox 7">
            <a:extLst>
              <a:ext uri="{FF2B5EF4-FFF2-40B4-BE49-F238E27FC236}">
                <a16:creationId xmlns:a16="http://schemas.microsoft.com/office/drawing/2014/main" id="{536B3C6D-68A3-4E54-AE4D-6C3F3B0A51C2}"/>
              </a:ext>
            </a:extLst>
          </p:cNvPr>
          <p:cNvSpPr txBox="1"/>
          <p:nvPr/>
        </p:nvSpPr>
        <p:spPr>
          <a:xfrm>
            <a:off x="4926996" y="1221653"/>
            <a:ext cx="2361254" cy="523220"/>
          </a:xfrm>
          <a:prstGeom prst="rect">
            <a:avLst/>
          </a:prstGeom>
          <a:noFill/>
        </p:spPr>
        <p:txBody>
          <a:bodyPr wrap="square" rtlCol="0">
            <a:spAutoFit/>
          </a:bodyPr>
          <a:lstStyle/>
          <a:p>
            <a:pPr eaLnBrk="0" fontAlgn="base" hangingPunct="0">
              <a:spcBef>
                <a:spcPct val="50000"/>
              </a:spcBef>
              <a:spcAft>
                <a:spcPct val="50000"/>
              </a:spcAft>
              <a:buFontTx/>
              <a:buChar char="•"/>
            </a:pPr>
            <a:r>
              <a:rPr lang="en-US" sz="1400" dirty="0">
                <a:solidFill>
                  <a:srgbClr val="000000"/>
                </a:solidFill>
                <a:latin typeface="Century Gothic" panose="020B0502020202020204" pitchFamily="34" charset="0"/>
              </a:rPr>
              <a:t>Account Specific Websites – Walmart.com</a:t>
            </a:r>
          </a:p>
        </p:txBody>
      </p:sp>
      <p:pic>
        <p:nvPicPr>
          <p:cNvPr id="11" name="Picture 10">
            <a:extLst>
              <a:ext uri="{FF2B5EF4-FFF2-40B4-BE49-F238E27FC236}">
                <a16:creationId xmlns:a16="http://schemas.microsoft.com/office/drawing/2014/main" id="{EF7418B5-CF9A-624B-B3A8-147D061783C1}"/>
              </a:ext>
            </a:extLst>
          </p:cNvPr>
          <p:cNvPicPr>
            <a:picLocks noChangeAspect="1"/>
          </p:cNvPicPr>
          <p:nvPr/>
        </p:nvPicPr>
        <p:blipFill>
          <a:blip r:embed="rId4"/>
          <a:stretch>
            <a:fillRect/>
          </a:stretch>
        </p:blipFill>
        <p:spPr>
          <a:xfrm>
            <a:off x="2990999" y="1779738"/>
            <a:ext cx="1544056" cy="130517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4F108A30-3804-4814-92FD-F80DA2B57DCE}"/>
              </a:ext>
            </a:extLst>
          </p:cNvPr>
          <p:cNvPicPr>
            <a:picLocks noChangeAspect="1"/>
          </p:cNvPicPr>
          <p:nvPr/>
        </p:nvPicPr>
        <p:blipFill>
          <a:blip r:embed="rId5"/>
          <a:stretch>
            <a:fillRect/>
          </a:stretch>
        </p:blipFill>
        <p:spPr>
          <a:xfrm>
            <a:off x="1836489" y="4127335"/>
            <a:ext cx="1228637" cy="2184243"/>
          </a:xfrm>
          <a:prstGeom prst="rect">
            <a:avLst/>
          </a:prstGeom>
          <a:ln>
            <a:solidFill>
              <a:schemeClr val="bg2">
                <a:lumMod val="50000"/>
              </a:schemeClr>
            </a:solidFill>
          </a:ln>
        </p:spPr>
      </p:pic>
      <p:sp>
        <p:nvSpPr>
          <p:cNvPr id="13" name="TextBox 12">
            <a:extLst>
              <a:ext uri="{FF2B5EF4-FFF2-40B4-BE49-F238E27FC236}">
                <a16:creationId xmlns:a16="http://schemas.microsoft.com/office/drawing/2014/main" id="{2B4B247E-582C-4F7B-B2BB-7801A0D17847}"/>
              </a:ext>
            </a:extLst>
          </p:cNvPr>
          <p:cNvSpPr txBox="1"/>
          <p:nvPr/>
        </p:nvSpPr>
        <p:spPr>
          <a:xfrm>
            <a:off x="1826787" y="3604114"/>
            <a:ext cx="1590675" cy="523220"/>
          </a:xfrm>
          <a:prstGeom prst="rect">
            <a:avLst/>
          </a:prstGeom>
          <a:noFill/>
        </p:spPr>
        <p:txBody>
          <a:bodyPr wrap="square" rtlCol="0">
            <a:spAutoFit/>
          </a:bodyPr>
          <a:lstStyle/>
          <a:p>
            <a:pPr eaLnBrk="0" fontAlgn="base" hangingPunct="0">
              <a:spcBef>
                <a:spcPct val="50000"/>
              </a:spcBef>
              <a:spcAft>
                <a:spcPct val="50000"/>
              </a:spcAft>
              <a:buFontTx/>
              <a:buChar char="•"/>
            </a:pPr>
            <a:r>
              <a:rPr lang="en-US" sz="1400" dirty="0">
                <a:solidFill>
                  <a:srgbClr val="000000"/>
                </a:solidFill>
                <a:latin typeface="Century Gothic" panose="020B0502020202020204" pitchFamily="34" charset="0"/>
              </a:rPr>
              <a:t>Shopping Apps - Cozi </a:t>
            </a:r>
          </a:p>
        </p:txBody>
      </p:sp>
      <p:grpSp>
        <p:nvGrpSpPr>
          <p:cNvPr id="21" name="Group 20">
            <a:extLst>
              <a:ext uri="{FF2B5EF4-FFF2-40B4-BE49-F238E27FC236}">
                <a16:creationId xmlns:a16="http://schemas.microsoft.com/office/drawing/2014/main" id="{6BE0B0D2-A513-43FC-82B1-D2FAF38693B6}"/>
              </a:ext>
            </a:extLst>
          </p:cNvPr>
          <p:cNvGrpSpPr/>
          <p:nvPr/>
        </p:nvGrpSpPr>
        <p:grpSpPr>
          <a:xfrm>
            <a:off x="4653739" y="4522471"/>
            <a:ext cx="2814639" cy="2024930"/>
            <a:chOff x="5651960" y="1935186"/>
            <a:chExt cx="1923910" cy="1563566"/>
          </a:xfrm>
        </p:grpSpPr>
        <p:pic>
          <p:nvPicPr>
            <p:cNvPr id="22" name="Picture 21">
              <a:extLst>
                <a:ext uri="{FF2B5EF4-FFF2-40B4-BE49-F238E27FC236}">
                  <a16:creationId xmlns:a16="http://schemas.microsoft.com/office/drawing/2014/main" id="{48789207-B8CA-40EB-A111-52FD1C3E9D07}"/>
                </a:ext>
              </a:extLst>
            </p:cNvPr>
            <p:cNvPicPr>
              <a:picLocks noChangeAspect="1"/>
            </p:cNvPicPr>
            <p:nvPr/>
          </p:nvPicPr>
          <p:blipFill>
            <a:blip r:embed="rId6"/>
            <a:stretch>
              <a:fillRect/>
            </a:stretch>
          </p:blipFill>
          <p:spPr>
            <a:xfrm>
              <a:off x="5651960" y="1935186"/>
              <a:ext cx="1173429" cy="1563565"/>
            </a:xfrm>
            <a:prstGeom prst="rect">
              <a:avLst/>
            </a:prstGeom>
          </p:spPr>
        </p:pic>
        <p:grpSp>
          <p:nvGrpSpPr>
            <p:cNvPr id="23" name="Group 22">
              <a:extLst>
                <a:ext uri="{FF2B5EF4-FFF2-40B4-BE49-F238E27FC236}">
                  <a16:creationId xmlns:a16="http://schemas.microsoft.com/office/drawing/2014/main" id="{E7B3D7A9-73DB-4F2A-BFCE-6448D38274D2}"/>
                </a:ext>
              </a:extLst>
            </p:cNvPr>
            <p:cNvGrpSpPr/>
            <p:nvPr/>
          </p:nvGrpSpPr>
          <p:grpSpPr>
            <a:xfrm>
              <a:off x="6405580" y="1935186"/>
              <a:ext cx="1170290" cy="1563566"/>
              <a:chOff x="7066746" y="1190509"/>
              <a:chExt cx="2254432" cy="3005218"/>
            </a:xfrm>
          </p:grpSpPr>
          <p:pic>
            <p:nvPicPr>
              <p:cNvPr id="24" name="Picture 2" descr="A close up of food on a table&#10;&#10;Description generated with very high confidence">
                <a:extLst>
                  <a:ext uri="{FF2B5EF4-FFF2-40B4-BE49-F238E27FC236}">
                    <a16:creationId xmlns:a16="http://schemas.microsoft.com/office/drawing/2014/main" id="{D59AFC41-A728-4EC5-98BE-021EDDA608A4}"/>
                  </a:ext>
                </a:extLst>
              </p:cNvPr>
              <p:cNvPicPr>
                <a:picLocks noChangeAspect="1"/>
              </p:cNvPicPr>
              <p:nvPr/>
            </p:nvPicPr>
            <p:blipFill rotWithShape="1">
              <a:blip r:embed="rId7"/>
              <a:srcRect t="40817" r="95425" b="21508"/>
              <a:stretch/>
            </p:blipFill>
            <p:spPr>
              <a:xfrm>
                <a:off x="7645022" y="2574131"/>
                <a:ext cx="1088911" cy="1137473"/>
              </a:xfrm>
              <a:prstGeom prst="rect">
                <a:avLst/>
              </a:prstGeom>
            </p:spPr>
          </p:pic>
          <p:pic>
            <p:nvPicPr>
              <p:cNvPr id="25" name="Picture 24">
                <a:extLst>
                  <a:ext uri="{FF2B5EF4-FFF2-40B4-BE49-F238E27FC236}">
                    <a16:creationId xmlns:a16="http://schemas.microsoft.com/office/drawing/2014/main" id="{A5E1C16C-01DA-4A6C-8504-3DD98FF508F8}"/>
                  </a:ext>
                </a:extLst>
              </p:cNvPr>
              <p:cNvPicPr>
                <a:picLocks noChangeAspect="1"/>
              </p:cNvPicPr>
              <p:nvPr/>
            </p:nvPicPr>
            <p:blipFill>
              <a:blip r:embed="rId8"/>
              <a:stretch>
                <a:fillRect/>
              </a:stretch>
            </p:blipFill>
            <p:spPr>
              <a:xfrm>
                <a:off x="7066746" y="1190509"/>
                <a:ext cx="2254432" cy="3005218"/>
              </a:xfrm>
              <a:prstGeom prst="rect">
                <a:avLst/>
              </a:prstGeom>
            </p:spPr>
          </p:pic>
          <p:pic>
            <p:nvPicPr>
              <p:cNvPr id="26" name="Picture 2" descr="A close up of food on a table&#10;&#10;Description generated with very high confidence">
                <a:extLst>
                  <a:ext uri="{FF2B5EF4-FFF2-40B4-BE49-F238E27FC236}">
                    <a16:creationId xmlns:a16="http://schemas.microsoft.com/office/drawing/2014/main" id="{02BEB163-FC59-4293-87C7-2E8529EDD725}"/>
                  </a:ext>
                </a:extLst>
              </p:cNvPr>
              <p:cNvPicPr>
                <a:picLocks noChangeAspect="1"/>
              </p:cNvPicPr>
              <p:nvPr/>
            </p:nvPicPr>
            <p:blipFill rotWithShape="1">
              <a:blip r:embed="rId7"/>
              <a:srcRect t="40817"/>
              <a:stretch/>
            </p:blipFill>
            <p:spPr>
              <a:xfrm>
                <a:off x="7800153" y="2616923"/>
                <a:ext cx="780922" cy="996177"/>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FAAFDE84-C87A-41B0-9CF3-F82F417732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54488"/>
              <a:stretch/>
            </p:blipFill>
            <p:spPr>
              <a:xfrm>
                <a:off x="7658240" y="1707172"/>
                <a:ext cx="1059448" cy="857207"/>
              </a:xfrm>
              <a:prstGeom prst="rect">
                <a:avLst/>
              </a:prstGeom>
            </p:spPr>
          </p:pic>
        </p:grpSp>
      </p:grpSp>
      <p:sp>
        <p:nvSpPr>
          <p:cNvPr id="28" name="TextBox 27">
            <a:extLst>
              <a:ext uri="{FF2B5EF4-FFF2-40B4-BE49-F238E27FC236}">
                <a16:creationId xmlns:a16="http://schemas.microsoft.com/office/drawing/2014/main" id="{8A5B3DCB-3872-4904-AB5C-02293AB146DC}"/>
              </a:ext>
            </a:extLst>
          </p:cNvPr>
          <p:cNvSpPr txBox="1"/>
          <p:nvPr/>
        </p:nvSpPr>
        <p:spPr>
          <a:xfrm>
            <a:off x="4883414" y="4060825"/>
            <a:ext cx="2351653" cy="523220"/>
          </a:xfrm>
          <a:prstGeom prst="rect">
            <a:avLst/>
          </a:prstGeom>
          <a:noFill/>
        </p:spPr>
        <p:txBody>
          <a:bodyPr wrap="square" rtlCol="0">
            <a:spAutoFit/>
          </a:bodyPr>
          <a:lstStyle/>
          <a:p>
            <a:pPr eaLnBrk="0" fontAlgn="base" hangingPunct="0">
              <a:spcBef>
                <a:spcPct val="50000"/>
              </a:spcBef>
              <a:spcAft>
                <a:spcPct val="50000"/>
              </a:spcAft>
              <a:buFontTx/>
              <a:buChar char="•"/>
            </a:pPr>
            <a:r>
              <a:rPr lang="en-US" sz="1400" dirty="0">
                <a:solidFill>
                  <a:srgbClr val="000000"/>
                </a:solidFill>
                <a:latin typeface="Century Gothic" panose="020B0502020202020204" pitchFamily="34" charset="0"/>
              </a:rPr>
              <a:t>Targeted Digital Media - Banners and Video</a:t>
            </a:r>
          </a:p>
        </p:txBody>
      </p:sp>
      <p:pic>
        <p:nvPicPr>
          <p:cNvPr id="29" name="Picture 28">
            <a:extLst>
              <a:ext uri="{FF2B5EF4-FFF2-40B4-BE49-F238E27FC236}">
                <a16:creationId xmlns:a16="http://schemas.microsoft.com/office/drawing/2014/main" id="{F9C5D26D-E721-475A-B771-604BD3E9A70A}"/>
              </a:ext>
            </a:extLst>
          </p:cNvPr>
          <p:cNvPicPr>
            <a:picLocks noChangeAspect="1"/>
          </p:cNvPicPr>
          <p:nvPr/>
        </p:nvPicPr>
        <p:blipFill>
          <a:blip r:embed="rId10"/>
          <a:stretch>
            <a:fillRect/>
          </a:stretch>
        </p:blipFill>
        <p:spPr>
          <a:xfrm>
            <a:off x="9021182" y="1543032"/>
            <a:ext cx="892784" cy="1762675"/>
          </a:xfrm>
          <a:prstGeom prst="rect">
            <a:avLst/>
          </a:prstGeom>
        </p:spPr>
      </p:pic>
      <p:sp>
        <p:nvSpPr>
          <p:cNvPr id="30" name="TextBox 29">
            <a:extLst>
              <a:ext uri="{FF2B5EF4-FFF2-40B4-BE49-F238E27FC236}">
                <a16:creationId xmlns:a16="http://schemas.microsoft.com/office/drawing/2014/main" id="{98116D6B-BF44-41C3-B1B4-8E5FB98D3208}"/>
              </a:ext>
            </a:extLst>
          </p:cNvPr>
          <p:cNvSpPr txBox="1"/>
          <p:nvPr/>
        </p:nvSpPr>
        <p:spPr>
          <a:xfrm>
            <a:off x="8273940" y="1011943"/>
            <a:ext cx="2432426" cy="523220"/>
          </a:xfrm>
          <a:prstGeom prst="rect">
            <a:avLst/>
          </a:prstGeom>
          <a:noFill/>
        </p:spPr>
        <p:txBody>
          <a:bodyPr wrap="square" rtlCol="0">
            <a:spAutoFit/>
          </a:bodyPr>
          <a:lstStyle/>
          <a:p>
            <a:pPr eaLnBrk="0" fontAlgn="base" hangingPunct="0">
              <a:spcBef>
                <a:spcPct val="50000"/>
              </a:spcBef>
              <a:spcAft>
                <a:spcPct val="50000"/>
              </a:spcAft>
              <a:buFontTx/>
              <a:buChar char="•"/>
            </a:pPr>
            <a:r>
              <a:rPr lang="en-US" sz="1400" dirty="0">
                <a:solidFill>
                  <a:srgbClr val="000000"/>
                </a:solidFill>
                <a:latin typeface="Century Gothic" panose="020B0502020202020204" pitchFamily="34" charset="0"/>
              </a:rPr>
              <a:t>Receipt Based Programs – Ibotta &amp; ShopKick</a:t>
            </a:r>
          </a:p>
        </p:txBody>
      </p:sp>
      <p:pic>
        <p:nvPicPr>
          <p:cNvPr id="31" name="Picture 30">
            <a:extLst>
              <a:ext uri="{FF2B5EF4-FFF2-40B4-BE49-F238E27FC236}">
                <a16:creationId xmlns:a16="http://schemas.microsoft.com/office/drawing/2014/main" id="{1454D8A2-EB9B-4219-9A39-737095EF7EA0}"/>
              </a:ext>
            </a:extLst>
          </p:cNvPr>
          <p:cNvPicPr>
            <a:picLocks noChangeAspect="1"/>
          </p:cNvPicPr>
          <p:nvPr/>
        </p:nvPicPr>
        <p:blipFill>
          <a:blip r:embed="rId11"/>
          <a:stretch>
            <a:fillRect/>
          </a:stretch>
        </p:blipFill>
        <p:spPr>
          <a:xfrm>
            <a:off x="8215536" y="4394375"/>
            <a:ext cx="2139977" cy="1917203"/>
          </a:xfrm>
          <a:prstGeom prst="rect">
            <a:avLst/>
          </a:prstGeom>
        </p:spPr>
      </p:pic>
      <p:sp>
        <p:nvSpPr>
          <p:cNvPr id="32" name="TextBox 31">
            <a:extLst>
              <a:ext uri="{FF2B5EF4-FFF2-40B4-BE49-F238E27FC236}">
                <a16:creationId xmlns:a16="http://schemas.microsoft.com/office/drawing/2014/main" id="{D92356C8-A361-48E5-BE7E-6EE02300BE91}"/>
              </a:ext>
            </a:extLst>
          </p:cNvPr>
          <p:cNvSpPr txBox="1"/>
          <p:nvPr/>
        </p:nvSpPr>
        <p:spPr>
          <a:xfrm>
            <a:off x="8371237" y="4078730"/>
            <a:ext cx="1952964" cy="307777"/>
          </a:xfrm>
          <a:prstGeom prst="rect">
            <a:avLst/>
          </a:prstGeom>
          <a:noFill/>
        </p:spPr>
        <p:txBody>
          <a:bodyPr wrap="square" rtlCol="0">
            <a:spAutoFit/>
          </a:bodyPr>
          <a:lstStyle/>
          <a:p>
            <a:pPr eaLnBrk="0" fontAlgn="base" hangingPunct="0">
              <a:spcBef>
                <a:spcPct val="50000"/>
              </a:spcBef>
              <a:spcAft>
                <a:spcPct val="50000"/>
              </a:spcAft>
              <a:buFontTx/>
              <a:buChar char="•"/>
            </a:pPr>
            <a:r>
              <a:rPr lang="en-US" sz="1400" dirty="0">
                <a:solidFill>
                  <a:srgbClr val="000000"/>
                </a:solidFill>
                <a:latin typeface="Century Gothic" panose="020B0502020202020204" pitchFamily="34" charset="0"/>
              </a:rPr>
              <a:t>Paid Social Media</a:t>
            </a:r>
          </a:p>
        </p:txBody>
      </p:sp>
      <p:pic>
        <p:nvPicPr>
          <p:cNvPr id="33" name="Picture 32">
            <a:extLst>
              <a:ext uri="{FF2B5EF4-FFF2-40B4-BE49-F238E27FC236}">
                <a16:creationId xmlns:a16="http://schemas.microsoft.com/office/drawing/2014/main" id="{79DB2689-16E5-4BC3-B0A3-374A94AA5552}"/>
              </a:ext>
            </a:extLst>
          </p:cNvPr>
          <p:cNvPicPr>
            <a:picLocks noChangeAspect="1"/>
          </p:cNvPicPr>
          <p:nvPr/>
        </p:nvPicPr>
        <p:blipFill>
          <a:blip r:embed="rId12"/>
          <a:stretch>
            <a:fillRect/>
          </a:stretch>
        </p:blipFill>
        <p:spPr>
          <a:xfrm>
            <a:off x="6112423" y="2940407"/>
            <a:ext cx="2351654" cy="1077386"/>
          </a:xfrm>
          <a:prstGeom prst="rect">
            <a:avLst/>
          </a:prstGeom>
        </p:spPr>
      </p:pic>
      <p:sp>
        <p:nvSpPr>
          <p:cNvPr id="34" name="TextBox 33">
            <a:extLst>
              <a:ext uri="{FF2B5EF4-FFF2-40B4-BE49-F238E27FC236}">
                <a16:creationId xmlns:a16="http://schemas.microsoft.com/office/drawing/2014/main" id="{F8FDE683-6CD2-4996-8910-16174913CEB3}"/>
              </a:ext>
            </a:extLst>
          </p:cNvPr>
          <p:cNvSpPr txBox="1"/>
          <p:nvPr/>
        </p:nvSpPr>
        <p:spPr>
          <a:xfrm>
            <a:off x="5882536" y="2649340"/>
            <a:ext cx="2882332" cy="307777"/>
          </a:xfrm>
          <a:prstGeom prst="rect">
            <a:avLst/>
          </a:prstGeom>
          <a:noFill/>
        </p:spPr>
        <p:txBody>
          <a:bodyPr wrap="square" rtlCol="0">
            <a:spAutoFit/>
          </a:bodyPr>
          <a:lstStyle/>
          <a:p>
            <a:pPr eaLnBrk="0" fontAlgn="base" hangingPunct="0">
              <a:spcBef>
                <a:spcPct val="50000"/>
              </a:spcBef>
              <a:spcAft>
                <a:spcPct val="50000"/>
              </a:spcAft>
              <a:buFontTx/>
              <a:buChar char="•"/>
            </a:pPr>
            <a:r>
              <a:rPr lang="en-US" sz="1400" dirty="0">
                <a:solidFill>
                  <a:srgbClr val="000000"/>
                </a:solidFill>
                <a:latin typeface="Century Gothic" panose="020B0502020202020204" pitchFamily="34" charset="0"/>
              </a:rPr>
              <a:t>Print at Home Digital Coupons</a:t>
            </a:r>
          </a:p>
        </p:txBody>
      </p:sp>
      <p:sp>
        <p:nvSpPr>
          <p:cNvPr id="35" name="Title 1">
            <a:extLst>
              <a:ext uri="{FF2B5EF4-FFF2-40B4-BE49-F238E27FC236}">
                <a16:creationId xmlns:a16="http://schemas.microsoft.com/office/drawing/2014/main" id="{3EC282BB-C041-481A-B791-8E1176584C58}"/>
              </a:ext>
            </a:extLst>
          </p:cNvPr>
          <p:cNvSpPr txBox="1">
            <a:spLocks/>
          </p:cNvSpPr>
          <p:nvPr/>
        </p:nvSpPr>
        <p:spPr>
          <a:xfrm>
            <a:off x="1610485" y="483293"/>
            <a:ext cx="8929626" cy="49926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kern="0" dirty="0">
                <a:solidFill>
                  <a:srgbClr val="000000"/>
                </a:solidFill>
                <a:latin typeface="Century Gothic" panose="020B0502020202020204" pitchFamily="34" charset="0"/>
              </a:rPr>
              <a:t>Examples of new trade and consumer promotional tactics</a:t>
            </a:r>
          </a:p>
        </p:txBody>
      </p:sp>
    </p:spTree>
    <p:extLst>
      <p:ext uri="{BB962C8B-B14F-4D97-AF65-F5344CB8AC3E}">
        <p14:creationId xmlns:p14="http://schemas.microsoft.com/office/powerpoint/2010/main" val="1715773490"/>
      </p:ext>
    </p:extLst>
  </p:cSld>
  <p:clrMapOvr>
    <a:masterClrMapping/>
  </p:clrMapOvr>
  <p:transition spd="med">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bwMode="gray">
          <a:xfrm>
            <a:off x="7313662" y="765627"/>
            <a:ext cx="2979203" cy="2400657"/>
          </a:xfrm>
          <a:prstGeom prst="rect">
            <a:avLst/>
          </a:prstGeom>
          <a:noFill/>
        </p:spPr>
        <p:txBody>
          <a:bodyPr wrap="square" lIns="0" rIns="0" rtlCol="0">
            <a:spAutoFit/>
          </a:bodyPr>
          <a:lstStyle/>
          <a:p>
            <a:pPr defTabSz="457200" fontAlgn="base">
              <a:spcBef>
                <a:spcPct val="50000"/>
              </a:spcBef>
              <a:spcAft>
                <a:spcPct val="0"/>
              </a:spcAft>
              <a:buClr>
                <a:srgbClr val="F0AB00"/>
              </a:buClr>
              <a:buSzPct val="80000"/>
              <a:defRPr/>
            </a:pPr>
            <a:r>
              <a:rPr lang="en-US" b="1" kern="0" dirty="0">
                <a:solidFill>
                  <a:srgbClr val="000000"/>
                </a:solidFill>
                <a:latin typeface="Century Gothic" panose="020B0502020202020204" pitchFamily="34" charset="0"/>
                <a:ea typeface="Arial Unicode MS" pitchFamily="34" charset="-128"/>
                <a:cs typeface="Arial Unicode MS" pitchFamily="34" charset="-128"/>
              </a:rPr>
              <a:t>       </a:t>
            </a:r>
            <a:r>
              <a:rPr lang="en-US" b="1" kern="0" dirty="0">
                <a:solidFill>
                  <a:prstClr val="black"/>
                </a:solidFill>
                <a:latin typeface="Century Gothic" panose="020B0502020202020204" pitchFamily="34" charset="0"/>
                <a:ea typeface="Arial Unicode MS" pitchFamily="34" charset="-128"/>
                <a:cs typeface="Arial Unicode MS" pitchFamily="34" charset="-128"/>
              </a:rPr>
              <a:t>Planning </a:t>
            </a:r>
          </a:p>
          <a:p>
            <a:pPr marL="257175" indent="-257175" defTabSz="457200" fontAlgn="base">
              <a:spcBef>
                <a:spcPct val="0"/>
              </a:spcBef>
              <a:spcAft>
                <a:spcPct val="0"/>
              </a:spcAft>
              <a:buClr>
                <a:srgbClr val="F0AB00"/>
              </a:buClr>
              <a:buSzPct val="80000"/>
              <a:buFont typeface="Arial" pitchFamily="34" charset="0"/>
              <a:buChar char="•"/>
              <a:defRPr/>
            </a:pPr>
            <a:endParaRPr lang="en-US" sz="600" kern="0" dirty="0">
              <a:solidFill>
                <a:srgbClr val="000000"/>
              </a:solidFill>
              <a:latin typeface="Century Gothic" panose="020B0502020202020204" pitchFamily="34" charset="0"/>
              <a:ea typeface="Arial Unicode MS" pitchFamily="34" charset="-128"/>
              <a:cs typeface="Arial Unicode MS" pitchFamily="34" charset="-128"/>
            </a:endParaRPr>
          </a:p>
          <a:p>
            <a:pPr marL="600075" lvl="1" indent="-257175"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Sales forecast</a:t>
            </a:r>
          </a:p>
          <a:p>
            <a:pPr marL="600075" lvl="1" indent="-257175"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Budgeting</a:t>
            </a:r>
          </a:p>
          <a:p>
            <a:pPr marL="600075" lvl="1" indent="-257175"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Promotion planning </a:t>
            </a:r>
          </a:p>
          <a:p>
            <a:pPr marL="600075" lvl="1" indent="-257175"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Review customer and/or promo group P &amp; L</a:t>
            </a:r>
          </a:p>
          <a:p>
            <a:pPr marL="257175" indent="-257175" defTabSz="457200" fontAlgn="base">
              <a:spcBef>
                <a:spcPct val="0"/>
              </a:spcBef>
              <a:spcAft>
                <a:spcPct val="0"/>
              </a:spcAft>
              <a:buClr>
                <a:srgbClr val="F0AB00"/>
              </a:buClr>
              <a:buSzPct val="80000"/>
              <a:buFont typeface="Arial" pitchFamily="34" charset="0"/>
              <a:buChar char="•"/>
              <a:defRPr/>
            </a:pPr>
            <a:endParaRPr lang="en-US" kern="0" dirty="0">
              <a:solidFill>
                <a:srgbClr val="000000"/>
              </a:solidFill>
              <a:latin typeface="Century Gothic" panose="020B0502020202020204" pitchFamily="34" charset="0"/>
              <a:ea typeface="Arial Unicode MS" pitchFamily="34" charset="-128"/>
              <a:cs typeface="Arial Unicode MS" pitchFamily="34" charset="-128"/>
            </a:endParaRPr>
          </a:p>
        </p:txBody>
      </p:sp>
      <p:sp>
        <p:nvSpPr>
          <p:cNvPr id="2" name="TextBox 1"/>
          <p:cNvSpPr txBox="1"/>
          <p:nvPr/>
        </p:nvSpPr>
        <p:spPr>
          <a:xfrm>
            <a:off x="1540471" y="140736"/>
            <a:ext cx="9144000" cy="507831"/>
          </a:xfrm>
          <a:prstGeom prst="rect">
            <a:avLst/>
          </a:prstGeom>
          <a:noFill/>
          <a:ln>
            <a:solidFill>
              <a:schemeClr val="tx1"/>
            </a:solidFill>
          </a:ln>
        </p:spPr>
        <p:txBody>
          <a:bodyPr wrap="square" rtlCol="0">
            <a:spAutoFit/>
          </a:bodyPr>
          <a:lstStyle/>
          <a:p>
            <a:pPr algn="ctr" defTabSz="457200" fontAlgn="base">
              <a:spcBef>
                <a:spcPct val="0"/>
              </a:spcBef>
              <a:spcAft>
                <a:spcPct val="0"/>
              </a:spcAft>
              <a:defRPr/>
            </a:pPr>
            <a:r>
              <a:rPr lang="en-US" sz="2700" b="1" dirty="0">
                <a:solidFill>
                  <a:prstClr val="black">
                    <a:lumMod val="75000"/>
                    <a:lumOff val="25000"/>
                  </a:prstClr>
                </a:solidFill>
                <a:latin typeface="Century Gothic" panose="020B0502020202020204" pitchFamily="34" charset="0"/>
                <a:ea typeface="ＭＳ Ｐゴシック" pitchFamily="34" charset="-128"/>
              </a:rPr>
              <a:t>Trade System Functionality and Users </a:t>
            </a:r>
          </a:p>
        </p:txBody>
      </p:sp>
      <p:grpSp>
        <p:nvGrpSpPr>
          <p:cNvPr id="9" name="Group 28"/>
          <p:cNvGrpSpPr/>
          <p:nvPr/>
        </p:nvGrpSpPr>
        <p:grpSpPr bwMode="gray">
          <a:xfrm>
            <a:off x="4247676" y="2001776"/>
            <a:ext cx="2996613" cy="2668332"/>
            <a:chOff x="2632075" y="1954198"/>
            <a:chExt cx="3883025" cy="3883025"/>
          </a:xfrm>
          <a:solidFill>
            <a:schemeClr val="accent1">
              <a:lumMod val="75000"/>
            </a:schemeClr>
          </a:solidFill>
        </p:grpSpPr>
        <p:sp>
          <p:nvSpPr>
            <p:cNvPr id="10" name="Freeform 29"/>
            <p:cNvSpPr>
              <a:spLocks/>
            </p:cNvSpPr>
            <p:nvPr/>
          </p:nvSpPr>
          <p:spPr bwMode="gray">
            <a:xfrm>
              <a:off x="4606494" y="1954198"/>
              <a:ext cx="1560732" cy="1164505"/>
            </a:xfrm>
            <a:custGeom>
              <a:avLst/>
              <a:gdLst>
                <a:gd name="T0" fmla="*/ 157786 w 492"/>
                <a:gd name="T1" fmla="*/ 220090 h 367"/>
                <a:gd name="T2" fmla="*/ 0 w 492"/>
                <a:gd name="T3" fmla="*/ 425898 h 367"/>
                <a:gd name="T4" fmla="*/ 665255 w 492"/>
                <a:gd name="T5" fmla="*/ 712851 h 367"/>
                <a:gd name="T6" fmla="*/ 747348 w 492"/>
                <a:gd name="T7" fmla="*/ 807264 h 367"/>
                <a:gd name="T8" fmla="*/ 1017414 w 492"/>
                <a:gd name="T9" fmla="*/ 840966 h 367"/>
                <a:gd name="T10" fmla="*/ 1124851 w 492"/>
                <a:gd name="T11" fmla="*/ 600418 h 367"/>
                <a:gd name="T12" fmla="*/ 966921 w 492"/>
                <a:gd name="T13" fmla="*/ 410204 h 367"/>
                <a:gd name="T14" fmla="*/ 0 w 492"/>
                <a:gd name="T15" fmla="*/ 0 h 367"/>
                <a:gd name="T16" fmla="*/ 157786 w 492"/>
                <a:gd name="T17" fmla="*/ 220090 h 3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367"/>
                <a:gd name="T29" fmla="*/ 492 w 492"/>
                <a:gd name="T30" fmla="*/ 367 h 3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367">
                  <a:moveTo>
                    <a:pt x="69" y="96"/>
                  </a:moveTo>
                  <a:cubicBezTo>
                    <a:pt x="0" y="186"/>
                    <a:pt x="0" y="186"/>
                    <a:pt x="0" y="186"/>
                  </a:cubicBezTo>
                  <a:cubicBezTo>
                    <a:pt x="114" y="189"/>
                    <a:pt x="216" y="236"/>
                    <a:pt x="291" y="311"/>
                  </a:cubicBezTo>
                  <a:cubicBezTo>
                    <a:pt x="304" y="324"/>
                    <a:pt x="316" y="337"/>
                    <a:pt x="327" y="352"/>
                  </a:cubicBezTo>
                  <a:cubicBezTo>
                    <a:pt x="445" y="367"/>
                    <a:pt x="445" y="367"/>
                    <a:pt x="445" y="367"/>
                  </a:cubicBezTo>
                  <a:cubicBezTo>
                    <a:pt x="492" y="262"/>
                    <a:pt x="492" y="262"/>
                    <a:pt x="492" y="262"/>
                  </a:cubicBezTo>
                  <a:cubicBezTo>
                    <a:pt x="471" y="233"/>
                    <a:pt x="448" y="205"/>
                    <a:pt x="423" y="179"/>
                  </a:cubicBezTo>
                  <a:cubicBezTo>
                    <a:pt x="314" y="71"/>
                    <a:pt x="165" y="3"/>
                    <a:pt x="0" y="0"/>
                  </a:cubicBezTo>
                  <a:lnTo>
                    <a:pt x="69" y="96"/>
                  </a:lnTo>
                  <a:close/>
                </a:path>
              </a:pathLst>
            </a:custGeom>
            <a:grpFill/>
            <a:ln w="9525">
              <a:noFill/>
              <a:round/>
              <a:headEnd/>
              <a:tailEnd/>
            </a:ln>
          </p:spPr>
          <p:txBody>
            <a:bodyPr/>
            <a:lstStyle/>
            <a:p>
              <a:pPr defTabSz="457200" fontAlgn="base">
                <a:spcBef>
                  <a:spcPct val="0"/>
                </a:spcBef>
                <a:spcAft>
                  <a:spcPct val="0"/>
                </a:spcAft>
                <a:defRPr/>
              </a:pPr>
              <a:endParaRPr lang="en-US" dirty="0">
                <a:solidFill>
                  <a:srgbClr val="000000"/>
                </a:solidFill>
                <a:latin typeface="Century Gothic" panose="020B0502020202020204" pitchFamily="34" charset="0"/>
                <a:ea typeface="ＭＳ Ｐゴシック" pitchFamily="34" charset="-128"/>
              </a:endParaRPr>
            </a:p>
          </p:txBody>
        </p:sp>
        <p:sp>
          <p:nvSpPr>
            <p:cNvPr id="11" name="Freeform 30"/>
            <p:cNvSpPr>
              <a:spLocks/>
            </p:cNvSpPr>
            <p:nvPr/>
          </p:nvSpPr>
          <p:spPr bwMode="gray">
            <a:xfrm>
              <a:off x="2908762" y="1960914"/>
              <a:ext cx="1712507" cy="1231662"/>
            </a:xfrm>
            <a:custGeom>
              <a:avLst/>
              <a:gdLst>
                <a:gd name="T0" fmla="*/ 266650 w 540"/>
                <a:gd name="T1" fmla="*/ 651266 h 388"/>
                <a:gd name="T2" fmla="*/ 366980 w 540"/>
                <a:gd name="T3" fmla="*/ 892440 h 388"/>
                <a:gd name="T4" fmla="*/ 510940 w 540"/>
                <a:gd name="T5" fmla="*/ 710543 h 388"/>
                <a:gd name="T6" fmla="*/ 1067253 w 540"/>
                <a:gd name="T7" fmla="*/ 432023 h 388"/>
                <a:gd name="T8" fmla="*/ 1231317 w 540"/>
                <a:gd name="T9" fmla="*/ 214216 h 388"/>
                <a:gd name="T10" fmla="*/ 1078683 w 540"/>
                <a:gd name="T11" fmla="*/ 0 h 388"/>
                <a:gd name="T12" fmla="*/ 209497 w 540"/>
                <a:gd name="T13" fmla="*/ 406966 h 388"/>
                <a:gd name="T14" fmla="*/ 0 w 540"/>
                <a:gd name="T15" fmla="*/ 678474 h 388"/>
                <a:gd name="T16" fmla="*/ 266650 w 540"/>
                <a:gd name="T17" fmla="*/ 651266 h 3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0"/>
                <a:gd name="T28" fmla="*/ 0 h 388"/>
                <a:gd name="T29" fmla="*/ 540 w 540"/>
                <a:gd name="T30" fmla="*/ 388 h 3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0" h="388">
                  <a:moveTo>
                    <a:pt x="117" y="283"/>
                  </a:moveTo>
                  <a:cubicBezTo>
                    <a:pt x="161" y="388"/>
                    <a:pt x="161" y="388"/>
                    <a:pt x="161" y="388"/>
                  </a:cubicBezTo>
                  <a:cubicBezTo>
                    <a:pt x="179" y="359"/>
                    <a:pt x="200" y="333"/>
                    <a:pt x="224" y="309"/>
                  </a:cubicBezTo>
                  <a:cubicBezTo>
                    <a:pt x="288" y="244"/>
                    <a:pt x="373" y="200"/>
                    <a:pt x="468" y="188"/>
                  </a:cubicBezTo>
                  <a:cubicBezTo>
                    <a:pt x="540" y="93"/>
                    <a:pt x="540" y="93"/>
                    <a:pt x="540" y="93"/>
                  </a:cubicBezTo>
                  <a:cubicBezTo>
                    <a:pt x="473" y="0"/>
                    <a:pt x="473" y="0"/>
                    <a:pt x="473" y="0"/>
                  </a:cubicBezTo>
                  <a:cubicBezTo>
                    <a:pt x="325" y="12"/>
                    <a:pt x="191" y="78"/>
                    <a:pt x="92" y="177"/>
                  </a:cubicBezTo>
                  <a:cubicBezTo>
                    <a:pt x="57" y="212"/>
                    <a:pt x="26" y="252"/>
                    <a:pt x="0" y="295"/>
                  </a:cubicBezTo>
                  <a:lnTo>
                    <a:pt x="117" y="283"/>
                  </a:lnTo>
                  <a:close/>
                </a:path>
              </a:pathLst>
            </a:custGeom>
            <a:grpFill/>
            <a:ln w="9525">
              <a:noFill/>
              <a:round/>
              <a:headEnd/>
              <a:tailEnd/>
            </a:ln>
          </p:spPr>
          <p:txBody>
            <a:bodyPr/>
            <a:lstStyle/>
            <a:p>
              <a:pPr defTabSz="457200" fontAlgn="base">
                <a:spcBef>
                  <a:spcPct val="0"/>
                </a:spcBef>
                <a:spcAft>
                  <a:spcPct val="0"/>
                </a:spcAft>
                <a:defRPr/>
              </a:pPr>
              <a:endParaRPr lang="en-US" dirty="0">
                <a:solidFill>
                  <a:srgbClr val="000000"/>
                </a:solidFill>
                <a:latin typeface="Century Gothic" panose="020B0502020202020204" pitchFamily="34" charset="0"/>
                <a:ea typeface="ＭＳ Ｐゴシック" pitchFamily="34" charset="-128"/>
              </a:endParaRPr>
            </a:p>
          </p:txBody>
        </p:sp>
        <p:sp>
          <p:nvSpPr>
            <p:cNvPr id="15" name="Freeform 31"/>
            <p:cNvSpPr>
              <a:spLocks/>
            </p:cNvSpPr>
            <p:nvPr/>
          </p:nvSpPr>
          <p:spPr bwMode="gray">
            <a:xfrm>
              <a:off x="5760254" y="2953496"/>
              <a:ext cx="754846" cy="1805184"/>
            </a:xfrm>
            <a:custGeom>
              <a:avLst/>
              <a:gdLst>
                <a:gd name="T0" fmla="*/ 367154 w 238"/>
                <a:gd name="T1" fmla="*/ 0 h 569"/>
                <a:gd name="T2" fmla="*/ 257989 w 238"/>
                <a:gd name="T3" fmla="*/ 245196 h 569"/>
                <a:gd name="T4" fmla="*/ 0 w 238"/>
                <a:gd name="T5" fmla="*/ 213294 h 569"/>
                <a:gd name="T6" fmla="*/ 118802 w 238"/>
                <a:gd name="T7" fmla="*/ 680107 h 569"/>
                <a:gd name="T8" fmla="*/ 45449 w 238"/>
                <a:gd name="T9" fmla="*/ 1050155 h 569"/>
                <a:gd name="T10" fmla="*/ 150640 w 238"/>
                <a:gd name="T11" fmla="*/ 1302348 h 569"/>
                <a:gd name="T12" fmla="*/ 411053 w 238"/>
                <a:gd name="T13" fmla="*/ 1274925 h 569"/>
                <a:gd name="T14" fmla="*/ 543286 w 238"/>
                <a:gd name="T15" fmla="*/ 680107 h 569"/>
                <a:gd name="T16" fmla="*/ 367154 w 238"/>
                <a:gd name="T17" fmla="*/ 0 h 5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8"/>
                <a:gd name="T28" fmla="*/ 0 h 569"/>
                <a:gd name="T29" fmla="*/ 238 w 238"/>
                <a:gd name="T30" fmla="*/ 569 h 5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8" h="569">
                  <a:moveTo>
                    <a:pt x="161" y="0"/>
                  </a:moveTo>
                  <a:cubicBezTo>
                    <a:pt x="113" y="107"/>
                    <a:pt x="113" y="107"/>
                    <a:pt x="113" y="107"/>
                  </a:cubicBezTo>
                  <a:cubicBezTo>
                    <a:pt x="0" y="93"/>
                    <a:pt x="0" y="93"/>
                    <a:pt x="0" y="93"/>
                  </a:cubicBezTo>
                  <a:cubicBezTo>
                    <a:pt x="33" y="154"/>
                    <a:pt x="52" y="223"/>
                    <a:pt x="52" y="297"/>
                  </a:cubicBezTo>
                  <a:cubicBezTo>
                    <a:pt x="52" y="355"/>
                    <a:pt x="40" y="409"/>
                    <a:pt x="20" y="459"/>
                  </a:cubicBezTo>
                  <a:cubicBezTo>
                    <a:pt x="66" y="569"/>
                    <a:pt x="66" y="569"/>
                    <a:pt x="66" y="569"/>
                  </a:cubicBezTo>
                  <a:cubicBezTo>
                    <a:pt x="180" y="557"/>
                    <a:pt x="180" y="557"/>
                    <a:pt x="180" y="557"/>
                  </a:cubicBezTo>
                  <a:cubicBezTo>
                    <a:pt x="217" y="478"/>
                    <a:pt x="238" y="390"/>
                    <a:pt x="238" y="297"/>
                  </a:cubicBezTo>
                  <a:cubicBezTo>
                    <a:pt x="238" y="189"/>
                    <a:pt x="210" y="88"/>
                    <a:pt x="161" y="0"/>
                  </a:cubicBezTo>
                  <a:close/>
                </a:path>
              </a:pathLst>
            </a:custGeom>
            <a:grpFill/>
            <a:ln w="9525">
              <a:noFill/>
              <a:round/>
              <a:headEnd/>
              <a:tailEnd/>
            </a:ln>
          </p:spPr>
          <p:txBody>
            <a:bodyPr/>
            <a:lstStyle/>
            <a:p>
              <a:pPr defTabSz="457200" fontAlgn="base">
                <a:spcBef>
                  <a:spcPct val="0"/>
                </a:spcBef>
                <a:spcAft>
                  <a:spcPct val="0"/>
                </a:spcAft>
                <a:defRPr/>
              </a:pPr>
              <a:endParaRPr lang="en-US" dirty="0">
                <a:solidFill>
                  <a:srgbClr val="000000"/>
                </a:solidFill>
                <a:latin typeface="Century Gothic" panose="020B0502020202020204" pitchFamily="34" charset="0"/>
                <a:ea typeface="ＭＳ Ｐゴシック" pitchFamily="34" charset="-128"/>
              </a:endParaRPr>
            </a:p>
          </p:txBody>
        </p:sp>
        <p:sp>
          <p:nvSpPr>
            <p:cNvPr id="16" name="Freeform 32"/>
            <p:cNvSpPr>
              <a:spLocks/>
            </p:cNvSpPr>
            <p:nvPr/>
          </p:nvSpPr>
          <p:spPr bwMode="gray">
            <a:xfrm>
              <a:off x="2632075" y="3034085"/>
              <a:ext cx="756189" cy="1803840"/>
            </a:xfrm>
            <a:custGeom>
              <a:avLst/>
              <a:gdLst>
                <a:gd name="T0" fmla="*/ 290144 w 238"/>
                <a:gd name="T1" fmla="*/ 1049985 h 569"/>
                <a:gd name="T2" fmla="*/ 552149 w 238"/>
                <a:gd name="T3" fmla="*/ 1081790 h 569"/>
                <a:gd name="T4" fmla="*/ 431561 w 238"/>
                <a:gd name="T5" fmla="*/ 618250 h 569"/>
                <a:gd name="T6" fmla="*/ 506057 w 238"/>
                <a:gd name="T7" fmla="*/ 250513 h 569"/>
                <a:gd name="T8" fmla="*/ 397024 w 238"/>
                <a:gd name="T9" fmla="*/ 0 h 569"/>
                <a:gd name="T10" fmla="*/ 134209 w 238"/>
                <a:gd name="T11" fmla="*/ 26969 h 569"/>
                <a:gd name="T12" fmla="*/ 0 w 238"/>
                <a:gd name="T13" fmla="*/ 618250 h 569"/>
                <a:gd name="T14" fmla="*/ 178741 w 238"/>
                <a:gd name="T15" fmla="*/ 1293647 h 569"/>
                <a:gd name="T16" fmla="*/ 290144 w 238"/>
                <a:gd name="T17" fmla="*/ 1049985 h 5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8"/>
                <a:gd name="T28" fmla="*/ 0 h 569"/>
                <a:gd name="T29" fmla="*/ 238 w 238"/>
                <a:gd name="T30" fmla="*/ 569 h 5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8" h="569">
                  <a:moveTo>
                    <a:pt x="125" y="462"/>
                  </a:moveTo>
                  <a:cubicBezTo>
                    <a:pt x="238" y="476"/>
                    <a:pt x="238" y="476"/>
                    <a:pt x="238" y="476"/>
                  </a:cubicBezTo>
                  <a:cubicBezTo>
                    <a:pt x="205" y="415"/>
                    <a:pt x="186" y="346"/>
                    <a:pt x="186" y="272"/>
                  </a:cubicBezTo>
                  <a:cubicBezTo>
                    <a:pt x="186" y="214"/>
                    <a:pt x="197" y="160"/>
                    <a:pt x="218" y="110"/>
                  </a:cubicBezTo>
                  <a:cubicBezTo>
                    <a:pt x="171" y="0"/>
                    <a:pt x="171" y="0"/>
                    <a:pt x="171" y="0"/>
                  </a:cubicBezTo>
                  <a:cubicBezTo>
                    <a:pt x="58" y="12"/>
                    <a:pt x="58" y="12"/>
                    <a:pt x="58" y="12"/>
                  </a:cubicBezTo>
                  <a:cubicBezTo>
                    <a:pt x="21" y="91"/>
                    <a:pt x="0" y="179"/>
                    <a:pt x="0" y="272"/>
                  </a:cubicBezTo>
                  <a:cubicBezTo>
                    <a:pt x="0" y="380"/>
                    <a:pt x="28" y="481"/>
                    <a:pt x="77" y="569"/>
                  </a:cubicBezTo>
                  <a:lnTo>
                    <a:pt x="125" y="462"/>
                  </a:lnTo>
                  <a:close/>
                </a:path>
              </a:pathLst>
            </a:custGeom>
            <a:grpFill/>
            <a:ln w="9525">
              <a:noFill/>
              <a:round/>
              <a:headEnd/>
              <a:tailEnd/>
            </a:ln>
          </p:spPr>
          <p:txBody>
            <a:bodyPr/>
            <a:lstStyle/>
            <a:p>
              <a:pPr defTabSz="457200" fontAlgn="base">
                <a:spcBef>
                  <a:spcPct val="0"/>
                </a:spcBef>
                <a:spcAft>
                  <a:spcPct val="0"/>
                </a:spcAft>
                <a:defRPr/>
              </a:pPr>
              <a:endParaRPr lang="en-US" dirty="0">
                <a:solidFill>
                  <a:srgbClr val="000000"/>
                </a:solidFill>
                <a:latin typeface="Century Gothic" panose="020B0502020202020204" pitchFamily="34" charset="0"/>
                <a:ea typeface="ＭＳ Ｐゴシック" pitchFamily="34" charset="-128"/>
              </a:endParaRPr>
            </a:p>
          </p:txBody>
        </p:sp>
        <p:sp>
          <p:nvSpPr>
            <p:cNvPr id="18" name="Freeform 33"/>
            <p:cNvSpPr>
              <a:spLocks/>
            </p:cNvSpPr>
            <p:nvPr/>
          </p:nvSpPr>
          <p:spPr bwMode="gray">
            <a:xfrm>
              <a:off x="4525906" y="4600189"/>
              <a:ext cx="1713850" cy="1231662"/>
            </a:xfrm>
            <a:custGeom>
              <a:avLst/>
              <a:gdLst>
                <a:gd name="T0" fmla="*/ 969127 w 540"/>
                <a:gd name="T1" fmla="*/ 241329 h 388"/>
                <a:gd name="T2" fmla="*/ 867959 w 540"/>
                <a:gd name="T3" fmla="*/ 0 h 388"/>
                <a:gd name="T4" fmla="*/ 726068 w 540"/>
                <a:gd name="T5" fmla="*/ 182150 h 388"/>
                <a:gd name="T6" fmla="*/ 163236 w 540"/>
                <a:gd name="T7" fmla="*/ 460417 h 388"/>
                <a:gd name="T8" fmla="*/ 0 w 540"/>
                <a:gd name="T9" fmla="*/ 678474 h 388"/>
                <a:gd name="T10" fmla="*/ 151835 w 540"/>
                <a:gd name="T11" fmla="*/ 892440 h 388"/>
                <a:gd name="T12" fmla="*/ 1029174 w 540"/>
                <a:gd name="T13" fmla="*/ 485502 h 388"/>
                <a:gd name="T14" fmla="*/ 1240137 w 540"/>
                <a:gd name="T15" fmla="*/ 214216 h 388"/>
                <a:gd name="T16" fmla="*/ 969127 w 540"/>
                <a:gd name="T17" fmla="*/ 241329 h 3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0"/>
                <a:gd name="T28" fmla="*/ 0 h 388"/>
                <a:gd name="T29" fmla="*/ 540 w 540"/>
                <a:gd name="T30" fmla="*/ 388 h 3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0" h="388">
                  <a:moveTo>
                    <a:pt x="422" y="105"/>
                  </a:moveTo>
                  <a:cubicBezTo>
                    <a:pt x="378" y="0"/>
                    <a:pt x="378" y="0"/>
                    <a:pt x="378" y="0"/>
                  </a:cubicBezTo>
                  <a:cubicBezTo>
                    <a:pt x="361" y="29"/>
                    <a:pt x="340" y="55"/>
                    <a:pt x="316" y="79"/>
                  </a:cubicBezTo>
                  <a:cubicBezTo>
                    <a:pt x="251" y="144"/>
                    <a:pt x="166" y="188"/>
                    <a:pt x="71" y="200"/>
                  </a:cubicBezTo>
                  <a:cubicBezTo>
                    <a:pt x="0" y="295"/>
                    <a:pt x="0" y="295"/>
                    <a:pt x="0" y="295"/>
                  </a:cubicBezTo>
                  <a:cubicBezTo>
                    <a:pt x="66" y="388"/>
                    <a:pt x="66" y="388"/>
                    <a:pt x="66" y="388"/>
                  </a:cubicBezTo>
                  <a:cubicBezTo>
                    <a:pt x="215" y="376"/>
                    <a:pt x="348" y="310"/>
                    <a:pt x="448" y="211"/>
                  </a:cubicBezTo>
                  <a:cubicBezTo>
                    <a:pt x="483" y="176"/>
                    <a:pt x="514" y="136"/>
                    <a:pt x="540" y="93"/>
                  </a:cubicBezTo>
                  <a:lnTo>
                    <a:pt x="422" y="105"/>
                  </a:lnTo>
                  <a:close/>
                </a:path>
              </a:pathLst>
            </a:custGeom>
            <a:grpFill/>
            <a:ln w="9525">
              <a:noFill/>
              <a:round/>
              <a:headEnd/>
              <a:tailEnd/>
            </a:ln>
          </p:spPr>
          <p:txBody>
            <a:bodyPr/>
            <a:lstStyle/>
            <a:p>
              <a:pPr defTabSz="457200" fontAlgn="base">
                <a:spcBef>
                  <a:spcPct val="0"/>
                </a:spcBef>
                <a:spcAft>
                  <a:spcPct val="0"/>
                </a:spcAft>
                <a:defRPr/>
              </a:pPr>
              <a:endParaRPr lang="en-US" dirty="0">
                <a:solidFill>
                  <a:srgbClr val="000000"/>
                </a:solidFill>
                <a:latin typeface="Century Gothic" panose="020B0502020202020204" pitchFamily="34" charset="0"/>
                <a:ea typeface="ＭＳ Ｐゴシック" pitchFamily="34" charset="-128"/>
              </a:endParaRPr>
            </a:p>
          </p:txBody>
        </p:sp>
        <p:sp>
          <p:nvSpPr>
            <p:cNvPr id="19" name="Freeform 34"/>
            <p:cNvSpPr>
              <a:spLocks/>
            </p:cNvSpPr>
            <p:nvPr/>
          </p:nvSpPr>
          <p:spPr bwMode="gray">
            <a:xfrm>
              <a:off x="2978606" y="4674062"/>
              <a:ext cx="1560732" cy="1163161"/>
            </a:xfrm>
            <a:custGeom>
              <a:avLst/>
              <a:gdLst>
                <a:gd name="T0" fmla="*/ 969002 w 492"/>
                <a:gd name="T1" fmla="*/ 614239 h 367"/>
                <a:gd name="T2" fmla="*/ 1124851 w 492"/>
                <a:gd name="T3" fmla="*/ 410706 h 367"/>
                <a:gd name="T4" fmla="*/ 462018 w 492"/>
                <a:gd name="T5" fmla="*/ 126712 h 367"/>
                <a:gd name="T6" fmla="*/ 379558 w 492"/>
                <a:gd name="T7" fmla="*/ 33793 h 367"/>
                <a:gd name="T8" fmla="*/ 107433 w 492"/>
                <a:gd name="T9" fmla="*/ 0 h 367"/>
                <a:gd name="T10" fmla="*/ 0 w 492"/>
                <a:gd name="T11" fmla="*/ 235500 h 367"/>
                <a:gd name="T12" fmla="*/ 159844 w 492"/>
                <a:gd name="T13" fmla="*/ 426881 h 367"/>
                <a:gd name="T14" fmla="*/ 1124851 w 492"/>
                <a:gd name="T15" fmla="*/ 832252 h 367"/>
                <a:gd name="T16" fmla="*/ 969002 w 492"/>
                <a:gd name="T17" fmla="*/ 614239 h 3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367"/>
                <a:gd name="T29" fmla="*/ 492 w 492"/>
                <a:gd name="T30" fmla="*/ 367 h 3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367">
                  <a:moveTo>
                    <a:pt x="424" y="271"/>
                  </a:moveTo>
                  <a:cubicBezTo>
                    <a:pt x="492" y="181"/>
                    <a:pt x="492" y="181"/>
                    <a:pt x="492" y="181"/>
                  </a:cubicBezTo>
                  <a:cubicBezTo>
                    <a:pt x="379" y="178"/>
                    <a:pt x="277" y="131"/>
                    <a:pt x="202" y="56"/>
                  </a:cubicBezTo>
                  <a:cubicBezTo>
                    <a:pt x="189" y="43"/>
                    <a:pt x="177" y="30"/>
                    <a:pt x="166" y="15"/>
                  </a:cubicBezTo>
                  <a:cubicBezTo>
                    <a:pt x="47" y="0"/>
                    <a:pt x="47" y="0"/>
                    <a:pt x="47" y="0"/>
                  </a:cubicBezTo>
                  <a:cubicBezTo>
                    <a:pt x="0" y="104"/>
                    <a:pt x="0" y="104"/>
                    <a:pt x="0" y="104"/>
                  </a:cubicBezTo>
                  <a:cubicBezTo>
                    <a:pt x="21" y="134"/>
                    <a:pt x="44" y="162"/>
                    <a:pt x="70" y="188"/>
                  </a:cubicBezTo>
                  <a:cubicBezTo>
                    <a:pt x="178" y="296"/>
                    <a:pt x="328" y="364"/>
                    <a:pt x="492" y="367"/>
                  </a:cubicBezTo>
                  <a:lnTo>
                    <a:pt x="424" y="271"/>
                  </a:lnTo>
                  <a:close/>
                </a:path>
              </a:pathLst>
            </a:custGeom>
            <a:grpFill/>
            <a:ln w="9525">
              <a:noFill/>
              <a:round/>
              <a:headEnd/>
              <a:tailEnd/>
            </a:ln>
          </p:spPr>
          <p:txBody>
            <a:bodyPr/>
            <a:lstStyle/>
            <a:p>
              <a:pPr defTabSz="457200" fontAlgn="base">
                <a:spcBef>
                  <a:spcPct val="0"/>
                </a:spcBef>
                <a:spcAft>
                  <a:spcPct val="0"/>
                </a:spcAft>
                <a:defRPr/>
              </a:pPr>
              <a:endParaRPr lang="en-US" dirty="0">
                <a:solidFill>
                  <a:srgbClr val="000000"/>
                </a:solidFill>
                <a:latin typeface="Century Gothic" panose="020B0502020202020204" pitchFamily="34" charset="0"/>
                <a:ea typeface="ＭＳ Ｐゴシック" pitchFamily="34" charset="-128"/>
              </a:endParaRPr>
            </a:p>
          </p:txBody>
        </p:sp>
      </p:grpSp>
      <p:grpSp>
        <p:nvGrpSpPr>
          <p:cNvPr id="20" name="Group 19"/>
          <p:cNvGrpSpPr/>
          <p:nvPr/>
        </p:nvGrpSpPr>
        <p:grpSpPr bwMode="gray">
          <a:xfrm>
            <a:off x="6901079" y="2720740"/>
            <a:ext cx="3040107" cy="1592744"/>
            <a:chOff x="5107308" y="383718"/>
            <a:chExt cx="4266918" cy="2831541"/>
          </a:xfrm>
        </p:grpSpPr>
        <p:sp>
          <p:nvSpPr>
            <p:cNvPr id="21" name="TextBox 20"/>
            <p:cNvSpPr txBox="1"/>
            <p:nvPr/>
          </p:nvSpPr>
          <p:spPr bwMode="gray">
            <a:xfrm>
              <a:off x="6245078" y="383718"/>
              <a:ext cx="3129148" cy="2831541"/>
            </a:xfrm>
            <a:prstGeom prst="rect">
              <a:avLst/>
            </a:prstGeom>
            <a:noFill/>
          </p:spPr>
          <p:txBody>
            <a:bodyPr wrap="square" lIns="0" rIns="0" rtlCol="0">
              <a:spAutoFit/>
            </a:bodyPr>
            <a:lstStyle/>
            <a:p>
              <a:pPr defTabSz="457200" fontAlgn="base">
                <a:spcBef>
                  <a:spcPct val="50000"/>
                </a:spcBef>
                <a:spcAft>
                  <a:spcPts val="900"/>
                </a:spcAft>
                <a:buClr>
                  <a:srgbClr val="F0AB00"/>
                </a:buClr>
                <a:buSzPct val="80000"/>
                <a:defRPr/>
              </a:pPr>
              <a:r>
                <a:rPr lang="en-US" b="1" kern="0" dirty="0">
                  <a:solidFill>
                    <a:srgbClr val="000000"/>
                  </a:solidFill>
                  <a:latin typeface="Century Gothic" panose="020B0502020202020204" pitchFamily="34" charset="0"/>
                  <a:ea typeface="Arial Unicode MS" pitchFamily="34" charset="-128"/>
                  <a:cs typeface="Arial Unicode MS" pitchFamily="34" charset="-128"/>
                </a:rPr>
                <a:t> </a:t>
              </a:r>
              <a:r>
                <a:rPr lang="en-US" b="1" kern="0" dirty="0">
                  <a:solidFill>
                    <a:prstClr val="black"/>
                  </a:solidFill>
                  <a:latin typeface="Century Gothic" panose="020B0502020202020204" pitchFamily="34" charset="0"/>
                  <a:ea typeface="Arial Unicode MS" pitchFamily="34" charset="-128"/>
                  <a:cs typeface="Arial Unicode MS" pitchFamily="34" charset="-128"/>
                </a:rPr>
                <a:t>Program Creation</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Rule Entry</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Contract parameters  </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Approvals</a:t>
              </a:r>
            </a:p>
          </p:txBody>
        </p:sp>
        <p:cxnSp>
          <p:nvCxnSpPr>
            <p:cNvPr id="22" name="Straight Connector 21"/>
            <p:cNvCxnSpPr/>
            <p:nvPr/>
          </p:nvCxnSpPr>
          <p:spPr bwMode="gray">
            <a:xfrm flipH="1">
              <a:off x="5107308" y="1919835"/>
              <a:ext cx="1112518" cy="0"/>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gray">
          <a:xfrm>
            <a:off x="6469757" y="4270458"/>
            <a:ext cx="4071107" cy="1682214"/>
            <a:chOff x="5555006" y="2122069"/>
            <a:chExt cx="4473636" cy="2990601"/>
          </a:xfrm>
        </p:grpSpPr>
        <p:sp>
          <p:nvSpPr>
            <p:cNvPr id="27" name="TextBox 26"/>
            <p:cNvSpPr txBox="1"/>
            <p:nvPr/>
          </p:nvSpPr>
          <p:spPr bwMode="gray">
            <a:xfrm>
              <a:off x="6773163" y="2281127"/>
              <a:ext cx="3255479" cy="2831543"/>
            </a:xfrm>
            <a:prstGeom prst="rect">
              <a:avLst/>
            </a:prstGeom>
            <a:noFill/>
          </p:spPr>
          <p:txBody>
            <a:bodyPr wrap="square" lIns="0" rIns="0" rtlCol="0">
              <a:spAutoFit/>
            </a:bodyPr>
            <a:lstStyle/>
            <a:p>
              <a:pPr defTabSz="457200" fontAlgn="base">
                <a:spcBef>
                  <a:spcPct val="50000"/>
                </a:spcBef>
                <a:spcAft>
                  <a:spcPts val="900"/>
                </a:spcAft>
                <a:buClr>
                  <a:srgbClr val="F0AB00"/>
                </a:buClr>
                <a:buSzPct val="80000"/>
                <a:defRPr/>
              </a:pPr>
              <a:r>
                <a:rPr lang="en-US" b="1" kern="0" dirty="0">
                  <a:solidFill>
                    <a:srgbClr val="000000"/>
                  </a:solidFill>
                  <a:latin typeface="Century Gothic" panose="020B0502020202020204" pitchFamily="34" charset="0"/>
                  <a:ea typeface="Arial Unicode MS" pitchFamily="34" charset="-128"/>
                  <a:cs typeface="Arial Unicode MS" pitchFamily="34" charset="-128"/>
                </a:rPr>
                <a:t>Order/Claim Processing</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Order pricing</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Program visibility </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Claim validation</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Store Claim Back Up</a:t>
              </a:r>
            </a:p>
          </p:txBody>
        </p:sp>
        <p:cxnSp>
          <p:nvCxnSpPr>
            <p:cNvPr id="28" name="Straight Connector 27"/>
            <p:cNvCxnSpPr/>
            <p:nvPr/>
          </p:nvCxnSpPr>
          <p:spPr bwMode="gray">
            <a:xfrm flipH="1" flipV="1">
              <a:off x="5555006" y="2122069"/>
              <a:ext cx="672330" cy="1062264"/>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bwMode="gray">
          <a:xfrm flipH="1">
            <a:off x="2014605" y="4258604"/>
            <a:ext cx="2243230" cy="1592744"/>
          </a:xfrm>
          <a:prstGeom prst="rect">
            <a:avLst/>
          </a:prstGeom>
          <a:noFill/>
        </p:spPr>
        <p:txBody>
          <a:bodyPr wrap="square" lIns="0" rIns="0" rtlCol="0">
            <a:spAutoFit/>
          </a:bodyPr>
          <a:lstStyle/>
          <a:p>
            <a:pPr defTabSz="457200" fontAlgn="base">
              <a:spcBef>
                <a:spcPct val="50000"/>
              </a:spcBef>
              <a:spcAft>
                <a:spcPts val="900"/>
              </a:spcAft>
              <a:buClr>
                <a:srgbClr val="F0AB00"/>
              </a:buClr>
              <a:buSzPct val="80000"/>
              <a:defRPr/>
            </a:pPr>
            <a:r>
              <a:rPr lang="en-US" b="1" kern="0" dirty="0">
                <a:solidFill>
                  <a:srgbClr val="000000"/>
                </a:solidFill>
                <a:latin typeface="Century Gothic" panose="020B0502020202020204" pitchFamily="34" charset="0"/>
                <a:ea typeface="Arial Unicode MS" pitchFamily="34" charset="-128"/>
                <a:cs typeface="Arial Unicode MS" pitchFamily="34" charset="-128"/>
              </a:rPr>
              <a:t>Rebate Processing</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Customer rebate tracking</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Alerts</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Approvals</a:t>
            </a:r>
          </a:p>
        </p:txBody>
      </p:sp>
      <p:cxnSp>
        <p:nvCxnSpPr>
          <p:cNvPr id="30" name="Straight Connector 29"/>
          <p:cNvCxnSpPr/>
          <p:nvPr/>
        </p:nvCxnSpPr>
        <p:spPr bwMode="gray">
          <a:xfrm flipV="1">
            <a:off x="4247675" y="4285886"/>
            <a:ext cx="824096" cy="656932"/>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bwMode="gray">
          <a:xfrm flipH="1">
            <a:off x="1978375" y="2700026"/>
            <a:ext cx="2268263" cy="1592744"/>
          </a:xfrm>
          <a:prstGeom prst="rect">
            <a:avLst/>
          </a:prstGeom>
          <a:noFill/>
        </p:spPr>
        <p:txBody>
          <a:bodyPr wrap="square" lIns="0" rIns="0" rtlCol="0">
            <a:spAutoFit/>
          </a:bodyPr>
          <a:lstStyle/>
          <a:p>
            <a:pPr defTabSz="457200" fontAlgn="base">
              <a:spcBef>
                <a:spcPct val="50000"/>
              </a:spcBef>
              <a:spcAft>
                <a:spcPts val="900"/>
              </a:spcAft>
              <a:buClr>
                <a:srgbClr val="F0AB00"/>
              </a:buClr>
              <a:buSzPct val="80000"/>
              <a:defRPr/>
            </a:pPr>
            <a:r>
              <a:rPr lang="en-US" b="1" kern="0" dirty="0">
                <a:solidFill>
                  <a:srgbClr val="000000"/>
                </a:solidFill>
                <a:latin typeface="Century Gothic" panose="020B0502020202020204" pitchFamily="34" charset="0"/>
                <a:ea typeface="Arial Unicode MS" pitchFamily="34" charset="-128"/>
                <a:cs typeface="Arial Unicode MS" pitchFamily="34" charset="-128"/>
              </a:rPr>
              <a:t>Financial Integration</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Accruals</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Monitor Accruals</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Settlement</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Adjustments</a:t>
            </a:r>
          </a:p>
        </p:txBody>
      </p:sp>
      <p:cxnSp>
        <p:nvCxnSpPr>
          <p:cNvPr id="32" name="Straight Connector 31"/>
          <p:cNvCxnSpPr/>
          <p:nvPr/>
        </p:nvCxnSpPr>
        <p:spPr bwMode="gray">
          <a:xfrm flipV="1">
            <a:off x="3338506" y="3129659"/>
            <a:ext cx="1035530" cy="105912"/>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bwMode="gray">
          <a:xfrm flipH="1">
            <a:off x="1984971" y="765627"/>
            <a:ext cx="2413957" cy="1869743"/>
          </a:xfrm>
          <a:prstGeom prst="rect">
            <a:avLst/>
          </a:prstGeom>
          <a:noFill/>
        </p:spPr>
        <p:txBody>
          <a:bodyPr wrap="square" lIns="0" rIns="0" rtlCol="0">
            <a:spAutoFit/>
          </a:bodyPr>
          <a:lstStyle/>
          <a:p>
            <a:pPr defTabSz="457200" fontAlgn="base">
              <a:spcBef>
                <a:spcPct val="50000"/>
              </a:spcBef>
              <a:spcAft>
                <a:spcPts val="900"/>
              </a:spcAft>
              <a:buClr>
                <a:srgbClr val="F0AB00"/>
              </a:buClr>
              <a:buSzPct val="80000"/>
              <a:defRPr/>
            </a:pPr>
            <a:r>
              <a:rPr lang="en-US" b="1" kern="0" dirty="0">
                <a:solidFill>
                  <a:prstClr val="black"/>
                </a:solidFill>
                <a:latin typeface="Century Gothic" panose="020B0502020202020204" pitchFamily="34" charset="0"/>
                <a:ea typeface="Arial Unicode MS" pitchFamily="34" charset="-128"/>
                <a:cs typeface="Arial Unicode MS" pitchFamily="34" charset="-128"/>
              </a:rPr>
              <a:t>Analytics</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Dashboards</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Aging and balances</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Ad hoc reports</a:t>
            </a:r>
          </a:p>
          <a:p>
            <a:pPr marL="214313" indent="-214313" defTabSz="457200" fontAlgn="base">
              <a:spcBef>
                <a:spcPct val="0"/>
              </a:spcBef>
              <a:spcAft>
                <a:spcPct val="0"/>
              </a:spcAft>
              <a:buClr>
                <a:srgbClr val="F0AB00"/>
              </a:buClr>
              <a:buSzPct val="80000"/>
              <a:buFont typeface="Arial" pitchFamily="34" charset="0"/>
              <a:buChar char="•"/>
              <a:defRPr/>
            </a:pPr>
            <a:r>
              <a:rPr lang="en-US" kern="0" dirty="0">
                <a:solidFill>
                  <a:srgbClr val="000000"/>
                </a:solidFill>
                <a:latin typeface="Century Gothic" panose="020B0502020202020204" pitchFamily="34" charset="0"/>
                <a:ea typeface="Arial Unicode MS" pitchFamily="34" charset="-128"/>
                <a:cs typeface="Arial Unicode MS" pitchFamily="34" charset="-128"/>
              </a:rPr>
              <a:t>Post event analysis</a:t>
            </a:r>
          </a:p>
        </p:txBody>
      </p:sp>
      <p:cxnSp>
        <p:nvCxnSpPr>
          <p:cNvPr id="34" name="Straight Connector 33"/>
          <p:cNvCxnSpPr/>
          <p:nvPr/>
        </p:nvCxnSpPr>
        <p:spPr bwMode="gray">
          <a:xfrm>
            <a:off x="4084553" y="1926548"/>
            <a:ext cx="1019527" cy="391062"/>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3"/>
          <a:srcRect l="40008" t="32971" r="37497" b="45447"/>
          <a:stretch/>
        </p:blipFill>
        <p:spPr>
          <a:xfrm>
            <a:off x="4974753" y="2974693"/>
            <a:ext cx="1553579" cy="686957"/>
          </a:xfrm>
          <a:prstGeom prst="rect">
            <a:avLst/>
          </a:prstGeom>
        </p:spPr>
      </p:pic>
      <p:pic>
        <p:nvPicPr>
          <p:cNvPr id="35" name="Picture 34"/>
          <p:cNvPicPr>
            <a:picLocks noChangeAspect="1"/>
          </p:cNvPicPr>
          <p:nvPr/>
        </p:nvPicPr>
        <p:blipFill>
          <a:blip r:embed="rId4"/>
          <a:stretch>
            <a:fillRect/>
          </a:stretch>
        </p:blipFill>
        <p:spPr>
          <a:xfrm>
            <a:off x="8240900" y="6311139"/>
            <a:ext cx="336282" cy="315902"/>
          </a:xfrm>
          <a:prstGeom prst="rect">
            <a:avLst/>
          </a:prstGeom>
        </p:spPr>
      </p:pic>
      <p:pic>
        <p:nvPicPr>
          <p:cNvPr id="36" name="Picture 35"/>
          <p:cNvPicPr>
            <a:picLocks noChangeAspect="1"/>
          </p:cNvPicPr>
          <p:nvPr/>
        </p:nvPicPr>
        <p:blipFill>
          <a:blip r:embed="rId5"/>
          <a:stretch>
            <a:fillRect/>
          </a:stretch>
        </p:blipFill>
        <p:spPr>
          <a:xfrm>
            <a:off x="2172711" y="6375434"/>
            <a:ext cx="338166" cy="327599"/>
          </a:xfrm>
          <a:prstGeom prst="rect">
            <a:avLst/>
          </a:prstGeom>
        </p:spPr>
      </p:pic>
      <p:pic>
        <p:nvPicPr>
          <p:cNvPr id="37" name="Picture 36"/>
          <p:cNvPicPr>
            <a:picLocks noChangeAspect="1"/>
          </p:cNvPicPr>
          <p:nvPr/>
        </p:nvPicPr>
        <p:blipFill>
          <a:blip r:embed="rId6"/>
          <a:stretch>
            <a:fillRect/>
          </a:stretch>
        </p:blipFill>
        <p:spPr>
          <a:xfrm>
            <a:off x="7043102" y="6319708"/>
            <a:ext cx="339198" cy="328707"/>
          </a:xfrm>
          <a:prstGeom prst="rect">
            <a:avLst/>
          </a:prstGeom>
        </p:spPr>
      </p:pic>
      <p:sp>
        <p:nvSpPr>
          <p:cNvPr id="38" name="TextBox 37"/>
          <p:cNvSpPr txBox="1"/>
          <p:nvPr/>
        </p:nvSpPr>
        <p:spPr>
          <a:xfrm>
            <a:off x="1960922" y="5933181"/>
            <a:ext cx="761747" cy="369332"/>
          </a:xfrm>
          <a:prstGeom prst="rect">
            <a:avLst/>
          </a:prstGeom>
          <a:noFill/>
        </p:spPr>
        <p:txBody>
          <a:bodyPr wrap="none" rtlCol="0">
            <a:spAutoFit/>
          </a:bodyPr>
          <a:lstStyle/>
          <a:p>
            <a:pPr defTabSz="457200" fontAlgn="base">
              <a:spcBef>
                <a:spcPct val="0"/>
              </a:spcBef>
              <a:spcAft>
                <a:spcPct val="0"/>
              </a:spcAft>
              <a:defRPr/>
            </a:pPr>
            <a:r>
              <a:rPr lang="en-US" dirty="0">
                <a:solidFill>
                  <a:prstClr val="black">
                    <a:lumMod val="75000"/>
                    <a:lumOff val="25000"/>
                  </a:prstClr>
                </a:solidFill>
                <a:latin typeface="Century Gothic" panose="020B0502020202020204" pitchFamily="34" charset="0"/>
                <a:ea typeface="ＭＳ Ｐゴシック" pitchFamily="34" charset="-128"/>
              </a:rPr>
              <a:t>Sales</a:t>
            </a:r>
          </a:p>
        </p:txBody>
      </p:sp>
      <p:sp>
        <p:nvSpPr>
          <p:cNvPr id="40" name="TextBox 39"/>
          <p:cNvSpPr txBox="1"/>
          <p:nvPr/>
        </p:nvSpPr>
        <p:spPr>
          <a:xfrm>
            <a:off x="8060229" y="5971398"/>
            <a:ext cx="718466" cy="369332"/>
          </a:xfrm>
          <a:prstGeom prst="rect">
            <a:avLst/>
          </a:prstGeom>
          <a:noFill/>
        </p:spPr>
        <p:txBody>
          <a:bodyPr wrap="none" rtlCol="0">
            <a:spAutoFit/>
          </a:bodyPr>
          <a:lstStyle/>
          <a:p>
            <a:pPr defTabSz="457200" fontAlgn="base">
              <a:spcBef>
                <a:spcPct val="0"/>
              </a:spcBef>
              <a:spcAft>
                <a:spcPct val="0"/>
              </a:spcAft>
              <a:defRPr/>
            </a:pPr>
            <a:r>
              <a:rPr lang="en-US" dirty="0">
                <a:solidFill>
                  <a:prstClr val="black">
                    <a:lumMod val="75000"/>
                    <a:lumOff val="25000"/>
                  </a:prstClr>
                </a:solidFill>
                <a:latin typeface="Century Gothic" panose="020B0502020202020204" pitchFamily="34" charset="0"/>
                <a:ea typeface="ＭＳ Ｐゴシック" pitchFamily="34" charset="-128"/>
              </a:rPr>
              <a:t>Exec</a:t>
            </a:r>
          </a:p>
        </p:txBody>
      </p:sp>
      <p:sp>
        <p:nvSpPr>
          <p:cNvPr id="41" name="TextBox 40"/>
          <p:cNvSpPr txBox="1"/>
          <p:nvPr/>
        </p:nvSpPr>
        <p:spPr>
          <a:xfrm>
            <a:off x="6734083" y="5952323"/>
            <a:ext cx="1084890" cy="369332"/>
          </a:xfrm>
          <a:prstGeom prst="rect">
            <a:avLst/>
          </a:prstGeom>
          <a:noFill/>
        </p:spPr>
        <p:txBody>
          <a:bodyPr wrap="square" rtlCol="0">
            <a:spAutoFit/>
          </a:bodyPr>
          <a:lstStyle/>
          <a:p>
            <a:pPr defTabSz="457200" fontAlgn="base">
              <a:spcBef>
                <a:spcPct val="0"/>
              </a:spcBef>
              <a:spcAft>
                <a:spcPct val="0"/>
              </a:spcAft>
              <a:defRPr/>
            </a:pPr>
            <a:r>
              <a:rPr lang="en-US" dirty="0">
                <a:solidFill>
                  <a:prstClr val="black">
                    <a:lumMod val="75000"/>
                    <a:lumOff val="25000"/>
                  </a:prstClr>
                </a:solidFill>
                <a:latin typeface="Century Gothic" panose="020B0502020202020204" pitchFamily="34" charset="0"/>
                <a:ea typeface="ＭＳ Ｐゴシック" pitchFamily="34" charset="-128"/>
              </a:rPr>
              <a:t>Finance</a:t>
            </a:r>
          </a:p>
        </p:txBody>
      </p:sp>
      <p:pic>
        <p:nvPicPr>
          <p:cNvPr id="42" name="Picture 41"/>
          <p:cNvPicPr>
            <a:picLocks noChangeAspect="1"/>
          </p:cNvPicPr>
          <p:nvPr/>
        </p:nvPicPr>
        <p:blipFill>
          <a:blip r:embed="rId7"/>
          <a:stretch>
            <a:fillRect/>
          </a:stretch>
        </p:blipFill>
        <p:spPr>
          <a:xfrm>
            <a:off x="3673472" y="6370338"/>
            <a:ext cx="343201" cy="332695"/>
          </a:xfrm>
          <a:prstGeom prst="rect">
            <a:avLst/>
          </a:prstGeom>
        </p:spPr>
      </p:pic>
      <p:sp>
        <p:nvSpPr>
          <p:cNvPr id="43" name="TextBox 42"/>
          <p:cNvSpPr txBox="1"/>
          <p:nvPr/>
        </p:nvSpPr>
        <p:spPr>
          <a:xfrm>
            <a:off x="3338507" y="5914151"/>
            <a:ext cx="979755" cy="369332"/>
          </a:xfrm>
          <a:prstGeom prst="rect">
            <a:avLst/>
          </a:prstGeom>
          <a:noFill/>
        </p:spPr>
        <p:txBody>
          <a:bodyPr wrap="none" rtlCol="0">
            <a:spAutoFit/>
          </a:bodyPr>
          <a:lstStyle/>
          <a:p>
            <a:pPr defTabSz="457200" fontAlgn="base">
              <a:spcBef>
                <a:spcPct val="0"/>
              </a:spcBef>
              <a:spcAft>
                <a:spcPct val="0"/>
              </a:spcAft>
              <a:defRPr/>
            </a:pPr>
            <a:r>
              <a:rPr lang="en-US" dirty="0">
                <a:solidFill>
                  <a:prstClr val="black">
                    <a:lumMod val="75000"/>
                    <a:lumOff val="25000"/>
                  </a:prstClr>
                </a:solidFill>
                <a:latin typeface="Century Gothic" panose="020B0502020202020204" pitchFamily="34" charset="0"/>
                <a:ea typeface="ＭＳ Ｐゴシック" pitchFamily="34" charset="-128"/>
              </a:rPr>
              <a:t>Brokers</a:t>
            </a:r>
          </a:p>
        </p:txBody>
      </p:sp>
      <p:sp>
        <p:nvSpPr>
          <p:cNvPr id="47" name="Rectangle 46"/>
          <p:cNvSpPr/>
          <p:nvPr/>
        </p:nvSpPr>
        <p:spPr>
          <a:xfrm>
            <a:off x="2014606" y="5906619"/>
            <a:ext cx="7177533" cy="37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panose="020B0502020202020204" pitchFamily="34" charset="0"/>
            </a:endParaRPr>
          </a:p>
        </p:txBody>
      </p:sp>
      <p:pic>
        <p:nvPicPr>
          <p:cNvPr id="48" name="Picture 47"/>
          <p:cNvPicPr>
            <a:picLocks noChangeAspect="1"/>
          </p:cNvPicPr>
          <p:nvPr/>
        </p:nvPicPr>
        <p:blipFill>
          <a:blip r:embed="rId5"/>
          <a:stretch>
            <a:fillRect/>
          </a:stretch>
        </p:blipFill>
        <p:spPr>
          <a:xfrm>
            <a:off x="10405444" y="1104867"/>
            <a:ext cx="338166" cy="327599"/>
          </a:xfrm>
          <a:prstGeom prst="rect">
            <a:avLst/>
          </a:prstGeom>
        </p:spPr>
      </p:pic>
      <p:pic>
        <p:nvPicPr>
          <p:cNvPr id="49" name="Picture 48"/>
          <p:cNvPicPr>
            <a:picLocks noChangeAspect="1"/>
          </p:cNvPicPr>
          <p:nvPr/>
        </p:nvPicPr>
        <p:blipFill>
          <a:blip r:embed="rId7"/>
          <a:stretch>
            <a:fillRect/>
          </a:stretch>
        </p:blipFill>
        <p:spPr>
          <a:xfrm>
            <a:off x="10853603" y="1102318"/>
            <a:ext cx="343201" cy="332695"/>
          </a:xfrm>
          <a:prstGeom prst="rect">
            <a:avLst/>
          </a:prstGeom>
        </p:spPr>
      </p:pic>
      <p:pic>
        <p:nvPicPr>
          <p:cNvPr id="50" name="Picture 49"/>
          <p:cNvPicPr>
            <a:picLocks noChangeAspect="1"/>
          </p:cNvPicPr>
          <p:nvPr/>
        </p:nvPicPr>
        <p:blipFill>
          <a:blip r:embed="rId6"/>
          <a:stretch>
            <a:fillRect/>
          </a:stretch>
        </p:blipFill>
        <p:spPr>
          <a:xfrm>
            <a:off x="10870130" y="5134565"/>
            <a:ext cx="339198" cy="328707"/>
          </a:xfrm>
          <a:prstGeom prst="rect">
            <a:avLst/>
          </a:prstGeom>
        </p:spPr>
      </p:pic>
      <p:pic>
        <p:nvPicPr>
          <p:cNvPr id="51" name="Picture 50"/>
          <p:cNvPicPr>
            <a:picLocks noChangeAspect="1"/>
          </p:cNvPicPr>
          <p:nvPr/>
        </p:nvPicPr>
        <p:blipFill>
          <a:blip r:embed="rId5"/>
          <a:stretch>
            <a:fillRect/>
          </a:stretch>
        </p:blipFill>
        <p:spPr>
          <a:xfrm>
            <a:off x="10449667" y="4733003"/>
            <a:ext cx="338166" cy="327599"/>
          </a:xfrm>
          <a:prstGeom prst="rect">
            <a:avLst/>
          </a:prstGeom>
        </p:spPr>
      </p:pic>
      <p:pic>
        <p:nvPicPr>
          <p:cNvPr id="52" name="Picture 51"/>
          <p:cNvPicPr>
            <a:picLocks noChangeAspect="1"/>
          </p:cNvPicPr>
          <p:nvPr/>
        </p:nvPicPr>
        <p:blipFill>
          <a:blip r:embed="rId5"/>
          <a:stretch>
            <a:fillRect/>
          </a:stretch>
        </p:blipFill>
        <p:spPr>
          <a:xfrm>
            <a:off x="10449667" y="2805733"/>
            <a:ext cx="338166" cy="327599"/>
          </a:xfrm>
          <a:prstGeom prst="rect">
            <a:avLst/>
          </a:prstGeom>
        </p:spPr>
      </p:pic>
      <p:pic>
        <p:nvPicPr>
          <p:cNvPr id="53" name="Picture 52"/>
          <p:cNvPicPr>
            <a:picLocks noChangeAspect="1"/>
          </p:cNvPicPr>
          <p:nvPr/>
        </p:nvPicPr>
        <p:blipFill>
          <a:blip r:embed="rId7"/>
          <a:stretch>
            <a:fillRect/>
          </a:stretch>
        </p:blipFill>
        <p:spPr>
          <a:xfrm>
            <a:off x="10880660" y="2795569"/>
            <a:ext cx="343201" cy="332695"/>
          </a:xfrm>
          <a:prstGeom prst="rect">
            <a:avLst/>
          </a:prstGeom>
        </p:spPr>
      </p:pic>
      <p:pic>
        <p:nvPicPr>
          <p:cNvPr id="54" name="Picture 53"/>
          <p:cNvPicPr>
            <a:picLocks noChangeAspect="1"/>
          </p:cNvPicPr>
          <p:nvPr/>
        </p:nvPicPr>
        <p:blipFill>
          <a:blip r:embed="rId6"/>
          <a:stretch>
            <a:fillRect/>
          </a:stretch>
        </p:blipFill>
        <p:spPr>
          <a:xfrm>
            <a:off x="1038330" y="4527195"/>
            <a:ext cx="339198" cy="328707"/>
          </a:xfrm>
          <a:prstGeom prst="rect">
            <a:avLst/>
          </a:prstGeom>
        </p:spPr>
      </p:pic>
      <p:pic>
        <p:nvPicPr>
          <p:cNvPr id="55" name="Picture 54"/>
          <p:cNvPicPr>
            <a:picLocks noChangeAspect="1"/>
          </p:cNvPicPr>
          <p:nvPr/>
        </p:nvPicPr>
        <p:blipFill>
          <a:blip r:embed="rId6"/>
          <a:stretch>
            <a:fillRect/>
          </a:stretch>
        </p:blipFill>
        <p:spPr>
          <a:xfrm>
            <a:off x="1439504" y="2755254"/>
            <a:ext cx="339198" cy="328707"/>
          </a:xfrm>
          <a:prstGeom prst="rect">
            <a:avLst/>
          </a:prstGeom>
        </p:spPr>
      </p:pic>
      <p:pic>
        <p:nvPicPr>
          <p:cNvPr id="56" name="Picture 55"/>
          <p:cNvPicPr>
            <a:picLocks noChangeAspect="1"/>
          </p:cNvPicPr>
          <p:nvPr/>
        </p:nvPicPr>
        <p:blipFill>
          <a:blip r:embed="rId5"/>
          <a:stretch>
            <a:fillRect/>
          </a:stretch>
        </p:blipFill>
        <p:spPr>
          <a:xfrm>
            <a:off x="1063856" y="1063502"/>
            <a:ext cx="338166" cy="327599"/>
          </a:xfrm>
          <a:prstGeom prst="rect">
            <a:avLst/>
          </a:prstGeom>
        </p:spPr>
      </p:pic>
      <p:pic>
        <p:nvPicPr>
          <p:cNvPr id="57" name="Picture 56"/>
          <p:cNvPicPr>
            <a:picLocks noChangeAspect="1"/>
          </p:cNvPicPr>
          <p:nvPr/>
        </p:nvPicPr>
        <p:blipFill>
          <a:blip r:embed="rId6"/>
          <a:stretch>
            <a:fillRect/>
          </a:stretch>
        </p:blipFill>
        <p:spPr>
          <a:xfrm>
            <a:off x="1463911" y="1062394"/>
            <a:ext cx="339198" cy="328707"/>
          </a:xfrm>
          <a:prstGeom prst="rect">
            <a:avLst/>
          </a:prstGeom>
        </p:spPr>
      </p:pic>
      <p:pic>
        <p:nvPicPr>
          <p:cNvPr id="58" name="Picture 57"/>
          <p:cNvPicPr>
            <a:picLocks noChangeAspect="1"/>
          </p:cNvPicPr>
          <p:nvPr/>
        </p:nvPicPr>
        <p:blipFill>
          <a:blip r:embed="rId4"/>
          <a:stretch>
            <a:fillRect/>
          </a:stretch>
        </p:blipFill>
        <p:spPr>
          <a:xfrm>
            <a:off x="1062057" y="1485469"/>
            <a:ext cx="336282" cy="315902"/>
          </a:xfrm>
          <a:prstGeom prst="rect">
            <a:avLst/>
          </a:prstGeom>
        </p:spPr>
      </p:pic>
      <p:pic>
        <p:nvPicPr>
          <p:cNvPr id="59" name="Picture 58"/>
          <p:cNvPicPr>
            <a:picLocks noChangeAspect="1"/>
          </p:cNvPicPr>
          <p:nvPr/>
        </p:nvPicPr>
        <p:blipFill>
          <a:blip r:embed="rId4"/>
          <a:stretch>
            <a:fillRect/>
          </a:stretch>
        </p:blipFill>
        <p:spPr>
          <a:xfrm>
            <a:off x="10853602" y="1473849"/>
            <a:ext cx="336282" cy="315902"/>
          </a:xfrm>
          <a:prstGeom prst="rect">
            <a:avLst/>
          </a:prstGeom>
        </p:spPr>
      </p:pic>
      <p:pic>
        <p:nvPicPr>
          <p:cNvPr id="60" name="Picture 59"/>
          <p:cNvPicPr>
            <a:picLocks noChangeAspect="1"/>
          </p:cNvPicPr>
          <p:nvPr/>
        </p:nvPicPr>
        <p:blipFill>
          <a:blip r:embed="rId7"/>
          <a:stretch>
            <a:fillRect/>
          </a:stretch>
        </p:blipFill>
        <p:spPr>
          <a:xfrm>
            <a:off x="10855832" y="4745253"/>
            <a:ext cx="343201" cy="332695"/>
          </a:xfrm>
          <a:prstGeom prst="rect">
            <a:avLst/>
          </a:prstGeom>
        </p:spPr>
      </p:pic>
      <p:pic>
        <p:nvPicPr>
          <p:cNvPr id="61" name="Picture 60"/>
          <p:cNvPicPr>
            <a:picLocks noChangeAspect="1"/>
          </p:cNvPicPr>
          <p:nvPr/>
        </p:nvPicPr>
        <p:blipFill>
          <a:blip r:embed="rId5"/>
          <a:stretch>
            <a:fillRect/>
          </a:stretch>
        </p:blipFill>
        <p:spPr>
          <a:xfrm>
            <a:off x="1030366" y="2737933"/>
            <a:ext cx="338166" cy="327599"/>
          </a:xfrm>
          <a:prstGeom prst="rect">
            <a:avLst/>
          </a:prstGeom>
        </p:spPr>
      </p:pic>
      <p:cxnSp>
        <p:nvCxnSpPr>
          <p:cNvPr id="62" name="Straight Connector 61"/>
          <p:cNvCxnSpPr/>
          <p:nvPr/>
        </p:nvCxnSpPr>
        <p:spPr bwMode="gray">
          <a:xfrm flipH="1">
            <a:off x="6469756" y="1852334"/>
            <a:ext cx="827647" cy="509712"/>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72599" y="5925192"/>
            <a:ext cx="2168990" cy="369332"/>
          </a:xfrm>
          <a:prstGeom prst="rect">
            <a:avLst/>
          </a:prstGeom>
          <a:noFill/>
        </p:spPr>
        <p:txBody>
          <a:bodyPr wrap="square" rtlCol="0">
            <a:spAutoFit/>
          </a:bodyPr>
          <a:lstStyle/>
          <a:p>
            <a:pPr defTabSz="457200" fontAlgn="base">
              <a:spcBef>
                <a:spcPct val="0"/>
              </a:spcBef>
              <a:spcAft>
                <a:spcPct val="0"/>
              </a:spcAft>
              <a:defRPr/>
            </a:pPr>
            <a:r>
              <a:rPr lang="en-US" dirty="0">
                <a:solidFill>
                  <a:prstClr val="black">
                    <a:lumMod val="75000"/>
                    <a:lumOff val="25000"/>
                  </a:prstClr>
                </a:solidFill>
                <a:latin typeface="Century Gothic" panose="020B0502020202020204" pitchFamily="34" charset="0"/>
                <a:ea typeface="ＭＳ Ｐゴシック" pitchFamily="34" charset="-128"/>
              </a:rPr>
              <a:t>Supply/Demand </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924" y="6293183"/>
            <a:ext cx="388556" cy="388556"/>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8386" y="1504824"/>
            <a:ext cx="280317" cy="280317"/>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43" y="1473850"/>
            <a:ext cx="280317" cy="280317"/>
          </a:xfrm>
          <a:prstGeom prst="rect">
            <a:avLst/>
          </a:prstGeom>
        </p:spPr>
      </p:pic>
    </p:spTree>
    <p:extLst>
      <p:ext uri="{BB962C8B-B14F-4D97-AF65-F5344CB8AC3E}">
        <p14:creationId xmlns:p14="http://schemas.microsoft.com/office/powerpoint/2010/main" val="3257326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949B52-30BD-44CD-99D7-9C0011520A4B}"/>
              </a:ext>
            </a:extLst>
          </p:cNvPr>
          <p:cNvSpPr>
            <a:spLocks noGrp="1"/>
          </p:cNvSpPr>
          <p:nvPr>
            <p:ph idx="1"/>
          </p:nvPr>
        </p:nvSpPr>
        <p:spPr>
          <a:xfrm>
            <a:off x="597877" y="740651"/>
            <a:ext cx="9503173" cy="4525963"/>
          </a:xfrm>
        </p:spPr>
        <p:txBody>
          <a:bodyPr/>
          <a:lstStyle/>
          <a:p>
            <a:r>
              <a:rPr lang="en-US" sz="2400" dirty="0">
                <a:latin typeface="Century Gothic" panose="020B0502020202020204" pitchFamily="34" charset="0"/>
              </a:rPr>
              <a:t>Top US Retailers and Wholesalers continue to consolidate</a:t>
            </a:r>
          </a:p>
          <a:p>
            <a:r>
              <a:rPr lang="en-US" sz="2400" dirty="0">
                <a:latin typeface="Century Gothic" panose="020B0502020202020204" pitchFamily="34" charset="0"/>
              </a:rPr>
              <a:t>CPG is steady but only experiencing modest growth</a:t>
            </a:r>
          </a:p>
          <a:p>
            <a:r>
              <a:rPr lang="en-US" sz="2400" dirty="0">
                <a:latin typeface="Century Gothic" panose="020B0502020202020204" pitchFamily="34" charset="0"/>
              </a:rPr>
              <a:t>Alternative channels are growing at a rapid pace</a:t>
            </a:r>
          </a:p>
          <a:p>
            <a:r>
              <a:rPr lang="en-US" sz="2400" dirty="0">
                <a:latin typeface="Century Gothic" panose="020B0502020202020204" pitchFamily="34" charset="0"/>
              </a:rPr>
              <a:t>Consumer are becoming more and more familiar with digital engagement when it comes to grocery shopping</a:t>
            </a:r>
          </a:p>
          <a:p>
            <a:r>
              <a:rPr lang="en-US" sz="2400" dirty="0">
                <a:latin typeface="Century Gothic" panose="020B0502020202020204" pitchFamily="34" charset="0"/>
              </a:rPr>
              <a:t>On line shopping for food and beverages are growing</a:t>
            </a:r>
          </a:p>
          <a:p>
            <a:r>
              <a:rPr lang="en-US" sz="2400" dirty="0">
                <a:latin typeface="Century Gothic" panose="020B0502020202020204" pitchFamily="34" charset="0"/>
              </a:rPr>
              <a:t>Need to select the most effective consumer marketing promotions as well as merchandising activity</a:t>
            </a:r>
          </a:p>
          <a:p>
            <a:r>
              <a:rPr lang="en-US" sz="2400" dirty="0">
                <a:latin typeface="Century Gothic" panose="020B0502020202020204" pitchFamily="34" charset="0"/>
              </a:rPr>
              <a:t>Having a comprehensive trade management system is the key to evaluate all the promotional options that are offered today</a:t>
            </a:r>
          </a:p>
          <a:p>
            <a:endParaRPr lang="en-US" sz="2400"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3860679531"/>
      </p:ext>
    </p:extLst>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9EE1E298-21AB-4F52-81DE-ABC069EAD498}"/>
              </a:ext>
            </a:extLst>
          </p:cNvPr>
          <p:cNvSpPr>
            <a:spLocks noGrp="1"/>
          </p:cNvSpPr>
          <p:nvPr>
            <p:ph type="title"/>
          </p:nvPr>
        </p:nvSpPr>
        <p:spPr>
          <a:xfrm>
            <a:off x="839788" y="1220904"/>
            <a:ext cx="10515600" cy="1325563"/>
          </a:xfrm>
        </p:spPr>
        <p:txBody>
          <a:bodyPr/>
          <a:lstStyle/>
          <a:p>
            <a:r>
              <a:rPr lang="en-US" dirty="0">
                <a:latin typeface="Century Gothic" panose="020B0502020202020204" pitchFamily="34" charset="0"/>
              </a:rPr>
              <a:t>Channel Breakouts:</a:t>
            </a:r>
          </a:p>
        </p:txBody>
      </p:sp>
      <p:sp>
        <p:nvSpPr>
          <p:cNvPr id="13" name="Text Placeholder 5">
            <a:extLst>
              <a:ext uri="{FF2B5EF4-FFF2-40B4-BE49-F238E27FC236}">
                <a16:creationId xmlns:a16="http://schemas.microsoft.com/office/drawing/2014/main" id="{192CF17B-4B4B-4BA4-8C05-4BA8F125E176}"/>
              </a:ext>
            </a:extLst>
          </p:cNvPr>
          <p:cNvSpPr>
            <a:spLocks noGrp="1"/>
          </p:cNvSpPr>
          <p:nvPr>
            <p:ph type="body" idx="1"/>
          </p:nvPr>
        </p:nvSpPr>
        <p:spPr>
          <a:xfrm>
            <a:off x="839788" y="2161806"/>
            <a:ext cx="5157787" cy="823912"/>
          </a:xfrm>
        </p:spPr>
        <p:txBody>
          <a:bodyPr/>
          <a:lstStyle/>
          <a:p>
            <a:r>
              <a:rPr lang="en-US" dirty="0">
                <a:latin typeface="Century Gothic" panose="020B0502020202020204" pitchFamily="34" charset="0"/>
              </a:rPr>
              <a:t>Foodservice	</a:t>
            </a:r>
          </a:p>
        </p:txBody>
      </p:sp>
      <p:sp>
        <p:nvSpPr>
          <p:cNvPr id="14" name="Content Placeholder 6">
            <a:extLst>
              <a:ext uri="{FF2B5EF4-FFF2-40B4-BE49-F238E27FC236}">
                <a16:creationId xmlns:a16="http://schemas.microsoft.com/office/drawing/2014/main" id="{CA36D332-0AC5-4544-9373-F88EFE31EF8D}"/>
              </a:ext>
            </a:extLst>
          </p:cNvPr>
          <p:cNvSpPr>
            <a:spLocks noGrp="1"/>
          </p:cNvSpPr>
          <p:nvPr>
            <p:ph sz="half" idx="2"/>
          </p:nvPr>
        </p:nvSpPr>
        <p:spPr>
          <a:xfrm>
            <a:off x="839788" y="2985718"/>
            <a:ext cx="5157787" cy="3684588"/>
          </a:xfrm>
        </p:spPr>
        <p:txBody>
          <a:bodyPr/>
          <a:lstStyle/>
          <a:p>
            <a:pPr>
              <a:lnSpc>
                <a:spcPct val="150000"/>
              </a:lnSpc>
            </a:pPr>
            <a:r>
              <a:rPr lang="en-US" dirty="0">
                <a:latin typeface="Century Gothic" panose="020B0502020202020204" pitchFamily="34" charset="0"/>
              </a:rPr>
              <a:t>Julie Michel – </a:t>
            </a:r>
            <a:r>
              <a:rPr lang="en-US" i="1" dirty="0">
                <a:latin typeface="Century Gothic" panose="020B0502020202020204" pitchFamily="34" charset="0"/>
              </a:rPr>
              <a:t>Rich Products</a:t>
            </a:r>
          </a:p>
          <a:p>
            <a:pPr>
              <a:lnSpc>
                <a:spcPct val="150000"/>
              </a:lnSpc>
            </a:pPr>
            <a:r>
              <a:rPr lang="en-US" dirty="0">
                <a:latin typeface="Century Gothic" panose="020B0502020202020204" pitchFamily="34" charset="0"/>
              </a:rPr>
              <a:t>Tina Wefer and James Miller – </a:t>
            </a:r>
            <a:r>
              <a:rPr lang="en-US" i="1" dirty="0">
                <a:latin typeface="Century Gothic" panose="020B0502020202020204" pitchFamily="34" charset="0"/>
              </a:rPr>
              <a:t>FSICI</a:t>
            </a:r>
          </a:p>
          <a:p>
            <a:pPr>
              <a:lnSpc>
                <a:spcPct val="150000"/>
              </a:lnSpc>
            </a:pPr>
            <a:r>
              <a:rPr lang="en-US" dirty="0">
                <a:latin typeface="Century Gothic" panose="020B0502020202020204" pitchFamily="34" charset="0"/>
              </a:rPr>
              <a:t>Redi Group Chat – </a:t>
            </a:r>
            <a:r>
              <a:rPr lang="en-US" i="1" dirty="0">
                <a:latin typeface="Century Gothic" panose="020B0502020202020204" pitchFamily="34" charset="0"/>
              </a:rPr>
              <a:t>led by J.R. Simplot</a:t>
            </a:r>
          </a:p>
          <a:p>
            <a:pPr>
              <a:lnSpc>
                <a:spcPct val="150000"/>
              </a:lnSpc>
            </a:pPr>
            <a:endParaRPr lang="en-US" dirty="0">
              <a:latin typeface="Century Gothic" panose="020B0502020202020204" pitchFamily="34" charset="0"/>
            </a:endParaRPr>
          </a:p>
        </p:txBody>
      </p:sp>
      <p:sp>
        <p:nvSpPr>
          <p:cNvPr id="15" name="Text Placeholder 7">
            <a:extLst>
              <a:ext uri="{FF2B5EF4-FFF2-40B4-BE49-F238E27FC236}">
                <a16:creationId xmlns:a16="http://schemas.microsoft.com/office/drawing/2014/main" id="{E3E35E08-9817-4D22-910A-77D00D3F4A21}"/>
              </a:ext>
            </a:extLst>
          </p:cNvPr>
          <p:cNvSpPr>
            <a:spLocks noGrp="1"/>
          </p:cNvSpPr>
          <p:nvPr>
            <p:ph type="body" sz="quarter" idx="3"/>
          </p:nvPr>
        </p:nvSpPr>
        <p:spPr>
          <a:xfrm>
            <a:off x="6172200" y="2161806"/>
            <a:ext cx="5183188" cy="823912"/>
          </a:xfrm>
        </p:spPr>
        <p:txBody>
          <a:bodyPr/>
          <a:lstStyle/>
          <a:p>
            <a:r>
              <a:rPr lang="en-US" dirty="0">
                <a:latin typeface="Century Gothic" panose="020B0502020202020204" pitchFamily="34" charset="0"/>
              </a:rPr>
              <a:t>Retail</a:t>
            </a:r>
          </a:p>
        </p:txBody>
      </p:sp>
      <p:sp>
        <p:nvSpPr>
          <p:cNvPr id="16" name="Content Placeholder 8">
            <a:extLst>
              <a:ext uri="{FF2B5EF4-FFF2-40B4-BE49-F238E27FC236}">
                <a16:creationId xmlns:a16="http://schemas.microsoft.com/office/drawing/2014/main" id="{2AAAAA2E-A4CA-4D06-BA2A-429F90F6569E}"/>
              </a:ext>
            </a:extLst>
          </p:cNvPr>
          <p:cNvSpPr>
            <a:spLocks noGrp="1"/>
          </p:cNvSpPr>
          <p:nvPr>
            <p:ph sz="quarter" idx="4"/>
          </p:nvPr>
        </p:nvSpPr>
        <p:spPr>
          <a:xfrm>
            <a:off x="6172200" y="2985718"/>
            <a:ext cx="5183188" cy="3684588"/>
          </a:xfrm>
        </p:spPr>
        <p:txBody>
          <a:bodyPr/>
          <a:lstStyle/>
          <a:p>
            <a:pPr>
              <a:lnSpc>
                <a:spcPct val="150000"/>
              </a:lnSpc>
            </a:pPr>
            <a:r>
              <a:rPr lang="en-US" dirty="0">
                <a:latin typeface="Century Gothic" panose="020B0502020202020204" pitchFamily="34" charset="0"/>
              </a:rPr>
              <a:t>John Weller – </a:t>
            </a:r>
            <a:r>
              <a:rPr lang="en-US" i="1" dirty="0">
                <a:latin typeface="Century Gothic" panose="020B0502020202020204" pitchFamily="34" charset="0"/>
              </a:rPr>
              <a:t>Blacksmith Applications</a:t>
            </a:r>
          </a:p>
          <a:p>
            <a:pPr>
              <a:lnSpc>
                <a:spcPct val="150000"/>
              </a:lnSpc>
            </a:pPr>
            <a:r>
              <a:rPr lang="en-US" dirty="0">
                <a:latin typeface="Century Gothic" panose="020B0502020202020204" pitchFamily="34" charset="0"/>
              </a:rPr>
              <a:t>Mike </a:t>
            </a:r>
            <a:r>
              <a:rPr lang="en-US" dirty="0" err="1">
                <a:latin typeface="Century Gothic" panose="020B0502020202020204" pitchFamily="34" charset="0"/>
              </a:rPr>
              <a:t>Bruening</a:t>
            </a:r>
            <a:r>
              <a:rPr lang="en-US" dirty="0">
                <a:latin typeface="Century Gothic" panose="020B0502020202020204" pitchFamily="34" charset="0"/>
              </a:rPr>
              <a:t> – </a:t>
            </a:r>
            <a:r>
              <a:rPr lang="en-US" i="1" dirty="0">
                <a:latin typeface="Century Gothic" panose="020B0502020202020204" pitchFamily="34" charset="0"/>
              </a:rPr>
              <a:t>Genpact</a:t>
            </a:r>
          </a:p>
        </p:txBody>
      </p:sp>
      <p:pic>
        <p:nvPicPr>
          <p:cNvPr id="7" name="Picture 6">
            <a:extLst>
              <a:ext uri="{FF2B5EF4-FFF2-40B4-BE49-F238E27FC236}">
                <a16:creationId xmlns:a16="http://schemas.microsoft.com/office/drawing/2014/main" id="{C66F87F7-25D9-4D73-894B-8D4175BE14C2}"/>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42A00B1E-F49E-4EFF-8FC3-1B074EDC8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Tree>
    <p:extLst>
      <p:ext uri="{BB962C8B-B14F-4D97-AF65-F5344CB8AC3E}">
        <p14:creationId xmlns:p14="http://schemas.microsoft.com/office/powerpoint/2010/main" val="3135753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3FB5A151-50D5-4897-9E35-00C2525BB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4926CA-ACA9-4960-AA47-021A76511332}"/>
              </a:ext>
            </a:extLst>
          </p:cNvPr>
          <p:cNvSpPr/>
          <p:nvPr/>
        </p:nvSpPr>
        <p:spPr>
          <a:xfrm>
            <a:off x="-1698"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766617" y="2209800"/>
            <a:ext cx="5181899" cy="3725487"/>
          </a:xfrm>
        </p:spPr>
        <p:txBody>
          <a:bodyPr anchor="t">
            <a:normAutofit/>
          </a:bodyPr>
          <a:lstStyle/>
          <a:p>
            <a:pPr algn="l"/>
            <a:r>
              <a:rPr lang="en-US" sz="4800" dirty="0">
                <a:solidFill>
                  <a:schemeClr val="bg1"/>
                </a:solidFill>
                <a:latin typeface="Century Gothic" panose="020B0502020202020204" pitchFamily="34" charset="0"/>
              </a:rPr>
              <a:t>Claims and Proof of Delivery Automation (CPA)</a:t>
            </a:r>
            <a:endParaRPr lang="en-US" sz="36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entury Gothic" panose="020B0502020202020204" pitchFamily="34" charset="0"/>
              </a:rPr>
              <a:t>Julie Michel</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Rich Products</a:t>
            </a:r>
          </a:p>
        </p:txBody>
      </p:sp>
      <p:pic>
        <p:nvPicPr>
          <p:cNvPr id="18434" name="Picture 2" descr="Julie Michel">
            <a:extLst>
              <a:ext uri="{FF2B5EF4-FFF2-40B4-BE49-F238E27FC236}">
                <a16:creationId xmlns:a16="http://schemas.microsoft.com/office/drawing/2014/main" id="{51C9388A-2DC2-4A15-B3F2-41C0C9FD37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33" t="11983" r="12416" b="9731"/>
          <a:stretch/>
        </p:blipFill>
        <p:spPr bwMode="auto">
          <a:xfrm>
            <a:off x="7308235" y="2327785"/>
            <a:ext cx="2149747" cy="212622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rich products logo">
            <a:extLst>
              <a:ext uri="{FF2B5EF4-FFF2-40B4-BE49-F238E27FC236}">
                <a16:creationId xmlns:a16="http://schemas.microsoft.com/office/drawing/2014/main" id="{CBEF2F76-D65B-49C2-8494-677C4C6F7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0603" y="2741392"/>
            <a:ext cx="2309409" cy="113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05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103"/>
          <a:stretch/>
        </p:blipFill>
        <p:spPr>
          <a:xfrm flipH="1">
            <a:off x="1582" y="-91"/>
            <a:ext cx="12194190" cy="1044030"/>
          </a:xfrm>
          <a:prstGeom prst="rect">
            <a:avLst/>
          </a:prstGeom>
        </p:spPr>
      </p:pic>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99970" y="105841"/>
            <a:ext cx="2840147" cy="852044"/>
          </a:xfrm>
          <a:prstGeom prst="rect">
            <a:avLst/>
          </a:prstGeom>
        </p:spPr>
      </p:pic>
      <p:sp>
        <p:nvSpPr>
          <p:cNvPr id="6" name="Rectangle 5">
            <a:extLst>
              <a:ext uri="{FF2B5EF4-FFF2-40B4-BE49-F238E27FC236}">
                <a16:creationId xmlns:a16="http://schemas.microsoft.com/office/drawing/2014/main" id="{51233DF6-2929-457D-9B31-FF8E6CD65DB0}"/>
              </a:ext>
            </a:extLst>
          </p:cNvPr>
          <p:cNvSpPr/>
          <p:nvPr/>
        </p:nvSpPr>
        <p:spPr>
          <a:xfrm>
            <a:off x="296600" y="1565354"/>
            <a:ext cx="11546637" cy="4031873"/>
          </a:xfrm>
          <a:prstGeom prst="rect">
            <a:avLst/>
          </a:prstGeom>
        </p:spPr>
        <p:txBody>
          <a:bodyPr wrap="square">
            <a:spAutoFit/>
          </a:bodyPr>
          <a:lstStyle/>
          <a:p>
            <a:pPr marL="862013" marR="0" lvl="0" indent="-862013"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20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rPr>
              <a:t>Education on industry trends</a:t>
            </a:r>
            <a:r>
              <a:rPr kumimoji="0" lang="en-US" sz="3200" i="0" u="none" strike="noStrike" kern="1200" cap="none" spc="0" normalizeH="0" noProof="0" dirty="0">
                <a:ln>
                  <a:noFill/>
                </a:ln>
                <a:solidFill>
                  <a:srgbClr val="000000"/>
                </a:solidFill>
                <a:effectLst/>
                <a:uLnTx/>
                <a:uFillTx/>
                <a:latin typeface="Century Gothic" panose="020B0502020202020204" pitchFamily="34" charset="0"/>
                <a:ea typeface="Calibri" panose="020F0502020204030204" pitchFamily="34" charset="0"/>
              </a:rPr>
              <a:t> </a:t>
            </a:r>
          </a:p>
          <a:p>
            <a:pPr marL="862013" marR="0" lvl="0" indent="-862013" algn="l" defTabSz="914400" rtl="0" eaLnBrk="1" fontAlgn="auto" latinLnBrk="0" hangingPunct="1">
              <a:lnSpc>
                <a:spcPct val="200000"/>
              </a:lnSpc>
              <a:spcBef>
                <a:spcPts val="0"/>
              </a:spcBef>
              <a:spcAft>
                <a:spcPts val="0"/>
              </a:spcAft>
              <a:buClrTx/>
              <a:buSzTx/>
              <a:buFont typeface="+mj-lt"/>
              <a:buAutoNum type="arabicPeriod"/>
              <a:tabLst/>
              <a:defRPr/>
            </a:pPr>
            <a:r>
              <a:rPr lang="en-US" sz="3200" baseline="0" dirty="0">
                <a:solidFill>
                  <a:srgbClr val="000000"/>
                </a:solidFill>
                <a:latin typeface="Century Gothic" panose="020B0502020202020204" pitchFamily="34" charset="0"/>
                <a:ea typeface="Calibri" panose="020F0502020204030204" pitchFamily="34" charset="0"/>
              </a:rPr>
              <a:t>Solutions for common opportunities</a:t>
            </a:r>
            <a:endParaRPr kumimoji="0" lang="en-US" sz="320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endParaRPr>
          </a:p>
          <a:p>
            <a:pPr marL="862013" marR="0" lvl="0" indent="-862013"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320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rPr>
              <a:t>Networking among peers </a:t>
            </a:r>
          </a:p>
          <a:p>
            <a:pPr marL="347663" marR="0" lvl="0" indent="-347663"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Meeting</a:t>
            </a:r>
            <a:r>
              <a:rPr lang="en-US" sz="3200" dirty="0">
                <a:solidFill>
                  <a:prstClr val="white"/>
                </a:solidFill>
                <a:latin typeface="Century Gothic" panose="020B0502020202020204" pitchFamily="34" charset="0"/>
              </a:rPr>
              <a:t> </a:t>
            </a:r>
            <a:endPar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275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EDC3-EF7F-4E6E-98CB-9FE8FBD1C184}"/>
              </a:ext>
            </a:extLst>
          </p:cNvPr>
          <p:cNvSpPr txBox="1">
            <a:spLocks/>
          </p:cNvSpPr>
          <p:nvPr/>
        </p:nvSpPr>
        <p:spPr>
          <a:xfrm>
            <a:off x="2447778" y="53009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rPr>
              <a:t>High Radius</a:t>
            </a:r>
          </a:p>
        </p:txBody>
      </p:sp>
      <p:sp>
        <p:nvSpPr>
          <p:cNvPr id="3" name="Content Placeholder 2">
            <a:extLst>
              <a:ext uri="{FF2B5EF4-FFF2-40B4-BE49-F238E27FC236}">
                <a16:creationId xmlns:a16="http://schemas.microsoft.com/office/drawing/2014/main" id="{3BFC649C-E5BA-484F-A7CE-5CDED5DDE3EE}"/>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1" i="0" u="sng" strike="noStrike" kern="1200" cap="none" spc="0" normalizeH="0" baseline="0" noProof="0" dirty="0">
                <a:ln>
                  <a:noFill/>
                </a:ln>
                <a:solidFill>
                  <a:prstClr val="black"/>
                </a:solidFill>
                <a:effectLst/>
                <a:uLnTx/>
                <a:uFillTx/>
                <a:latin typeface="Century Gothic" panose="020B0502020202020204" pitchFamily="34" charset="0"/>
              </a:rPr>
              <a:t>Claims and Proof of Delivery Automation (CPA)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rPr>
              <a:t>Efficiency - Streamlines the process by reducing the time required to retrieve backup from various customer websites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rPr>
              <a:t>Standardization gained by retrieving data from one source- Documents are indexed and stored  uniformly.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rPr>
              <a:t>All formats are downloaded; and development to have excel documents created for certain customers.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rPr>
              <a:t>Documents are sent to our Document Repository – OnBase (connected to Deduction in Blacksmith)  Immediate access to deduction backup equates to improvement in Average Age of Open deductions.  Ave Age decreased by 53%   in 2018.  CPA was a factor in the reduction.</a:t>
            </a:r>
          </a:p>
        </p:txBody>
      </p:sp>
      <p:pic>
        <p:nvPicPr>
          <p:cNvPr id="4" name="Picture 3">
            <a:extLst>
              <a:ext uri="{FF2B5EF4-FFF2-40B4-BE49-F238E27FC236}">
                <a16:creationId xmlns:a16="http://schemas.microsoft.com/office/drawing/2014/main" id="{458E2368-92E4-470C-B227-FA9A6014D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05" y="0"/>
            <a:ext cx="1682376" cy="1682376"/>
          </a:xfrm>
          <a:prstGeom prst="rect">
            <a:avLst/>
          </a:prstGeom>
        </p:spPr>
      </p:pic>
    </p:spTree>
    <p:extLst>
      <p:ext uri="{BB962C8B-B14F-4D97-AF65-F5344CB8AC3E}">
        <p14:creationId xmlns:p14="http://schemas.microsoft.com/office/powerpoint/2010/main" val="564947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9D15F-0495-4733-A13B-A351EB07A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545" y="2176867"/>
            <a:ext cx="912338" cy="912338"/>
          </a:xfrm>
          <a:prstGeom prst="rect">
            <a:avLst/>
          </a:prstGeom>
        </p:spPr>
      </p:pic>
      <p:pic>
        <p:nvPicPr>
          <p:cNvPr id="3" name="Picture 2">
            <a:extLst>
              <a:ext uri="{FF2B5EF4-FFF2-40B4-BE49-F238E27FC236}">
                <a16:creationId xmlns:a16="http://schemas.microsoft.com/office/drawing/2014/main" id="{545753A6-535A-4893-958B-10CD1476F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618" y="2211470"/>
            <a:ext cx="845543" cy="801178"/>
          </a:xfrm>
          <a:prstGeom prst="rect">
            <a:avLst/>
          </a:prstGeom>
        </p:spPr>
      </p:pic>
      <p:pic>
        <p:nvPicPr>
          <p:cNvPr id="4" name="Picture 3">
            <a:extLst>
              <a:ext uri="{FF2B5EF4-FFF2-40B4-BE49-F238E27FC236}">
                <a16:creationId xmlns:a16="http://schemas.microsoft.com/office/drawing/2014/main" id="{9FE22AE8-47FC-42A1-9D81-3354A6157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390" y="2284117"/>
            <a:ext cx="1136721" cy="717800"/>
          </a:xfrm>
          <a:prstGeom prst="rect">
            <a:avLst/>
          </a:prstGeom>
        </p:spPr>
      </p:pic>
      <p:sp>
        <p:nvSpPr>
          <p:cNvPr id="5" name="Rectangle 4">
            <a:extLst>
              <a:ext uri="{FF2B5EF4-FFF2-40B4-BE49-F238E27FC236}">
                <a16:creationId xmlns:a16="http://schemas.microsoft.com/office/drawing/2014/main" id="{392588AF-5BC5-46DD-B254-6187F3459BC4}"/>
              </a:ext>
            </a:extLst>
          </p:cNvPr>
          <p:cNvSpPr/>
          <p:nvPr/>
        </p:nvSpPr>
        <p:spPr>
          <a:xfrm>
            <a:off x="394490" y="312608"/>
            <a:ext cx="3583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uLnTx/>
                <a:uFillTx/>
                <a:latin typeface="Century Gothic" panose="020B0502020202020204" pitchFamily="34" charset="0"/>
              </a:rPr>
              <a:t>Via Portal:</a:t>
            </a:r>
          </a:p>
        </p:txBody>
      </p:sp>
      <p:pic>
        <p:nvPicPr>
          <p:cNvPr id="6" name="Picture 5">
            <a:extLst>
              <a:ext uri="{FF2B5EF4-FFF2-40B4-BE49-F238E27FC236}">
                <a16:creationId xmlns:a16="http://schemas.microsoft.com/office/drawing/2014/main" id="{DEEABBA2-FF4C-415D-A58A-A2E24BB5C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8545" y="3966839"/>
            <a:ext cx="844406" cy="811815"/>
          </a:xfrm>
          <a:prstGeom prst="rect">
            <a:avLst/>
          </a:prstGeom>
        </p:spPr>
      </p:pic>
      <p:pic>
        <p:nvPicPr>
          <p:cNvPr id="7" name="Picture 6" descr="A picture containing clipart&#10;&#10;Description generated with very high confidence">
            <a:extLst>
              <a:ext uri="{FF2B5EF4-FFF2-40B4-BE49-F238E27FC236}">
                <a16:creationId xmlns:a16="http://schemas.microsoft.com/office/drawing/2014/main" id="{655DA197-7309-405B-A004-F4DF02B774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8558" y="5876737"/>
            <a:ext cx="1221016" cy="780443"/>
          </a:xfrm>
          <a:prstGeom prst="rect">
            <a:avLst/>
          </a:prstGeom>
        </p:spPr>
      </p:pic>
      <p:pic>
        <p:nvPicPr>
          <p:cNvPr id="8" name="Picture 7">
            <a:extLst>
              <a:ext uri="{FF2B5EF4-FFF2-40B4-BE49-F238E27FC236}">
                <a16:creationId xmlns:a16="http://schemas.microsoft.com/office/drawing/2014/main" id="{9E969742-E8AF-4C5C-A0D9-E1808059CC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1374" y="5436164"/>
            <a:ext cx="1221016" cy="1221016"/>
          </a:xfrm>
          <a:prstGeom prst="rect">
            <a:avLst/>
          </a:prstGeom>
        </p:spPr>
      </p:pic>
      <p:pic>
        <p:nvPicPr>
          <p:cNvPr id="9" name="Picture 8">
            <a:extLst>
              <a:ext uri="{FF2B5EF4-FFF2-40B4-BE49-F238E27FC236}">
                <a16:creationId xmlns:a16="http://schemas.microsoft.com/office/drawing/2014/main" id="{4F2FF0C8-7867-4C7B-BB16-D5EDE32700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3610" y="3582171"/>
            <a:ext cx="1647825" cy="1581150"/>
          </a:xfrm>
          <a:prstGeom prst="rect">
            <a:avLst/>
          </a:prstGeom>
        </p:spPr>
      </p:pic>
      <p:pic>
        <p:nvPicPr>
          <p:cNvPr id="10" name="Picture 9" descr="A picture containing clipart&#10;&#10;Description generated with very high confidence">
            <a:extLst>
              <a:ext uri="{FF2B5EF4-FFF2-40B4-BE49-F238E27FC236}">
                <a16:creationId xmlns:a16="http://schemas.microsoft.com/office/drawing/2014/main" id="{5CCA7344-43C7-4769-9C75-3CF5A40661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094" y="4056103"/>
            <a:ext cx="1323570" cy="633287"/>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F6A7F362-32B4-4C87-B22F-4202AA2861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9592" y="3998660"/>
            <a:ext cx="1043961" cy="748172"/>
          </a:xfrm>
          <a:prstGeom prst="rect">
            <a:avLst/>
          </a:prstGeom>
        </p:spPr>
      </p:pic>
      <p:pic>
        <p:nvPicPr>
          <p:cNvPr id="12" name="Picture 11">
            <a:extLst>
              <a:ext uri="{FF2B5EF4-FFF2-40B4-BE49-F238E27FC236}">
                <a16:creationId xmlns:a16="http://schemas.microsoft.com/office/drawing/2014/main" id="{22913705-3142-47A6-B539-96A4D9D438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5869" y="4036079"/>
            <a:ext cx="1225467" cy="673334"/>
          </a:xfrm>
          <a:prstGeom prst="rect">
            <a:avLst/>
          </a:prstGeom>
        </p:spPr>
      </p:pic>
      <p:pic>
        <p:nvPicPr>
          <p:cNvPr id="13" name="Picture 12">
            <a:extLst>
              <a:ext uri="{FF2B5EF4-FFF2-40B4-BE49-F238E27FC236}">
                <a16:creationId xmlns:a16="http://schemas.microsoft.com/office/drawing/2014/main" id="{B6CBE609-29C4-4977-8EE8-63155BDA1B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04212" y="3957247"/>
            <a:ext cx="830998" cy="830998"/>
          </a:xfrm>
          <a:prstGeom prst="rect">
            <a:avLst/>
          </a:prstGeom>
        </p:spPr>
      </p:pic>
      <p:sp>
        <p:nvSpPr>
          <p:cNvPr id="14" name="Rectangle 13">
            <a:extLst>
              <a:ext uri="{FF2B5EF4-FFF2-40B4-BE49-F238E27FC236}">
                <a16:creationId xmlns:a16="http://schemas.microsoft.com/office/drawing/2014/main" id="{7AE0B33F-206E-49BF-AC4F-529F6D74448A}"/>
              </a:ext>
            </a:extLst>
          </p:cNvPr>
          <p:cNvSpPr/>
          <p:nvPr/>
        </p:nvSpPr>
        <p:spPr>
          <a:xfrm>
            <a:off x="412878" y="1363661"/>
            <a:ext cx="8227361"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406BE4"/>
                </a:solidFill>
                <a:uLnTx/>
                <a:uFillTx/>
                <a:latin typeface="Century Gothic" panose="020B0502020202020204" pitchFamily="34" charset="0"/>
              </a:rPr>
              <a:t>U.S. - Food Service Division</a:t>
            </a:r>
          </a:p>
        </p:txBody>
      </p:sp>
      <p:sp>
        <p:nvSpPr>
          <p:cNvPr id="15" name="Rectangle 14">
            <a:extLst>
              <a:ext uri="{FF2B5EF4-FFF2-40B4-BE49-F238E27FC236}">
                <a16:creationId xmlns:a16="http://schemas.microsoft.com/office/drawing/2014/main" id="{F31DFBC6-D60B-45D9-9E48-EACD751F3FDF}"/>
              </a:ext>
            </a:extLst>
          </p:cNvPr>
          <p:cNvSpPr/>
          <p:nvPr/>
        </p:nvSpPr>
        <p:spPr>
          <a:xfrm>
            <a:off x="412878" y="3257363"/>
            <a:ext cx="9571851" cy="707886"/>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406BE4"/>
                </a:solidFill>
                <a:uLnTx/>
                <a:uFillTx/>
                <a:latin typeface="Century Gothic" panose="020B0502020202020204" pitchFamily="34" charset="0"/>
              </a:rPr>
              <a:t>U.S. – In Store Bakery &amp; Retail Divisions</a:t>
            </a:r>
          </a:p>
        </p:txBody>
      </p:sp>
      <p:sp>
        <p:nvSpPr>
          <p:cNvPr id="16" name="Rectangle 15">
            <a:extLst>
              <a:ext uri="{FF2B5EF4-FFF2-40B4-BE49-F238E27FC236}">
                <a16:creationId xmlns:a16="http://schemas.microsoft.com/office/drawing/2014/main" id="{DA7E903B-756A-4FC8-887F-D0962BFF99F3}"/>
              </a:ext>
            </a:extLst>
          </p:cNvPr>
          <p:cNvSpPr/>
          <p:nvPr/>
        </p:nvSpPr>
        <p:spPr>
          <a:xfrm>
            <a:off x="412878" y="5014088"/>
            <a:ext cx="4697120" cy="707886"/>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406BE4"/>
                </a:solidFill>
                <a:uLnTx/>
                <a:uFillTx/>
                <a:latin typeface="Century Gothic" panose="020B0502020202020204" pitchFamily="34" charset="0"/>
              </a:rPr>
              <a:t>Canadian Division</a:t>
            </a:r>
          </a:p>
        </p:txBody>
      </p:sp>
      <p:pic>
        <p:nvPicPr>
          <p:cNvPr id="17" name="Picture 16">
            <a:extLst>
              <a:ext uri="{FF2B5EF4-FFF2-40B4-BE49-F238E27FC236}">
                <a16:creationId xmlns:a16="http://schemas.microsoft.com/office/drawing/2014/main" id="{D9262C77-EFFF-4C58-8B5C-C1D185EF93E8}"/>
              </a:ext>
            </a:extLst>
          </p:cNvPr>
          <p:cNvPicPr>
            <a:picLocks noChangeAspect="1"/>
          </p:cNvPicPr>
          <p:nvPr/>
        </p:nvPicPr>
        <p:blipFill rotWithShape="1">
          <a:blip r:embed="rId13">
            <a:extLst>
              <a:ext uri="{28A0092B-C50C-407E-A947-70E740481C1C}">
                <a14:useLocalDpi xmlns:a14="http://schemas.microsoft.com/office/drawing/2010/main" val="0"/>
              </a:ext>
            </a:extLst>
          </a:blip>
          <a:srcRect l="5671" t="50000"/>
          <a:stretch/>
        </p:blipFill>
        <p:spPr>
          <a:xfrm>
            <a:off x="10841997" y="4135668"/>
            <a:ext cx="871302" cy="474156"/>
          </a:xfrm>
          <a:prstGeom prst="rect">
            <a:avLst/>
          </a:prstGeom>
        </p:spPr>
      </p:pic>
      <p:pic>
        <p:nvPicPr>
          <p:cNvPr id="18" name="Picture 17" descr="A picture containing clipart&#10;&#10;Description generated with very high confidence">
            <a:extLst>
              <a:ext uri="{FF2B5EF4-FFF2-40B4-BE49-F238E27FC236}">
                <a16:creationId xmlns:a16="http://schemas.microsoft.com/office/drawing/2014/main" id="{88722360-E6AE-40E7-8234-95852E5024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6323" y="4056103"/>
            <a:ext cx="772610" cy="633287"/>
          </a:xfrm>
          <a:prstGeom prst="rect">
            <a:avLst/>
          </a:prstGeom>
        </p:spPr>
      </p:pic>
    </p:spTree>
    <p:extLst>
      <p:ext uri="{BB962C8B-B14F-4D97-AF65-F5344CB8AC3E}">
        <p14:creationId xmlns:p14="http://schemas.microsoft.com/office/powerpoint/2010/main" val="3540410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generated with very high confidence">
            <a:extLst>
              <a:ext uri="{FF2B5EF4-FFF2-40B4-BE49-F238E27FC236}">
                <a16:creationId xmlns:a16="http://schemas.microsoft.com/office/drawing/2014/main" id="{5D40E0D9-80FA-4C90-AC0A-79227CEA5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4007361"/>
            <a:ext cx="2326658" cy="1420343"/>
          </a:xfrm>
          <a:prstGeom prst="rect">
            <a:avLst/>
          </a:prstGeom>
        </p:spPr>
      </p:pic>
      <p:pic>
        <p:nvPicPr>
          <p:cNvPr id="4" name="Picture 3">
            <a:extLst>
              <a:ext uri="{FF2B5EF4-FFF2-40B4-BE49-F238E27FC236}">
                <a16:creationId xmlns:a16="http://schemas.microsoft.com/office/drawing/2014/main" id="{576184FD-9A68-4D1F-B979-5BA9A996D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28" y="1666783"/>
            <a:ext cx="3485870" cy="1449182"/>
          </a:xfrm>
          <a:prstGeom prst="rect">
            <a:avLst/>
          </a:prstGeom>
        </p:spPr>
      </p:pic>
      <p:pic>
        <p:nvPicPr>
          <p:cNvPr id="5" name="Picture 4">
            <a:extLst>
              <a:ext uri="{FF2B5EF4-FFF2-40B4-BE49-F238E27FC236}">
                <a16:creationId xmlns:a16="http://schemas.microsoft.com/office/drawing/2014/main" id="{12801D6E-D678-4BDF-B12D-7DABBCE5D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380" y="1449266"/>
            <a:ext cx="2095500" cy="2038350"/>
          </a:xfrm>
          <a:prstGeom prst="rect">
            <a:avLst/>
          </a:prstGeom>
        </p:spPr>
      </p:pic>
      <p:pic>
        <p:nvPicPr>
          <p:cNvPr id="6" name="Picture 5" descr="A sign on the side of a building&#10;&#10;Description generated with high confidence">
            <a:extLst>
              <a:ext uri="{FF2B5EF4-FFF2-40B4-BE49-F238E27FC236}">
                <a16:creationId xmlns:a16="http://schemas.microsoft.com/office/drawing/2014/main" id="{846F73AA-99F6-4EA0-9C13-4C7EC02B21A7}"/>
              </a:ext>
            </a:extLst>
          </p:cNvPr>
          <p:cNvPicPr>
            <a:picLocks noChangeAspect="1"/>
          </p:cNvPicPr>
          <p:nvPr/>
        </p:nvPicPr>
        <p:blipFill rotWithShape="1">
          <a:blip r:embed="rId5">
            <a:extLst>
              <a:ext uri="{28A0092B-C50C-407E-A947-70E740481C1C}">
                <a14:useLocalDpi xmlns:a14="http://schemas.microsoft.com/office/drawing/2010/main" val="0"/>
              </a:ext>
            </a:extLst>
          </a:blip>
          <a:srcRect r="-1521" b="9824"/>
          <a:stretch/>
        </p:blipFill>
        <p:spPr>
          <a:xfrm>
            <a:off x="8760548" y="4214587"/>
            <a:ext cx="2428900" cy="1566825"/>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08ACA586-19DD-4D2E-A9FD-14770F15C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3141" y="1722837"/>
            <a:ext cx="1483714" cy="1491208"/>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CA3F9FE4-203A-4E70-8A91-FBA8A7F80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59" y="3708381"/>
            <a:ext cx="2892602" cy="2073031"/>
          </a:xfrm>
          <a:prstGeom prst="rect">
            <a:avLst/>
          </a:prstGeom>
        </p:spPr>
      </p:pic>
      <p:sp>
        <p:nvSpPr>
          <p:cNvPr id="9" name="Rectangle 8">
            <a:extLst>
              <a:ext uri="{FF2B5EF4-FFF2-40B4-BE49-F238E27FC236}">
                <a16:creationId xmlns:a16="http://schemas.microsoft.com/office/drawing/2014/main" id="{D55B1F5B-8EB3-4EDF-A9C3-417F53ECCE4E}"/>
              </a:ext>
            </a:extLst>
          </p:cNvPr>
          <p:cNvSpPr/>
          <p:nvPr/>
        </p:nvSpPr>
        <p:spPr>
          <a:xfrm>
            <a:off x="428954" y="312608"/>
            <a:ext cx="3514104" cy="923330"/>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uLnTx/>
                <a:uFillTx/>
                <a:latin typeface="Century Gothic" panose="020B0502020202020204" pitchFamily="34" charset="0"/>
              </a:rPr>
              <a:t>Via email:</a:t>
            </a:r>
          </a:p>
        </p:txBody>
      </p:sp>
    </p:spTree>
    <p:extLst>
      <p:ext uri="{BB962C8B-B14F-4D97-AF65-F5344CB8AC3E}">
        <p14:creationId xmlns:p14="http://schemas.microsoft.com/office/powerpoint/2010/main" val="2498781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5E9F4-E8A5-4E1D-A408-98BED0843611}"/>
              </a:ext>
            </a:extLst>
          </p:cNvPr>
          <p:cNvSpPr/>
          <p:nvPr/>
        </p:nvSpPr>
        <p:spPr>
          <a:xfrm>
            <a:off x="4209177" y="1448945"/>
            <a:ext cx="7873232" cy="48101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ffra Light"/>
              <a:ea typeface="+mn-ea"/>
              <a:cs typeface="+mn-cs"/>
            </a:endParaRPr>
          </a:p>
        </p:txBody>
      </p:sp>
      <p:graphicFrame>
        <p:nvGraphicFramePr>
          <p:cNvPr id="3" name="Chart 2">
            <a:extLst>
              <a:ext uri="{FF2B5EF4-FFF2-40B4-BE49-F238E27FC236}">
                <a16:creationId xmlns:a16="http://schemas.microsoft.com/office/drawing/2014/main" id="{5F5E958F-2FC4-4072-BDE7-EEC9158E1978}"/>
              </a:ext>
            </a:extLst>
          </p:cNvPr>
          <p:cNvGraphicFramePr>
            <a:graphicFrameLocks/>
          </p:cNvGraphicFramePr>
          <p:nvPr>
            <p:extLst>
              <p:ext uri="{D42A27DB-BD31-4B8C-83A1-F6EECF244321}">
                <p14:modId xmlns:p14="http://schemas.microsoft.com/office/powerpoint/2010/main" val="3003224777"/>
              </p:ext>
            </p:extLst>
          </p:nvPr>
        </p:nvGraphicFramePr>
        <p:xfrm>
          <a:off x="4139293" y="1907736"/>
          <a:ext cx="7772178" cy="435135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D042437A-859C-4B3A-B2A0-7E9C32552281}"/>
              </a:ext>
            </a:extLst>
          </p:cNvPr>
          <p:cNvSpPr/>
          <p:nvPr/>
        </p:nvSpPr>
        <p:spPr>
          <a:xfrm>
            <a:off x="3917358" y="312270"/>
            <a:ext cx="43572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black"/>
                </a:solidFill>
                <a:uLnTx/>
                <a:uFillTx/>
                <a:latin typeface="Century Gothic" panose="020B0502020202020204" pitchFamily="34" charset="0"/>
              </a:rPr>
              <a:t>YTD 2019 Stats</a:t>
            </a:r>
          </a:p>
        </p:txBody>
      </p:sp>
      <p:sp>
        <p:nvSpPr>
          <p:cNvPr id="5" name="Rectangle 2">
            <a:extLst>
              <a:ext uri="{FF2B5EF4-FFF2-40B4-BE49-F238E27FC236}">
                <a16:creationId xmlns:a16="http://schemas.microsoft.com/office/drawing/2014/main" id="{4542C2B3-D821-4712-8382-401ACCE77C54}"/>
              </a:ext>
            </a:extLst>
          </p:cNvPr>
          <p:cNvSpPr>
            <a:spLocks noChangeArrowheads="1"/>
          </p:cNvSpPr>
          <p:nvPr/>
        </p:nvSpPr>
        <p:spPr bwMode="auto">
          <a:xfrm>
            <a:off x="-649996" y="5538467"/>
            <a:ext cx="8322210" cy="1999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Century Gothic" panose="020B0502020202020204" pitchFamily="34" charset="0"/>
                <a:cs typeface="Segoe UI" panose="020B0502040204020203" pitchFamily="34" charset="0"/>
              </a:rPr>
              <a:t>****   Kroger had 0 for April because they changed platforms so we haven't had aggregation in a month</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B4B401A2-7FEE-4F94-8057-3655D4755611}"/>
              </a:ext>
            </a:extLst>
          </p:cNvPr>
          <p:cNvSpPr txBox="1"/>
          <p:nvPr/>
        </p:nvSpPr>
        <p:spPr>
          <a:xfrm>
            <a:off x="9852917" y="804466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ffra Light"/>
              <a:ea typeface="+mn-ea"/>
              <a:cs typeface="+mn-cs"/>
            </a:endParaRPr>
          </a:p>
        </p:txBody>
      </p:sp>
      <p:graphicFrame>
        <p:nvGraphicFramePr>
          <p:cNvPr id="7" name="Table 6">
            <a:extLst>
              <a:ext uri="{FF2B5EF4-FFF2-40B4-BE49-F238E27FC236}">
                <a16:creationId xmlns:a16="http://schemas.microsoft.com/office/drawing/2014/main" id="{FB7C61FD-2D09-4355-9248-F5D1346F1509}"/>
              </a:ext>
            </a:extLst>
          </p:cNvPr>
          <p:cNvGraphicFramePr>
            <a:graphicFrameLocks noGrp="1"/>
          </p:cNvGraphicFramePr>
          <p:nvPr>
            <p:extLst>
              <p:ext uri="{D42A27DB-BD31-4B8C-83A1-F6EECF244321}">
                <p14:modId xmlns:p14="http://schemas.microsoft.com/office/powerpoint/2010/main" val="287979851"/>
              </p:ext>
            </p:extLst>
          </p:nvPr>
        </p:nvGraphicFramePr>
        <p:xfrm>
          <a:off x="222624" y="1469523"/>
          <a:ext cx="3745732" cy="4789572"/>
        </p:xfrm>
        <a:graphic>
          <a:graphicData uri="http://schemas.openxmlformats.org/drawingml/2006/table">
            <a:tbl>
              <a:tblPr>
                <a:tableStyleId>{5C22544A-7EE6-4342-B048-85BDC9FD1C3A}</a:tableStyleId>
              </a:tblPr>
              <a:tblGrid>
                <a:gridCol w="1739648">
                  <a:extLst>
                    <a:ext uri="{9D8B030D-6E8A-4147-A177-3AD203B41FA5}">
                      <a16:colId xmlns:a16="http://schemas.microsoft.com/office/drawing/2014/main" val="707445098"/>
                    </a:ext>
                  </a:extLst>
                </a:gridCol>
                <a:gridCol w="501521">
                  <a:extLst>
                    <a:ext uri="{9D8B030D-6E8A-4147-A177-3AD203B41FA5}">
                      <a16:colId xmlns:a16="http://schemas.microsoft.com/office/drawing/2014/main" val="346077479"/>
                    </a:ext>
                  </a:extLst>
                </a:gridCol>
                <a:gridCol w="501521">
                  <a:extLst>
                    <a:ext uri="{9D8B030D-6E8A-4147-A177-3AD203B41FA5}">
                      <a16:colId xmlns:a16="http://schemas.microsoft.com/office/drawing/2014/main" val="3966776279"/>
                    </a:ext>
                  </a:extLst>
                </a:gridCol>
                <a:gridCol w="501521">
                  <a:extLst>
                    <a:ext uri="{9D8B030D-6E8A-4147-A177-3AD203B41FA5}">
                      <a16:colId xmlns:a16="http://schemas.microsoft.com/office/drawing/2014/main" val="1144981878"/>
                    </a:ext>
                  </a:extLst>
                </a:gridCol>
                <a:gridCol w="501521">
                  <a:extLst>
                    <a:ext uri="{9D8B030D-6E8A-4147-A177-3AD203B41FA5}">
                      <a16:colId xmlns:a16="http://schemas.microsoft.com/office/drawing/2014/main" val="2618247324"/>
                    </a:ext>
                  </a:extLst>
                </a:gridCol>
              </a:tblGrid>
              <a:tr h="198792">
                <a:tc>
                  <a:txBody>
                    <a:bodyPr/>
                    <a:lstStyle/>
                    <a:p>
                      <a:pPr algn="l" fontAlgn="b"/>
                      <a:endParaRPr lang="en-US" sz="1000" b="0" i="0" u="none" strike="noStrike" dirty="0">
                        <a:solidFill>
                          <a:srgbClr val="000000"/>
                        </a:solidFill>
                        <a:effectLst/>
                        <a:latin typeface="Century Gothic" panose="020B0502020202020204" pitchFamily="34" charset="0"/>
                      </a:endParaRPr>
                    </a:p>
                  </a:txBody>
                  <a:tcPr marL="6020" marR="6020" marT="6020" marB="0" anchor="ctr"/>
                </a:tc>
                <a:tc gridSpan="4">
                  <a:txBody>
                    <a:bodyPr/>
                    <a:lstStyle/>
                    <a:p>
                      <a:pPr algn="ctr" fontAlgn="b"/>
                      <a:r>
                        <a:rPr lang="en-US" sz="1000" u="none" strike="noStrike">
                          <a:effectLst/>
                          <a:latin typeface="Century Gothic" panose="020B0502020202020204" pitchFamily="34" charset="0"/>
                        </a:rPr>
                        <a:t>Y2019</a:t>
                      </a:r>
                      <a:endParaRPr lang="en-US" sz="1000" b="1" i="0" u="none" strike="noStrike">
                        <a:solidFill>
                          <a:srgbClr val="000000"/>
                        </a:solidFill>
                        <a:effectLst/>
                        <a:latin typeface="Century Gothic" panose="020B0502020202020204" pitchFamily="34" charset="0"/>
                      </a:endParaRPr>
                    </a:p>
                  </a:txBody>
                  <a:tcPr marL="6020" marR="6020" marT="602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8138369"/>
                  </a:ext>
                </a:extLst>
              </a:tr>
              <a:tr h="356502">
                <a:tc>
                  <a:txBody>
                    <a:bodyPr/>
                    <a:lstStyle/>
                    <a:p>
                      <a:pPr algn="l" fontAlgn="b"/>
                      <a:r>
                        <a:rPr lang="en-US" sz="1000" b="1" u="none" strike="noStrike" dirty="0">
                          <a:effectLst/>
                          <a:latin typeface="Century Gothic" panose="020B0502020202020204" pitchFamily="34" charset="0"/>
                        </a:rPr>
                        <a:t>Agent</a:t>
                      </a:r>
                      <a:endParaRPr lang="en-US" sz="1000" b="1" i="0" u="none" strike="noStrike" dirty="0">
                        <a:solidFill>
                          <a:srgbClr val="000000"/>
                        </a:solidFill>
                        <a:effectLst/>
                        <a:latin typeface="Century Gothic" panose="020B0502020202020204" pitchFamily="34" charset="0"/>
                      </a:endParaRPr>
                    </a:p>
                  </a:txBody>
                  <a:tcPr marL="6020" marR="6020" marT="6020" marB="0" anchor="ctr">
                    <a:solidFill>
                      <a:schemeClr val="bg1"/>
                    </a:solidFill>
                  </a:tcPr>
                </a:tc>
                <a:tc>
                  <a:txBody>
                    <a:bodyPr/>
                    <a:lstStyle/>
                    <a:p>
                      <a:pPr algn="ctr" fontAlgn="b"/>
                      <a:r>
                        <a:rPr lang="en-US" sz="1000" b="1" u="none" strike="noStrike" dirty="0">
                          <a:effectLst/>
                          <a:latin typeface="Century Gothic" panose="020B0502020202020204" pitchFamily="34" charset="0"/>
                        </a:rPr>
                        <a:t>Jan</a:t>
                      </a:r>
                      <a:endParaRPr lang="en-US" sz="1000" b="1" i="0" u="none" strike="noStrike" dirty="0">
                        <a:solidFill>
                          <a:srgbClr val="000000"/>
                        </a:solidFill>
                        <a:effectLst/>
                        <a:latin typeface="Century Gothic" panose="020B0502020202020204" pitchFamily="34" charset="0"/>
                      </a:endParaRPr>
                    </a:p>
                  </a:txBody>
                  <a:tcPr marL="6020" marR="6020" marT="6020" marB="0" anchor="ctr">
                    <a:solidFill>
                      <a:schemeClr val="bg1"/>
                    </a:solidFill>
                  </a:tcPr>
                </a:tc>
                <a:tc>
                  <a:txBody>
                    <a:bodyPr/>
                    <a:lstStyle/>
                    <a:p>
                      <a:pPr algn="ctr" fontAlgn="b"/>
                      <a:r>
                        <a:rPr lang="en-US" sz="1000" b="1" u="none" strike="noStrike" dirty="0">
                          <a:effectLst/>
                          <a:latin typeface="Century Gothic" panose="020B0502020202020204" pitchFamily="34" charset="0"/>
                        </a:rPr>
                        <a:t>Feb</a:t>
                      </a:r>
                      <a:endParaRPr lang="en-US" sz="1000" b="1" i="0" u="none" strike="noStrike" dirty="0">
                        <a:solidFill>
                          <a:srgbClr val="000000"/>
                        </a:solidFill>
                        <a:effectLst/>
                        <a:latin typeface="Century Gothic" panose="020B0502020202020204" pitchFamily="34" charset="0"/>
                      </a:endParaRPr>
                    </a:p>
                  </a:txBody>
                  <a:tcPr marL="6020" marR="6020" marT="6020" marB="0" anchor="ctr">
                    <a:solidFill>
                      <a:schemeClr val="bg1"/>
                    </a:solidFill>
                  </a:tcPr>
                </a:tc>
                <a:tc>
                  <a:txBody>
                    <a:bodyPr/>
                    <a:lstStyle/>
                    <a:p>
                      <a:pPr algn="ctr" fontAlgn="b"/>
                      <a:r>
                        <a:rPr lang="en-US" sz="1000" b="1" u="none" strike="noStrike" dirty="0">
                          <a:effectLst/>
                          <a:latin typeface="Century Gothic" panose="020B0502020202020204" pitchFamily="34" charset="0"/>
                        </a:rPr>
                        <a:t>March</a:t>
                      </a:r>
                      <a:endParaRPr lang="en-US" sz="1000" b="1" i="0" u="none" strike="noStrike" dirty="0">
                        <a:solidFill>
                          <a:srgbClr val="000000"/>
                        </a:solidFill>
                        <a:effectLst/>
                        <a:latin typeface="Century Gothic" panose="020B0502020202020204" pitchFamily="34" charset="0"/>
                      </a:endParaRPr>
                    </a:p>
                  </a:txBody>
                  <a:tcPr marL="6020" marR="6020" marT="6020" marB="0" anchor="ctr">
                    <a:solidFill>
                      <a:schemeClr val="bg1"/>
                    </a:solidFill>
                  </a:tcPr>
                </a:tc>
                <a:tc>
                  <a:txBody>
                    <a:bodyPr/>
                    <a:lstStyle/>
                    <a:p>
                      <a:pPr algn="ctr" fontAlgn="b"/>
                      <a:r>
                        <a:rPr lang="en-US" sz="1000" b="1" u="none" strike="noStrike" dirty="0">
                          <a:effectLst/>
                          <a:latin typeface="Century Gothic" panose="020B0502020202020204" pitchFamily="34" charset="0"/>
                        </a:rPr>
                        <a:t>April</a:t>
                      </a:r>
                      <a:endParaRPr lang="en-US" sz="1000" b="1" i="0" u="none" strike="noStrike" dirty="0">
                        <a:solidFill>
                          <a:srgbClr val="000000"/>
                        </a:solidFill>
                        <a:effectLst/>
                        <a:latin typeface="Century Gothic" panose="020B0502020202020204" pitchFamily="34" charset="0"/>
                      </a:endParaRPr>
                    </a:p>
                  </a:txBody>
                  <a:tcPr marL="6020" marR="6020" marT="6020" marB="0" anchor="ctr">
                    <a:solidFill>
                      <a:schemeClr val="bg1"/>
                    </a:solidFill>
                  </a:tcPr>
                </a:tc>
                <a:extLst>
                  <a:ext uri="{0D108BD9-81ED-4DB2-BD59-A6C34878D82A}">
                    <a16:rowId xmlns:a16="http://schemas.microsoft.com/office/drawing/2014/main" val="2493501913"/>
                  </a:ext>
                </a:extLst>
              </a:tr>
              <a:tr h="192166">
                <a:tc>
                  <a:txBody>
                    <a:bodyPr/>
                    <a:lstStyle/>
                    <a:p>
                      <a:pPr algn="l" fontAlgn="b"/>
                      <a:r>
                        <a:rPr lang="en-US" sz="1000" u="none" strike="noStrike">
                          <a:effectLst/>
                          <a:latin typeface="Century Gothic" panose="020B0502020202020204" pitchFamily="34" charset="0"/>
                        </a:rPr>
                        <a:t>Ahold</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dirty="0">
                          <a:effectLst/>
                          <a:latin typeface="Century Gothic" panose="020B0502020202020204" pitchFamily="34" charset="0"/>
                        </a:rPr>
                        <a:t>64</a:t>
                      </a:r>
                      <a:endParaRPr lang="en-US" sz="1000" b="0" i="0" u="none" strike="noStrike" dirty="0">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110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110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101</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411652824"/>
                  </a:ext>
                </a:extLst>
              </a:tr>
              <a:tr h="192166">
                <a:tc>
                  <a:txBody>
                    <a:bodyPr/>
                    <a:lstStyle/>
                    <a:p>
                      <a:pPr algn="l" fontAlgn="b"/>
                      <a:r>
                        <a:rPr lang="en-US" sz="1000" u="none" strike="noStrike">
                          <a:effectLst/>
                          <a:latin typeface="Century Gothic" panose="020B0502020202020204" pitchFamily="34" charset="0"/>
                        </a:rPr>
                        <a:t>Associated Food Stores</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45</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29</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29</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33</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263116775"/>
                  </a:ext>
                </a:extLst>
              </a:tr>
              <a:tr h="192166">
                <a:tc>
                  <a:txBody>
                    <a:bodyPr/>
                    <a:lstStyle/>
                    <a:p>
                      <a:pPr algn="l" fontAlgn="b"/>
                      <a:r>
                        <a:rPr lang="en-US" sz="1000" u="none" strike="noStrike" dirty="0">
                          <a:effectLst/>
                          <a:latin typeface="Century Gothic" panose="020B0502020202020204" pitchFamily="34" charset="0"/>
                        </a:rPr>
                        <a:t>AWG</a:t>
                      </a:r>
                      <a:endParaRPr lang="en-US" sz="1000" b="0" i="0" u="none" strike="noStrike" dirty="0">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98</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76</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84</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111</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940043858"/>
                  </a:ext>
                </a:extLst>
              </a:tr>
              <a:tr h="192166">
                <a:tc>
                  <a:txBody>
                    <a:bodyPr/>
                    <a:lstStyle/>
                    <a:p>
                      <a:pPr algn="l" fontAlgn="b"/>
                      <a:r>
                        <a:rPr lang="en-US" sz="1000" u="none" strike="noStrike">
                          <a:effectLst/>
                          <a:latin typeface="Century Gothic" panose="020B0502020202020204" pitchFamily="34" charset="0"/>
                        </a:rPr>
                        <a:t>BJ's Wholesale</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27</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17</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1348888125"/>
                  </a:ext>
                </a:extLst>
              </a:tr>
              <a:tr h="192166">
                <a:tc>
                  <a:txBody>
                    <a:bodyPr/>
                    <a:lstStyle/>
                    <a:p>
                      <a:pPr algn="l" fontAlgn="b"/>
                      <a:r>
                        <a:rPr lang="en-US" sz="1000" u="none" strike="noStrike">
                          <a:effectLst/>
                          <a:latin typeface="Century Gothic" panose="020B0502020202020204" pitchFamily="34" charset="0"/>
                        </a:rPr>
                        <a:t>Dot Foods</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90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111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102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127</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1031083741"/>
                  </a:ext>
                </a:extLst>
              </a:tr>
              <a:tr h="192166">
                <a:tc>
                  <a:txBody>
                    <a:bodyPr/>
                    <a:lstStyle/>
                    <a:p>
                      <a:pPr algn="l" fontAlgn="b"/>
                      <a:r>
                        <a:rPr lang="en-US" sz="1000" u="none" strike="noStrike">
                          <a:effectLst/>
                          <a:latin typeface="Century Gothic" panose="020B0502020202020204" pitchFamily="34" charset="0"/>
                        </a:rPr>
                        <a:t>Jetro/RD</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7</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587632936"/>
                  </a:ext>
                </a:extLst>
              </a:tr>
              <a:tr h="192166">
                <a:tc>
                  <a:txBody>
                    <a:bodyPr/>
                    <a:lstStyle/>
                    <a:p>
                      <a:pPr algn="l" fontAlgn="b"/>
                      <a:r>
                        <a:rPr lang="en-US" sz="1000" u="none" strike="noStrike">
                          <a:effectLst/>
                          <a:latin typeface="Century Gothic" panose="020B0502020202020204" pitchFamily="34" charset="0"/>
                        </a:rPr>
                        <a:t>Kroger</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937</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796</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174</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0</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309232044"/>
                  </a:ext>
                </a:extLst>
              </a:tr>
              <a:tr h="192166">
                <a:tc>
                  <a:txBody>
                    <a:bodyPr/>
                    <a:lstStyle/>
                    <a:p>
                      <a:pPr algn="l" fontAlgn="b"/>
                      <a:r>
                        <a:rPr lang="en-US" sz="1000" u="none" strike="noStrike">
                          <a:effectLst/>
                          <a:latin typeface="Century Gothic" panose="020B0502020202020204" pitchFamily="34" charset="0"/>
                        </a:rPr>
                        <a:t>Loblaw</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36</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34</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3799427264"/>
                  </a:ext>
                </a:extLst>
              </a:tr>
              <a:tr h="192166">
                <a:tc>
                  <a:txBody>
                    <a:bodyPr/>
                    <a:lstStyle/>
                    <a:p>
                      <a:pPr algn="l" fontAlgn="b"/>
                      <a:r>
                        <a:rPr lang="en-US" sz="1000" u="none" strike="noStrike">
                          <a:effectLst/>
                          <a:latin typeface="Century Gothic" panose="020B0502020202020204" pitchFamily="34" charset="0"/>
                        </a:rPr>
                        <a:t>Maines</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4092008790"/>
                  </a:ext>
                </a:extLst>
              </a:tr>
              <a:tr h="192166">
                <a:tc>
                  <a:txBody>
                    <a:bodyPr/>
                    <a:lstStyle/>
                    <a:p>
                      <a:pPr algn="l" fontAlgn="b"/>
                      <a:r>
                        <a:rPr lang="en-US" sz="1000" u="none" strike="noStrike">
                          <a:effectLst/>
                          <a:latin typeface="Century Gothic" panose="020B0502020202020204" pitchFamily="34" charset="0"/>
                        </a:rPr>
                        <a:t>Meijer</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19</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105685580"/>
                  </a:ext>
                </a:extLst>
              </a:tr>
              <a:tr h="192166">
                <a:tc>
                  <a:txBody>
                    <a:bodyPr/>
                    <a:lstStyle/>
                    <a:p>
                      <a:pPr algn="l" fontAlgn="b"/>
                      <a:r>
                        <a:rPr lang="en-US" sz="1000" u="none" strike="noStrike">
                          <a:effectLst/>
                          <a:latin typeface="Century Gothic" panose="020B0502020202020204" pitchFamily="34" charset="0"/>
                        </a:rPr>
                        <a:t>Metro</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26</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25</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758689392"/>
                  </a:ext>
                </a:extLst>
              </a:tr>
              <a:tr h="192166">
                <a:tc>
                  <a:txBody>
                    <a:bodyPr/>
                    <a:lstStyle/>
                    <a:p>
                      <a:pPr algn="l" fontAlgn="b"/>
                      <a:r>
                        <a:rPr lang="en-US" sz="1000" u="none" strike="noStrike">
                          <a:effectLst/>
                          <a:latin typeface="Century Gothic" panose="020B0502020202020204" pitchFamily="34" charset="0"/>
                        </a:rPr>
                        <a:t>PFG</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6</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23</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593062041"/>
                  </a:ext>
                </a:extLst>
              </a:tr>
              <a:tr h="192166">
                <a:tc>
                  <a:txBody>
                    <a:bodyPr/>
                    <a:lstStyle/>
                    <a:p>
                      <a:pPr algn="l" fontAlgn="b"/>
                      <a:r>
                        <a:rPr lang="en-US" sz="1000" u="none" strike="noStrike">
                          <a:effectLst/>
                          <a:latin typeface="Century Gothic" panose="020B0502020202020204" pitchFamily="34" charset="0"/>
                        </a:rPr>
                        <a:t>Safeway</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92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108</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76</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97</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759182693"/>
                  </a:ext>
                </a:extLst>
              </a:tr>
              <a:tr h="192166">
                <a:tc>
                  <a:txBody>
                    <a:bodyPr/>
                    <a:lstStyle/>
                    <a:p>
                      <a:pPr algn="l" fontAlgn="b"/>
                      <a:r>
                        <a:rPr lang="en-US" sz="1000" u="none" strike="noStrike">
                          <a:effectLst/>
                          <a:latin typeface="Century Gothic" panose="020B0502020202020204" pitchFamily="34" charset="0"/>
                        </a:rPr>
                        <a:t>Sobeys</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108</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144</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145</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dirty="0">
                          <a:effectLst/>
                          <a:latin typeface="Century Gothic" panose="020B0502020202020204" pitchFamily="34" charset="0"/>
                        </a:rPr>
                        <a:t>171</a:t>
                      </a:r>
                      <a:endParaRPr lang="en-US" sz="1000" b="0" i="0" u="none" strike="noStrike" dirty="0">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1086491765"/>
                  </a:ext>
                </a:extLst>
              </a:tr>
              <a:tr h="192166">
                <a:tc>
                  <a:txBody>
                    <a:bodyPr/>
                    <a:lstStyle/>
                    <a:p>
                      <a:pPr algn="l" fontAlgn="b"/>
                      <a:r>
                        <a:rPr lang="en-US" sz="1000" u="none" strike="noStrike">
                          <a:effectLst/>
                          <a:latin typeface="Century Gothic" panose="020B0502020202020204" pitchFamily="34" charset="0"/>
                        </a:rPr>
                        <a:t>SpartanNash</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19</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23</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23</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24</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1778208962"/>
                  </a:ext>
                </a:extLst>
              </a:tr>
              <a:tr h="192166">
                <a:tc>
                  <a:txBody>
                    <a:bodyPr/>
                    <a:lstStyle/>
                    <a:p>
                      <a:pPr algn="l" fontAlgn="b"/>
                      <a:r>
                        <a:rPr lang="en-US" sz="1000" u="none" strike="noStrike">
                          <a:effectLst/>
                          <a:latin typeface="Century Gothic" panose="020B0502020202020204" pitchFamily="34" charset="0"/>
                        </a:rPr>
                        <a:t>Sysco Canada</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553</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139</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139</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166</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3033558142"/>
                  </a:ext>
                </a:extLst>
              </a:tr>
              <a:tr h="192166">
                <a:tc>
                  <a:txBody>
                    <a:bodyPr/>
                    <a:lstStyle/>
                    <a:p>
                      <a:pPr algn="l" fontAlgn="b"/>
                      <a:r>
                        <a:rPr lang="en-US" sz="1000" u="none" strike="noStrike">
                          <a:effectLst/>
                          <a:latin typeface="Century Gothic" panose="020B0502020202020204" pitchFamily="34" charset="0"/>
                        </a:rPr>
                        <a:t>Target</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28</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48</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29</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3024909632"/>
                  </a:ext>
                </a:extLst>
              </a:tr>
              <a:tr h="192166">
                <a:tc>
                  <a:txBody>
                    <a:bodyPr/>
                    <a:lstStyle/>
                    <a:p>
                      <a:pPr algn="l" fontAlgn="b"/>
                      <a:r>
                        <a:rPr lang="en-US" sz="1000" u="none" strike="noStrike">
                          <a:effectLst/>
                          <a:latin typeface="Century Gothic" panose="020B0502020202020204" pitchFamily="34" charset="0"/>
                        </a:rPr>
                        <a:t>UNFI(Supervalu)</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691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682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750</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dirty="0">
                          <a:effectLst/>
                          <a:latin typeface="Century Gothic" panose="020B0502020202020204" pitchFamily="34" charset="0"/>
                        </a:rPr>
                        <a:t>781</a:t>
                      </a:r>
                      <a:endParaRPr lang="en-US" sz="1000" b="0" i="0" u="none" strike="noStrike" dirty="0">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904289462"/>
                  </a:ext>
                </a:extLst>
              </a:tr>
              <a:tr h="192166">
                <a:tc>
                  <a:txBody>
                    <a:bodyPr/>
                    <a:lstStyle/>
                    <a:p>
                      <a:pPr algn="l" fontAlgn="b"/>
                      <a:r>
                        <a:rPr lang="en-US" sz="1000" u="none" strike="noStrike">
                          <a:effectLst/>
                          <a:latin typeface="Century Gothic" panose="020B0502020202020204" pitchFamily="34" charset="0"/>
                        </a:rPr>
                        <a:t>Wakefern</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33</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22</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24</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431064556"/>
                  </a:ext>
                </a:extLst>
              </a:tr>
              <a:tr h="192166">
                <a:tc>
                  <a:txBody>
                    <a:bodyPr/>
                    <a:lstStyle/>
                    <a:p>
                      <a:pPr algn="l" fontAlgn="b"/>
                      <a:r>
                        <a:rPr lang="en-US" sz="1000" u="none" strike="noStrike">
                          <a:effectLst/>
                          <a:latin typeface="Century Gothic" panose="020B0502020202020204" pitchFamily="34" charset="0"/>
                        </a:rPr>
                        <a:t>Walmart</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261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136</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161</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51</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2534760132"/>
                  </a:ext>
                </a:extLst>
              </a:tr>
              <a:tr h="192166">
                <a:tc>
                  <a:txBody>
                    <a:bodyPr/>
                    <a:lstStyle/>
                    <a:p>
                      <a:pPr algn="l" fontAlgn="b"/>
                      <a:r>
                        <a:rPr lang="en-US" sz="1000" u="none" strike="noStrike">
                          <a:effectLst/>
                          <a:latin typeface="Century Gothic" panose="020B0502020202020204" pitchFamily="34" charset="0"/>
                        </a:rPr>
                        <a:t>Winco</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45</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3</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7</a:t>
                      </a:r>
                      <a:endParaRPr lang="en-US" sz="1000" b="0"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a:t>
                      </a:r>
                      <a:endParaRPr lang="en-US" sz="1000" b="0" i="0" u="none" strike="noStrike">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93694366"/>
                  </a:ext>
                </a:extLst>
              </a:tr>
              <a:tr h="198792">
                <a:tc>
                  <a:txBody>
                    <a:bodyPr/>
                    <a:lstStyle/>
                    <a:p>
                      <a:pPr algn="l" fontAlgn="b"/>
                      <a:r>
                        <a:rPr lang="en-US" sz="1000" u="none" strike="noStrike">
                          <a:effectLst/>
                          <a:latin typeface="Century Gothic" panose="020B0502020202020204" pitchFamily="34" charset="0"/>
                        </a:rPr>
                        <a:t>Grand Total</a:t>
                      </a:r>
                      <a:endParaRPr lang="en-US" sz="1000" b="1"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dirty="0">
                          <a:effectLst/>
                          <a:latin typeface="Century Gothic" panose="020B0502020202020204" pitchFamily="34" charset="0"/>
                        </a:rPr>
                        <a:t>3188</a:t>
                      </a:r>
                      <a:endParaRPr lang="en-US" sz="1000" b="1" i="0" u="none" strike="noStrike" dirty="0">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2511</a:t>
                      </a:r>
                      <a:endParaRPr lang="en-US" sz="1000" b="1"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a:effectLst/>
                          <a:latin typeface="Century Gothic" panose="020B0502020202020204" pitchFamily="34" charset="0"/>
                        </a:rPr>
                        <a:t>1913</a:t>
                      </a:r>
                      <a:endParaRPr lang="en-US" sz="1000" b="1" i="0" u="none" strike="noStrike">
                        <a:solidFill>
                          <a:srgbClr val="000000"/>
                        </a:solidFill>
                        <a:effectLst/>
                        <a:latin typeface="Century Gothic" panose="020B0502020202020204" pitchFamily="34" charset="0"/>
                      </a:endParaRPr>
                    </a:p>
                  </a:txBody>
                  <a:tcPr marL="6020" marR="6020" marT="6020" marB="0" anchor="ctr"/>
                </a:tc>
                <a:tc>
                  <a:txBody>
                    <a:bodyPr/>
                    <a:lstStyle/>
                    <a:p>
                      <a:pPr algn="ctr" fontAlgn="b"/>
                      <a:r>
                        <a:rPr lang="en-US" sz="1000" u="none" strike="noStrike" dirty="0">
                          <a:effectLst/>
                          <a:latin typeface="Century Gothic" panose="020B0502020202020204" pitchFamily="34" charset="0"/>
                        </a:rPr>
                        <a:t>1844</a:t>
                      </a:r>
                      <a:endParaRPr lang="en-US" sz="1000" b="1" i="0" u="none" strike="noStrike" dirty="0">
                        <a:solidFill>
                          <a:srgbClr val="000000"/>
                        </a:solidFill>
                        <a:effectLst/>
                        <a:latin typeface="Century Gothic" panose="020B0502020202020204" pitchFamily="34" charset="0"/>
                      </a:endParaRPr>
                    </a:p>
                  </a:txBody>
                  <a:tcPr marL="6020" marR="6020" marT="6020" marB="0" anchor="ctr"/>
                </a:tc>
                <a:extLst>
                  <a:ext uri="{0D108BD9-81ED-4DB2-BD59-A6C34878D82A}">
                    <a16:rowId xmlns:a16="http://schemas.microsoft.com/office/drawing/2014/main" val="3759575519"/>
                  </a:ext>
                </a:extLst>
              </a:tr>
            </a:tbl>
          </a:graphicData>
        </a:graphic>
      </p:graphicFrame>
    </p:spTree>
    <p:extLst>
      <p:ext uri="{BB962C8B-B14F-4D97-AF65-F5344CB8AC3E}">
        <p14:creationId xmlns:p14="http://schemas.microsoft.com/office/powerpoint/2010/main" val="1120551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B5AB1-44C3-4969-B422-CD93B8350025}"/>
              </a:ext>
            </a:extLst>
          </p:cNvPr>
          <p:cNvPicPr>
            <a:picLocks noChangeAspect="1"/>
          </p:cNvPicPr>
          <p:nvPr/>
        </p:nvPicPr>
        <p:blipFill>
          <a:blip r:embed="rId2"/>
          <a:stretch>
            <a:fillRect/>
          </a:stretch>
        </p:blipFill>
        <p:spPr>
          <a:xfrm>
            <a:off x="5670434" y="633260"/>
            <a:ext cx="2962563" cy="820402"/>
          </a:xfrm>
          <a:prstGeom prst="rect">
            <a:avLst/>
          </a:prstGeom>
        </p:spPr>
      </p:pic>
      <p:pic>
        <p:nvPicPr>
          <p:cNvPr id="3" name="Picture 2">
            <a:extLst>
              <a:ext uri="{FF2B5EF4-FFF2-40B4-BE49-F238E27FC236}">
                <a16:creationId xmlns:a16="http://schemas.microsoft.com/office/drawing/2014/main" id="{147728CE-5045-4D7C-9307-81AD3C05A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36" y="158893"/>
            <a:ext cx="1682376" cy="1682376"/>
          </a:xfrm>
          <a:prstGeom prst="rect">
            <a:avLst/>
          </a:prstGeom>
        </p:spPr>
      </p:pic>
      <p:sp>
        <p:nvSpPr>
          <p:cNvPr id="4" name="Rectangle 3">
            <a:extLst>
              <a:ext uri="{FF2B5EF4-FFF2-40B4-BE49-F238E27FC236}">
                <a16:creationId xmlns:a16="http://schemas.microsoft.com/office/drawing/2014/main" id="{8530F197-306D-457B-ABAD-0312150EAC12}"/>
              </a:ext>
            </a:extLst>
          </p:cNvPr>
          <p:cNvSpPr/>
          <p:nvPr/>
        </p:nvSpPr>
        <p:spPr>
          <a:xfrm>
            <a:off x="1652888" y="2117411"/>
            <a:ext cx="9308959"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uLnTx/>
                <a:uFillTx/>
                <a:latin typeface="Century Gothic" panose="020B0502020202020204" pitchFamily="34" charset="0"/>
              </a:rPr>
              <a:t>V6 – implemented Blacksmith in 2012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0"/>
              <a:solidFill>
                <a:prstClr val="black"/>
              </a:solidFill>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0"/>
              <a:solidFill>
                <a:prstClr val="black"/>
              </a:solidFill>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0"/>
              <a:solidFill>
                <a:prstClr val="black"/>
              </a:solidFill>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0"/>
              <a:solidFill>
                <a:prstClr val="black"/>
              </a:solidFill>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uLnTx/>
                <a:uFillTx/>
                <a:latin typeface="Century Gothic" panose="020B0502020202020204" pitchFamily="34" charset="0"/>
              </a:rPr>
              <a:t>V8 – Upgraded in April 2019</a:t>
            </a:r>
          </a:p>
        </p:txBody>
      </p:sp>
      <p:pic>
        <p:nvPicPr>
          <p:cNvPr id="5" name="Picture 4" descr="A clock that is on a white background&#10;&#10;Description generated with high confidence">
            <a:extLst>
              <a:ext uri="{FF2B5EF4-FFF2-40B4-BE49-F238E27FC236}">
                <a16:creationId xmlns:a16="http://schemas.microsoft.com/office/drawing/2014/main" id="{930469D5-B9AC-4B7D-944E-0FBD7C7F1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624" y="3021492"/>
            <a:ext cx="3073213" cy="1977489"/>
          </a:xfrm>
          <a:prstGeom prst="rect">
            <a:avLst/>
          </a:prstGeom>
        </p:spPr>
      </p:pic>
    </p:spTree>
    <p:extLst>
      <p:ext uri="{BB962C8B-B14F-4D97-AF65-F5344CB8AC3E}">
        <p14:creationId xmlns:p14="http://schemas.microsoft.com/office/powerpoint/2010/main" val="1514956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226143-2EA9-4FFC-A73B-4B36AFE905BD}"/>
              </a:ext>
            </a:extLst>
          </p:cNvPr>
          <p:cNvPicPr>
            <a:picLocks noChangeAspect="1"/>
          </p:cNvPicPr>
          <p:nvPr/>
        </p:nvPicPr>
        <p:blipFill>
          <a:blip r:embed="rId2"/>
          <a:stretch>
            <a:fillRect/>
          </a:stretch>
        </p:blipFill>
        <p:spPr>
          <a:xfrm>
            <a:off x="266700" y="3413404"/>
            <a:ext cx="11658600" cy="1992463"/>
          </a:xfrm>
          <a:prstGeom prst="rect">
            <a:avLst/>
          </a:prstGeom>
        </p:spPr>
      </p:pic>
      <p:sp>
        <p:nvSpPr>
          <p:cNvPr id="3" name="Rectangle 2">
            <a:extLst>
              <a:ext uri="{FF2B5EF4-FFF2-40B4-BE49-F238E27FC236}">
                <a16:creationId xmlns:a16="http://schemas.microsoft.com/office/drawing/2014/main" id="{7F29B6FE-7904-424B-89DC-D21CB1AD883A}"/>
              </a:ext>
            </a:extLst>
          </p:cNvPr>
          <p:cNvSpPr/>
          <p:nvPr/>
        </p:nvSpPr>
        <p:spPr>
          <a:xfrm>
            <a:off x="322357" y="224135"/>
            <a:ext cx="4823756" cy="769441"/>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uLnTx/>
                <a:uFillTx/>
                <a:latin typeface="Century Gothic" panose="020B0502020202020204" pitchFamily="34" charset="0"/>
              </a:rPr>
              <a:t>Holding Pen - EDI</a:t>
            </a:r>
          </a:p>
        </p:txBody>
      </p:sp>
      <p:sp>
        <p:nvSpPr>
          <p:cNvPr id="4" name="TextBox 3">
            <a:extLst>
              <a:ext uri="{FF2B5EF4-FFF2-40B4-BE49-F238E27FC236}">
                <a16:creationId xmlns:a16="http://schemas.microsoft.com/office/drawing/2014/main" id="{A409A81D-6CDF-46A1-B26C-7986537FEFED}"/>
              </a:ext>
            </a:extLst>
          </p:cNvPr>
          <p:cNvSpPr txBox="1"/>
          <p:nvPr/>
        </p:nvSpPr>
        <p:spPr>
          <a:xfrm>
            <a:off x="405596" y="983331"/>
            <a:ext cx="8120243"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On average 1.5K – 2K in monthly Billbacks for Sysco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70% Work in Progress (WIP) Average Monthly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Old Process in V6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New Process in V8 – Holding Pen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EDI claim data that does not have alias records created go to the Holding Pen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After missing alias records are created user can reprocess billbacks from the Holding Pen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5" name="Arrow: Down 4">
            <a:extLst>
              <a:ext uri="{FF2B5EF4-FFF2-40B4-BE49-F238E27FC236}">
                <a16:creationId xmlns:a16="http://schemas.microsoft.com/office/drawing/2014/main" id="{6DD0C417-3B76-49DF-90CB-28C5E6C3D5E3}"/>
              </a:ext>
            </a:extLst>
          </p:cNvPr>
          <p:cNvSpPr/>
          <p:nvPr/>
        </p:nvSpPr>
        <p:spPr>
          <a:xfrm>
            <a:off x="10193812" y="265258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Light"/>
              <a:ea typeface="+mn-ea"/>
              <a:cs typeface="+mn-cs"/>
            </a:endParaRPr>
          </a:p>
        </p:txBody>
      </p:sp>
      <p:sp>
        <p:nvSpPr>
          <p:cNvPr id="6" name="Arrow: Down 5">
            <a:extLst>
              <a:ext uri="{FF2B5EF4-FFF2-40B4-BE49-F238E27FC236}">
                <a16:creationId xmlns:a16="http://schemas.microsoft.com/office/drawing/2014/main" id="{5F356079-A29B-43A6-A5EB-BC263344EAB0}"/>
              </a:ext>
            </a:extLst>
          </p:cNvPr>
          <p:cNvSpPr/>
          <p:nvPr/>
        </p:nvSpPr>
        <p:spPr>
          <a:xfrm>
            <a:off x="9709180" y="265258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Light"/>
              <a:ea typeface="+mn-ea"/>
              <a:cs typeface="+mn-cs"/>
            </a:endParaRPr>
          </a:p>
        </p:txBody>
      </p:sp>
      <p:sp>
        <p:nvSpPr>
          <p:cNvPr id="7" name="Arrow: Down 6">
            <a:extLst>
              <a:ext uri="{FF2B5EF4-FFF2-40B4-BE49-F238E27FC236}">
                <a16:creationId xmlns:a16="http://schemas.microsoft.com/office/drawing/2014/main" id="{46137097-CB07-49A5-84A5-4639F42530BD}"/>
              </a:ext>
            </a:extLst>
          </p:cNvPr>
          <p:cNvSpPr/>
          <p:nvPr/>
        </p:nvSpPr>
        <p:spPr>
          <a:xfrm>
            <a:off x="9171432" y="265258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Light"/>
              <a:ea typeface="+mn-ea"/>
              <a:cs typeface="+mn-cs"/>
            </a:endParaRPr>
          </a:p>
        </p:txBody>
      </p:sp>
      <p:sp>
        <p:nvSpPr>
          <p:cNvPr id="8" name="Star: 5 Points 7">
            <a:extLst>
              <a:ext uri="{FF2B5EF4-FFF2-40B4-BE49-F238E27FC236}">
                <a16:creationId xmlns:a16="http://schemas.microsoft.com/office/drawing/2014/main" id="{9D8767F7-6B28-4566-A14D-18A52088EE06}"/>
              </a:ext>
            </a:extLst>
          </p:cNvPr>
          <p:cNvSpPr/>
          <p:nvPr/>
        </p:nvSpPr>
        <p:spPr>
          <a:xfrm>
            <a:off x="9010471" y="794571"/>
            <a:ext cx="1882050" cy="1619921"/>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ffra Light"/>
              <a:ea typeface="+mn-ea"/>
              <a:cs typeface="+mn-cs"/>
            </a:endParaRPr>
          </a:p>
        </p:txBody>
      </p:sp>
      <p:pic>
        <p:nvPicPr>
          <p:cNvPr id="9" name="Picture 8">
            <a:extLst>
              <a:ext uri="{FF2B5EF4-FFF2-40B4-BE49-F238E27FC236}">
                <a16:creationId xmlns:a16="http://schemas.microsoft.com/office/drawing/2014/main" id="{DBA73F0C-0B1E-46E2-B019-FCF5C24BDAE1}"/>
              </a:ext>
            </a:extLst>
          </p:cNvPr>
          <p:cNvPicPr>
            <a:picLocks noChangeAspect="1"/>
          </p:cNvPicPr>
          <p:nvPr/>
        </p:nvPicPr>
        <p:blipFill>
          <a:blip r:embed="rId3"/>
          <a:stretch>
            <a:fillRect/>
          </a:stretch>
        </p:blipFill>
        <p:spPr>
          <a:xfrm>
            <a:off x="266700" y="5713671"/>
            <a:ext cx="11658600" cy="920194"/>
          </a:xfrm>
          <a:prstGeom prst="rect">
            <a:avLst/>
          </a:prstGeom>
        </p:spPr>
      </p:pic>
    </p:spTree>
    <p:extLst>
      <p:ext uri="{BB962C8B-B14F-4D97-AF65-F5344CB8AC3E}">
        <p14:creationId xmlns:p14="http://schemas.microsoft.com/office/powerpoint/2010/main" val="166444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A132E0-C627-44BE-AC43-6A41C185D309}"/>
              </a:ext>
            </a:extLst>
          </p:cNvPr>
          <p:cNvSpPr txBox="1"/>
          <p:nvPr/>
        </p:nvSpPr>
        <p:spPr>
          <a:xfrm>
            <a:off x="322357" y="874489"/>
            <a:ext cx="2762295"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New Search Options</a:t>
            </a:r>
          </a:p>
        </p:txBody>
      </p:sp>
      <p:pic>
        <p:nvPicPr>
          <p:cNvPr id="4" name="Picture 3">
            <a:extLst>
              <a:ext uri="{FF2B5EF4-FFF2-40B4-BE49-F238E27FC236}">
                <a16:creationId xmlns:a16="http://schemas.microsoft.com/office/drawing/2014/main" id="{A68B5DF2-8CE1-47C2-8DBB-C5A979A0B62E}"/>
              </a:ext>
            </a:extLst>
          </p:cNvPr>
          <p:cNvPicPr>
            <a:picLocks noChangeAspect="1"/>
          </p:cNvPicPr>
          <p:nvPr/>
        </p:nvPicPr>
        <p:blipFill>
          <a:blip r:embed="rId2"/>
          <a:stretch>
            <a:fillRect/>
          </a:stretch>
        </p:blipFill>
        <p:spPr>
          <a:xfrm>
            <a:off x="322357" y="1226525"/>
            <a:ext cx="11643068" cy="2169788"/>
          </a:xfrm>
          <a:prstGeom prst="rect">
            <a:avLst/>
          </a:prstGeom>
        </p:spPr>
      </p:pic>
      <p:sp>
        <p:nvSpPr>
          <p:cNvPr id="5" name="TextBox 4">
            <a:extLst>
              <a:ext uri="{FF2B5EF4-FFF2-40B4-BE49-F238E27FC236}">
                <a16:creationId xmlns:a16="http://schemas.microsoft.com/office/drawing/2014/main" id="{D15DCD64-43D9-4182-BC12-E5B31FA937B3}"/>
              </a:ext>
            </a:extLst>
          </p:cNvPr>
          <p:cNvSpPr txBox="1"/>
          <p:nvPr/>
        </p:nvSpPr>
        <p:spPr>
          <a:xfrm>
            <a:off x="230777" y="3461687"/>
            <a:ext cx="313964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New Exception Functionality</a:t>
            </a:r>
          </a:p>
        </p:txBody>
      </p:sp>
      <p:pic>
        <p:nvPicPr>
          <p:cNvPr id="6" name="Picture 5">
            <a:extLst>
              <a:ext uri="{FF2B5EF4-FFF2-40B4-BE49-F238E27FC236}">
                <a16:creationId xmlns:a16="http://schemas.microsoft.com/office/drawing/2014/main" id="{F578801C-AF82-473B-9D1E-128AEB224E8E}"/>
              </a:ext>
            </a:extLst>
          </p:cNvPr>
          <p:cNvPicPr>
            <a:picLocks noChangeAspect="1"/>
          </p:cNvPicPr>
          <p:nvPr/>
        </p:nvPicPr>
        <p:blipFill>
          <a:blip r:embed="rId3"/>
          <a:stretch>
            <a:fillRect/>
          </a:stretch>
        </p:blipFill>
        <p:spPr>
          <a:xfrm>
            <a:off x="2359090" y="3642040"/>
            <a:ext cx="7005917" cy="2989829"/>
          </a:xfrm>
          <a:prstGeom prst="rect">
            <a:avLst/>
          </a:prstGeom>
        </p:spPr>
      </p:pic>
      <p:sp>
        <p:nvSpPr>
          <p:cNvPr id="7" name="TextBox 6">
            <a:extLst>
              <a:ext uri="{FF2B5EF4-FFF2-40B4-BE49-F238E27FC236}">
                <a16:creationId xmlns:a16="http://schemas.microsoft.com/office/drawing/2014/main" id="{41C4EE20-2910-43F1-A09E-25185C7C393C}"/>
              </a:ext>
            </a:extLst>
          </p:cNvPr>
          <p:cNvSpPr txBox="1"/>
          <p:nvPr/>
        </p:nvSpPr>
        <p:spPr>
          <a:xfrm>
            <a:off x="9365007" y="5057896"/>
            <a:ext cx="2468946" cy="1754326"/>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Other Key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285750" indent="-2857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pitchFamily="34" charset="0"/>
              </a:rPr>
              <a:t>Program Pacing</a:t>
            </a:r>
          </a:p>
          <a:p>
            <a:pPr marL="285750" indent="-2857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pitchFamily="34" charset="0"/>
              </a:rPr>
              <a:t>Monthly Summary</a:t>
            </a:r>
          </a:p>
          <a:p>
            <a:pPr marL="285750" indent="-2857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pitchFamily="34" charset="0"/>
              </a:rPr>
              <a:t>Open Pay Periods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8" name="Rectangle 7">
            <a:extLst>
              <a:ext uri="{FF2B5EF4-FFF2-40B4-BE49-F238E27FC236}">
                <a16:creationId xmlns:a16="http://schemas.microsoft.com/office/drawing/2014/main" id="{B0C24D00-9902-4261-9DBB-B1BA11484BBC}"/>
              </a:ext>
            </a:extLst>
          </p:cNvPr>
          <p:cNvSpPr/>
          <p:nvPr/>
        </p:nvSpPr>
        <p:spPr>
          <a:xfrm>
            <a:off x="322357" y="224135"/>
            <a:ext cx="2680542" cy="769441"/>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uLnTx/>
                <a:uFillTx/>
                <a:latin typeface="Century Gothic" panose="020B0502020202020204" pitchFamily="34" charset="0"/>
              </a:rPr>
              <a:t>Auto Pay</a:t>
            </a:r>
          </a:p>
        </p:txBody>
      </p:sp>
    </p:spTree>
    <p:extLst>
      <p:ext uri="{BB962C8B-B14F-4D97-AF65-F5344CB8AC3E}">
        <p14:creationId xmlns:p14="http://schemas.microsoft.com/office/powerpoint/2010/main" val="883080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AAD90C-4C71-48C6-A162-26C89DDB0B66}"/>
              </a:ext>
            </a:extLst>
          </p:cNvPr>
          <p:cNvSpPr/>
          <p:nvPr/>
        </p:nvSpPr>
        <p:spPr>
          <a:xfrm>
            <a:off x="0" y="1153170"/>
            <a:ext cx="6096000" cy="1477328"/>
          </a:xfrm>
          <a:prstGeom prst="rect">
            <a:avLst/>
          </a:prstGeom>
        </p:spPr>
        <p:txBody>
          <a:bodyPr>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Old Process in V6 – 5 customers out of 3 division utilized Dual File Upload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New Process in V8 – Upload Payables – Billback Upload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Labatt &amp; Sodexo examples to share</a:t>
            </a:r>
          </a:p>
        </p:txBody>
      </p:sp>
      <p:pic>
        <p:nvPicPr>
          <p:cNvPr id="4" name="Picture 3">
            <a:extLst>
              <a:ext uri="{FF2B5EF4-FFF2-40B4-BE49-F238E27FC236}">
                <a16:creationId xmlns:a16="http://schemas.microsoft.com/office/drawing/2014/main" id="{5DAC36BA-E605-49A6-AACC-C376713F05FC}"/>
              </a:ext>
            </a:extLst>
          </p:cNvPr>
          <p:cNvPicPr>
            <a:picLocks noChangeAspect="1"/>
          </p:cNvPicPr>
          <p:nvPr/>
        </p:nvPicPr>
        <p:blipFill>
          <a:blip r:embed="rId2"/>
          <a:stretch>
            <a:fillRect/>
          </a:stretch>
        </p:blipFill>
        <p:spPr>
          <a:xfrm>
            <a:off x="647700" y="2790093"/>
            <a:ext cx="10896600" cy="3762375"/>
          </a:xfrm>
          <a:prstGeom prst="rect">
            <a:avLst/>
          </a:prstGeom>
        </p:spPr>
      </p:pic>
      <p:sp>
        <p:nvSpPr>
          <p:cNvPr id="5" name="Rectangle 4">
            <a:extLst>
              <a:ext uri="{FF2B5EF4-FFF2-40B4-BE49-F238E27FC236}">
                <a16:creationId xmlns:a16="http://schemas.microsoft.com/office/drawing/2014/main" id="{3CE0D894-675F-4F4D-BED7-F2E03447B014}"/>
              </a:ext>
            </a:extLst>
          </p:cNvPr>
          <p:cNvSpPr/>
          <p:nvPr/>
        </p:nvSpPr>
        <p:spPr>
          <a:xfrm>
            <a:off x="322357" y="224135"/>
            <a:ext cx="4834978" cy="769441"/>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uLnTx/>
                <a:uFillTx/>
                <a:latin typeface="Century Gothic" panose="020B0502020202020204" pitchFamily="34" charset="0"/>
              </a:rPr>
              <a:t>Upload Payables</a:t>
            </a:r>
          </a:p>
        </p:txBody>
      </p:sp>
    </p:spTree>
    <p:extLst>
      <p:ext uri="{BB962C8B-B14F-4D97-AF65-F5344CB8AC3E}">
        <p14:creationId xmlns:p14="http://schemas.microsoft.com/office/powerpoint/2010/main" val="3279966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3FB5A151-50D5-4897-9E35-00C2525BB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4926CA-ACA9-4960-AA47-021A76511332}"/>
              </a:ext>
            </a:extLst>
          </p:cNvPr>
          <p:cNvSpPr/>
          <p:nvPr/>
        </p:nvSpPr>
        <p:spPr>
          <a:xfrm>
            <a:off x="-1698" y="0"/>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EC489-5132-4CF5-A6CD-BCE83182D440}"/>
              </a:ext>
            </a:extLst>
          </p:cNvPr>
          <p:cNvSpPr>
            <a:spLocks noGrp="1"/>
          </p:cNvSpPr>
          <p:nvPr>
            <p:ph type="ctrTitle"/>
          </p:nvPr>
        </p:nvSpPr>
        <p:spPr>
          <a:xfrm>
            <a:off x="766618" y="2209800"/>
            <a:ext cx="4906596" cy="3725487"/>
          </a:xfrm>
        </p:spPr>
        <p:txBody>
          <a:bodyPr anchor="t">
            <a:normAutofit/>
          </a:bodyPr>
          <a:lstStyle/>
          <a:p>
            <a:pPr algn="l"/>
            <a:r>
              <a:rPr lang="en-US" sz="4800" dirty="0">
                <a:solidFill>
                  <a:schemeClr val="bg1"/>
                </a:solidFill>
                <a:latin typeface="Century Gothic" panose="020B0502020202020204" pitchFamily="34" charset="0"/>
              </a:rPr>
              <a:t>9.3 Million Reasons to Take Action </a:t>
            </a:r>
            <a:endParaRPr lang="en-US" sz="3600"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entury Gothic" panose="020B0502020202020204" pitchFamily="34" charset="0"/>
              </a:rPr>
              <a:t>Tina </a:t>
            </a:r>
            <a:r>
              <a:rPr lang="en-US" b="1" dirty="0" err="1">
                <a:solidFill>
                  <a:prstClr val="white"/>
                </a:solidFill>
                <a:latin typeface="Century Gothic" panose="020B0502020202020204" pitchFamily="34" charset="0"/>
              </a:rPr>
              <a:t>Wefer</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FSICI</a:t>
            </a:r>
          </a:p>
        </p:txBody>
      </p:sp>
      <p:pic>
        <p:nvPicPr>
          <p:cNvPr id="3" name="Picture 2">
            <a:extLst>
              <a:ext uri="{FF2B5EF4-FFF2-40B4-BE49-F238E27FC236}">
                <a16:creationId xmlns:a16="http://schemas.microsoft.com/office/drawing/2014/main" id="{964699AC-B5B4-49E2-AA31-88A21FA6EA65}"/>
              </a:ext>
            </a:extLst>
          </p:cNvPr>
          <p:cNvPicPr>
            <a:picLocks noChangeAspect="1"/>
          </p:cNvPicPr>
          <p:nvPr/>
        </p:nvPicPr>
        <p:blipFill>
          <a:blip r:embed="rId5"/>
          <a:stretch>
            <a:fillRect/>
          </a:stretch>
        </p:blipFill>
        <p:spPr>
          <a:xfrm>
            <a:off x="9817513" y="2713678"/>
            <a:ext cx="1961532" cy="1263806"/>
          </a:xfrm>
          <a:prstGeom prst="rect">
            <a:avLst/>
          </a:prstGeom>
        </p:spPr>
      </p:pic>
      <p:pic>
        <p:nvPicPr>
          <p:cNvPr id="19458" name="Picture 2" descr="Tina Wefer">
            <a:extLst>
              <a:ext uri="{FF2B5EF4-FFF2-40B4-BE49-F238E27FC236}">
                <a16:creationId xmlns:a16="http://schemas.microsoft.com/office/drawing/2014/main" id="{A066A80B-BAC1-4816-B2C3-0B9887E308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899" y="2366811"/>
            <a:ext cx="2078357" cy="207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681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Placeholder 10" descr="A group of people in a room&#10;&#10;Description automatically generated">
            <a:extLst>
              <a:ext uri="{FF2B5EF4-FFF2-40B4-BE49-F238E27FC236}">
                <a16:creationId xmlns:a16="http://schemas.microsoft.com/office/drawing/2014/main" id="{E29FF6F6-2EE7-455E-B576-9118136CD44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25" b="7725"/>
          <a:stretch>
            <a:fillRect/>
          </a:stretch>
        </p:blipFill>
        <p:spPr/>
      </p:pic>
      <p:sp>
        <p:nvSpPr>
          <p:cNvPr id="5" name="Rectangle 4"/>
          <p:cNvSpPr/>
          <p:nvPr/>
        </p:nvSpPr>
        <p:spPr>
          <a:xfrm>
            <a:off x="12811" y="0"/>
            <a:ext cx="12188825" cy="6858000"/>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15" name="Rectangle 14">
            <a:extLst>
              <a:ext uri="{FF2B5EF4-FFF2-40B4-BE49-F238E27FC236}">
                <a16:creationId xmlns:a16="http://schemas.microsoft.com/office/drawing/2014/main" id="{F0ED587C-393A-4D94-B132-EFAA3C0B194C}"/>
              </a:ext>
            </a:extLst>
          </p:cNvPr>
          <p:cNvSpPr/>
          <p:nvPr/>
        </p:nvSpPr>
        <p:spPr>
          <a:xfrm>
            <a:off x="2927877" y="3737400"/>
            <a:ext cx="6336245" cy="62607"/>
          </a:xfrm>
          <a:prstGeom prst="rect">
            <a:avLst/>
          </a:prstGeom>
          <a:solidFill>
            <a:srgbClr val="FFC000"/>
          </a:solidFill>
          <a:ln w="12700" cap="flat" cmpd="sng" algn="ctr">
            <a:noFill/>
            <a:prstDash val="solid"/>
            <a:miter lim="800000"/>
          </a:ln>
          <a:effectLst/>
        </p:spPr>
        <p:txBody>
          <a:bodyPr rtlCol="0" anchor="ctr"/>
          <a:lstStyle/>
          <a:p>
            <a:pPr algn="ctr" defTabSz="457200">
              <a:defRPr/>
            </a:pPr>
            <a:endParaRPr lang="en-US" sz="900" kern="0" dirty="0">
              <a:solidFill>
                <a:srgbClr val="FFFFFF"/>
              </a:solidFill>
              <a:latin typeface="Lato Light"/>
            </a:endParaRPr>
          </a:p>
        </p:txBody>
      </p:sp>
      <p:sp>
        <p:nvSpPr>
          <p:cNvPr id="16" name="TextBox 15">
            <a:extLst>
              <a:ext uri="{FF2B5EF4-FFF2-40B4-BE49-F238E27FC236}">
                <a16:creationId xmlns:a16="http://schemas.microsoft.com/office/drawing/2014/main" id="{B418CF8E-3333-4902-A1A4-879733DB9449}"/>
              </a:ext>
            </a:extLst>
          </p:cNvPr>
          <p:cNvSpPr txBox="1"/>
          <p:nvPr/>
        </p:nvSpPr>
        <p:spPr>
          <a:xfrm>
            <a:off x="2648848" y="2174121"/>
            <a:ext cx="6894305" cy="1631216"/>
          </a:xfrm>
          <a:prstGeom prst="rect">
            <a:avLst/>
          </a:prstGeom>
          <a:noFill/>
          <a:ln>
            <a:noFill/>
          </a:ln>
        </p:spPr>
        <p:txBody>
          <a:bodyPr wrap="square" rtlCol="0">
            <a:spAutoFit/>
          </a:bodyPr>
          <a:lstStyle/>
          <a:p>
            <a:pPr algn="ctr" defTabSz="914217">
              <a:defRPr/>
            </a:pPr>
            <a:r>
              <a:rPr lang="en-US" sz="5000" b="1" dirty="0">
                <a:solidFill>
                  <a:srgbClr val="FFFFFF"/>
                </a:solidFill>
                <a:latin typeface="Century Gothic" panose="020B0502020202020204" pitchFamily="34" charset="0"/>
                <a:ea typeface="Lato Black" panose="020F0502020204030203" pitchFamily="34" charset="0"/>
                <a:cs typeface="Lato Black" panose="020F0502020204030203" pitchFamily="34" charset="0"/>
              </a:rPr>
              <a:t>9.3 Million Reasons </a:t>
            </a:r>
          </a:p>
          <a:p>
            <a:pPr algn="ctr" defTabSz="914217">
              <a:defRPr/>
            </a:pPr>
            <a:r>
              <a:rPr lang="en-US" sz="5000" b="1" dirty="0">
                <a:solidFill>
                  <a:srgbClr val="FFFFFF"/>
                </a:solidFill>
                <a:latin typeface="Century Gothic" panose="020B0502020202020204" pitchFamily="34" charset="0"/>
                <a:ea typeface="Lato Black" panose="020F0502020204030203" pitchFamily="34" charset="0"/>
                <a:cs typeface="Lato Black" panose="020F0502020204030203" pitchFamily="34" charset="0"/>
              </a:rPr>
              <a:t>to Take Action</a:t>
            </a:r>
          </a:p>
        </p:txBody>
      </p:sp>
      <p:sp>
        <p:nvSpPr>
          <p:cNvPr id="17" name="TextBox 16">
            <a:extLst>
              <a:ext uri="{FF2B5EF4-FFF2-40B4-BE49-F238E27FC236}">
                <a16:creationId xmlns:a16="http://schemas.microsoft.com/office/drawing/2014/main" id="{16C68FF4-1F13-467A-951F-A5380DB69793}"/>
              </a:ext>
            </a:extLst>
          </p:cNvPr>
          <p:cNvSpPr txBox="1"/>
          <p:nvPr/>
        </p:nvSpPr>
        <p:spPr>
          <a:xfrm>
            <a:off x="4682698" y="4035138"/>
            <a:ext cx="2569934" cy="1131079"/>
          </a:xfrm>
          <a:prstGeom prst="rect">
            <a:avLst/>
          </a:prstGeom>
          <a:noFill/>
        </p:spPr>
        <p:txBody>
          <a:bodyPr wrap="none" rtlCol="0">
            <a:spAutoFit/>
          </a:bodyPr>
          <a:lstStyle/>
          <a:p>
            <a:pPr algn="ctr" defTabSz="914217">
              <a:defRPr/>
            </a:pPr>
            <a:r>
              <a:rPr lang="en-US" sz="2250" spc="300" dirty="0">
                <a:solidFill>
                  <a:srgbClr val="FFC000"/>
                </a:solidFill>
                <a:latin typeface="Century Gothic" panose="020B0502020202020204" pitchFamily="34" charset="0"/>
                <a:ea typeface="Lato" panose="020F0502020204030203" pitchFamily="34" charset="0"/>
                <a:cs typeface="Lato" panose="020F0502020204030203" pitchFamily="34" charset="0"/>
              </a:rPr>
              <a:t>FSIC</a:t>
            </a:r>
          </a:p>
          <a:p>
            <a:pPr algn="ctr" defTabSz="914217">
              <a:defRPr/>
            </a:pPr>
            <a:r>
              <a:rPr lang="en-US" sz="2250" spc="300" dirty="0">
                <a:solidFill>
                  <a:srgbClr val="FFC000"/>
                </a:solidFill>
                <a:latin typeface="Century Gothic" panose="020B0502020202020204" pitchFamily="34" charset="0"/>
                <a:ea typeface="Lato" panose="020F0502020204030203" pitchFamily="34" charset="0"/>
                <a:cs typeface="Lato" panose="020F0502020204030203" pitchFamily="34" charset="0"/>
              </a:rPr>
              <a:t>JAMES MILLER</a:t>
            </a:r>
          </a:p>
          <a:p>
            <a:pPr algn="ctr" defTabSz="914217">
              <a:defRPr/>
            </a:pPr>
            <a:r>
              <a:rPr lang="en-US" sz="2250" spc="300" dirty="0">
                <a:solidFill>
                  <a:srgbClr val="FFC000"/>
                </a:solidFill>
                <a:latin typeface="Century Gothic" panose="020B0502020202020204" pitchFamily="34" charset="0"/>
                <a:ea typeface="Lato" panose="020F0502020204030203" pitchFamily="34" charset="0"/>
                <a:cs typeface="Lato" panose="020F0502020204030203" pitchFamily="34" charset="0"/>
              </a:rPr>
              <a:t>TINA WEFER</a:t>
            </a:r>
          </a:p>
        </p:txBody>
      </p:sp>
    </p:spTree>
    <p:extLst>
      <p:ext uri="{BB962C8B-B14F-4D97-AF65-F5344CB8AC3E}">
        <p14:creationId xmlns:p14="http://schemas.microsoft.com/office/powerpoint/2010/main" val="18134153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103"/>
          <a:stretch/>
        </p:blipFill>
        <p:spPr>
          <a:xfrm flipH="1">
            <a:off x="1582" y="-91"/>
            <a:ext cx="12194190" cy="1044030"/>
          </a:xfrm>
          <a:prstGeom prst="rect">
            <a:avLst/>
          </a:prstGeom>
        </p:spPr>
      </p:pic>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99970" y="105841"/>
            <a:ext cx="2840147" cy="852044"/>
          </a:xfrm>
          <a:prstGeom prst="rect">
            <a:avLst/>
          </a:prstGeom>
        </p:spPr>
      </p:pic>
      <p:sp>
        <p:nvSpPr>
          <p:cNvPr id="7" name="Rectangle 6">
            <a:extLst>
              <a:ext uri="{FF2B5EF4-FFF2-40B4-BE49-F238E27FC236}">
                <a16:creationId xmlns:a16="http://schemas.microsoft.com/office/drawing/2014/main" id="{51233DF6-2929-457D-9B31-FF8E6CD65DB0}"/>
              </a:ext>
            </a:extLst>
          </p:cNvPr>
          <p:cNvSpPr/>
          <p:nvPr/>
        </p:nvSpPr>
        <p:spPr>
          <a:xfrm>
            <a:off x="6497511" y="2620726"/>
            <a:ext cx="5436577" cy="3477875"/>
          </a:xfrm>
          <a:prstGeom prst="rect">
            <a:avLst/>
          </a:prstGeom>
        </p:spPr>
        <p:txBody>
          <a:bodyPr wrap="square">
            <a:spAutoFit/>
          </a:bodyPr>
          <a:lstStyle/>
          <a:p>
            <a:pPr marR="0" lvl="0" algn="l" defTabSz="914400" rtl="0" eaLnBrk="1" fontAlgn="auto" latinLnBrk="0" hangingPunct="1">
              <a:spcBef>
                <a:spcPts val="1200"/>
              </a:spcBef>
              <a:spcAft>
                <a:spcPts val="1200"/>
              </a:spcAft>
              <a:buClrTx/>
              <a:buSzTx/>
              <a:tabLst/>
              <a:defRPr/>
            </a:pPr>
            <a:r>
              <a:rPr lang="en-US" sz="2800" u="sng" dirty="0">
                <a:solidFill>
                  <a:srgbClr val="000000"/>
                </a:solidFill>
                <a:latin typeface="Century Gothic" panose="020B0502020202020204" pitchFamily="34" charset="0"/>
                <a:ea typeface="Calibri" panose="020F0502020204030204" pitchFamily="34" charset="0"/>
              </a:rPr>
              <a:t>Grocery &amp; Retail </a:t>
            </a:r>
            <a:endParaRPr kumimoji="0" lang="en-US" sz="2800" i="0" u="sng" strike="noStrike" kern="1200" cap="none" spc="0" normalizeH="0" dirty="0">
              <a:ln>
                <a:noFill/>
              </a:ln>
              <a:solidFill>
                <a:srgbClr val="000000"/>
              </a:solidFill>
              <a:effectLst/>
              <a:uLnTx/>
              <a:uFillTx/>
              <a:latin typeface="Century Gothic" panose="020B0502020202020204" pitchFamily="34" charset="0"/>
              <a:ea typeface="Calibri" panose="020F0502020204030204" pitchFamily="34" charset="0"/>
            </a:endParaRPr>
          </a:p>
          <a:p>
            <a:pPr marL="457200" marR="0" lvl="0" indent="-457200" algn="l" defTabSz="914400" rtl="0" eaLnBrk="1" fontAlgn="auto" latinLnBrk="0" hangingPunct="1">
              <a:spcBef>
                <a:spcPts val="1200"/>
              </a:spcBef>
              <a:spcAft>
                <a:spcPts val="1200"/>
              </a:spcAft>
              <a:buClrTx/>
              <a:buSzTx/>
              <a:buFont typeface="Arial" panose="020B0604020202020204" pitchFamily="34" charset="0"/>
              <a:buChar char="•"/>
              <a:tabLst/>
              <a:defRPr/>
            </a:pPr>
            <a:r>
              <a:rPr kumimoji="0" lang="en-US" sz="2800" i="0" u="none" strike="noStrike" kern="1200" cap="none" spc="0" normalizeH="0" dirty="0">
                <a:ln>
                  <a:noFill/>
                </a:ln>
                <a:solidFill>
                  <a:srgbClr val="000000"/>
                </a:solidFill>
                <a:effectLst/>
                <a:uLnTx/>
                <a:uFillTx/>
                <a:latin typeface="Century Gothic" panose="020B0502020202020204" pitchFamily="34" charset="0"/>
                <a:ea typeface="Calibri" panose="020F0502020204030204" pitchFamily="34" charset="0"/>
              </a:rPr>
              <a:t>Retail Industry Trends</a:t>
            </a:r>
            <a:endParaRPr kumimoji="0" lang="en-US" sz="2800" i="0" u="none" strike="noStrike" kern="1200" cap="none" spc="0" normalizeH="0" noProof="0" dirty="0">
              <a:ln>
                <a:noFill/>
              </a:ln>
              <a:solidFill>
                <a:srgbClr val="000000"/>
              </a:solidFill>
              <a:effectLst/>
              <a:uLnTx/>
              <a:uFillTx/>
              <a:latin typeface="Century Gothic" panose="020B0502020202020204" pitchFamily="34" charset="0"/>
              <a:ea typeface="Calibri" panose="020F0502020204030204" pitchFamily="34" charset="0"/>
            </a:endParaRPr>
          </a:p>
          <a:p>
            <a:pPr marL="457200" indent="-457200">
              <a:spcBef>
                <a:spcPts val="1200"/>
              </a:spcBef>
              <a:spcAft>
                <a:spcPts val="1200"/>
              </a:spcAft>
              <a:buFont typeface="Arial" panose="020B0604020202020204" pitchFamily="34" charset="0"/>
              <a:buChar char="•"/>
              <a:defRPr/>
            </a:pPr>
            <a:r>
              <a:rPr lang="en-US" sz="2800" dirty="0">
                <a:solidFill>
                  <a:srgbClr val="000000"/>
                </a:solidFill>
                <a:latin typeface="Century Gothic" panose="020B0502020202020204" pitchFamily="34" charset="0"/>
                <a:ea typeface="Calibri" panose="020F0502020204030204" pitchFamily="34" charset="0"/>
              </a:rPr>
              <a:t>AI &amp; Machine Learning</a:t>
            </a:r>
          </a:p>
          <a:p>
            <a:pPr marL="457200" marR="0" lvl="0" indent="-457200" algn="l" defTabSz="914400" rtl="0" eaLnBrk="1" fontAlgn="auto" latinLnBrk="0" hangingPunct="1">
              <a:spcBef>
                <a:spcPts val="1200"/>
              </a:spcBef>
              <a:spcAft>
                <a:spcPts val="1200"/>
              </a:spcAft>
              <a:buClrTx/>
              <a:buSzTx/>
              <a:buFont typeface="Arial" panose="020B0604020202020204" pitchFamily="34" charset="0"/>
              <a:buChar char="•"/>
              <a:tabLst/>
              <a:defRPr/>
            </a:pPr>
            <a:r>
              <a:rPr lang="en-US" sz="2800" dirty="0">
                <a:solidFill>
                  <a:srgbClr val="000000"/>
                </a:solidFill>
                <a:latin typeface="Century Gothic" panose="020B0502020202020204" pitchFamily="34" charset="0"/>
                <a:ea typeface="Calibri" panose="020F0502020204030204" pitchFamily="34" charset="0"/>
              </a:rPr>
              <a:t>Promotion Optimization</a:t>
            </a:r>
          </a:p>
          <a:p>
            <a:pPr marL="457200" marR="0" lvl="0" indent="-457200" algn="l" defTabSz="914400" rtl="0" eaLnBrk="1" fontAlgn="auto" latinLnBrk="0" hangingPunct="1">
              <a:spcBef>
                <a:spcPts val="1200"/>
              </a:spcBef>
              <a:spcAft>
                <a:spcPts val="1200"/>
              </a:spcAft>
              <a:buClrTx/>
              <a:buSzTx/>
              <a:buFont typeface="Arial" panose="020B0604020202020204" pitchFamily="34" charset="0"/>
              <a:buChar char="•"/>
              <a:tabLst/>
              <a:defRPr/>
            </a:pPr>
            <a:r>
              <a:rPr lang="en-US" sz="2800" dirty="0">
                <a:solidFill>
                  <a:srgbClr val="000000"/>
                </a:solidFill>
                <a:latin typeface="Century Gothic" panose="020B0502020202020204" pitchFamily="34" charset="0"/>
                <a:ea typeface="Calibri" panose="020F0502020204030204" pitchFamily="34" charset="0"/>
              </a:rPr>
              <a:t>Post Event Analysis </a:t>
            </a:r>
          </a:p>
        </p:txBody>
      </p:sp>
      <p:sp>
        <p:nvSpPr>
          <p:cNvPr id="8" name="TextBox 7">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Education &amp; Solutions</a:t>
            </a:r>
          </a:p>
        </p:txBody>
      </p:sp>
      <p:sp>
        <p:nvSpPr>
          <p:cNvPr id="9" name="Rectangle 8">
            <a:extLst>
              <a:ext uri="{FF2B5EF4-FFF2-40B4-BE49-F238E27FC236}">
                <a16:creationId xmlns:a16="http://schemas.microsoft.com/office/drawing/2014/main" id="{51233DF6-2929-457D-9B31-FF8E6CD65DB0}"/>
              </a:ext>
            </a:extLst>
          </p:cNvPr>
          <p:cNvSpPr/>
          <p:nvPr/>
        </p:nvSpPr>
        <p:spPr>
          <a:xfrm>
            <a:off x="194001" y="2592060"/>
            <a:ext cx="5659320" cy="3477875"/>
          </a:xfrm>
          <a:prstGeom prst="rect">
            <a:avLst/>
          </a:prstGeom>
        </p:spPr>
        <p:txBody>
          <a:bodyPr wrap="square">
            <a:spAutoFit/>
          </a:bodyPr>
          <a:lstStyle/>
          <a:p>
            <a:pPr marR="0" lvl="0" algn="l" defTabSz="914400" rtl="0" eaLnBrk="1" fontAlgn="auto" latinLnBrk="0" hangingPunct="1">
              <a:spcBef>
                <a:spcPts val="1200"/>
              </a:spcBef>
              <a:spcAft>
                <a:spcPts val="1200"/>
              </a:spcAft>
              <a:buClrTx/>
              <a:buSzTx/>
              <a:tabLst/>
              <a:defRPr/>
            </a:pPr>
            <a:r>
              <a:rPr lang="en-US" sz="2800" u="sng" dirty="0">
                <a:solidFill>
                  <a:srgbClr val="000000"/>
                </a:solidFill>
                <a:latin typeface="Century Gothic" panose="020B0502020202020204" pitchFamily="34" charset="0"/>
                <a:ea typeface="Calibri" panose="020F0502020204030204" pitchFamily="34" charset="0"/>
              </a:rPr>
              <a:t>Foodservice</a:t>
            </a:r>
          </a:p>
          <a:p>
            <a:pPr marL="457200" marR="0" lvl="0" indent="-457200" algn="l" defTabSz="914400" rtl="0" eaLnBrk="1" fontAlgn="auto" latinLnBrk="0" hangingPunct="1">
              <a:spcBef>
                <a:spcPts val="1200"/>
              </a:spcBef>
              <a:spcAft>
                <a:spcPts val="1200"/>
              </a:spcAft>
              <a:buClrTx/>
              <a:buSzTx/>
              <a:buFont typeface="Arial" panose="020B0604020202020204" pitchFamily="34" charset="0"/>
              <a:buChar char="•"/>
              <a:tabLst/>
              <a:defRPr/>
            </a:pPr>
            <a:r>
              <a:rPr lang="en-US" sz="2800" dirty="0">
                <a:solidFill>
                  <a:srgbClr val="000000"/>
                </a:solidFill>
                <a:latin typeface="Century Gothic" panose="020B0502020202020204" pitchFamily="34" charset="0"/>
                <a:ea typeface="Calibri" panose="020F0502020204030204" pitchFamily="34" charset="0"/>
              </a:rPr>
              <a:t>Leveraging Operator Data</a:t>
            </a:r>
          </a:p>
          <a:p>
            <a:pPr marL="457200" marR="0" lvl="0" indent="-457200" algn="l" defTabSz="914400" rtl="0" eaLnBrk="1" fontAlgn="auto" latinLnBrk="0" hangingPunct="1">
              <a:spcBef>
                <a:spcPts val="1200"/>
              </a:spcBef>
              <a:spcAft>
                <a:spcPts val="1200"/>
              </a:spcAft>
              <a:buClrTx/>
              <a:buSzTx/>
              <a:buFont typeface="Arial" panose="020B0604020202020204" pitchFamily="34" charset="0"/>
              <a:buChar char="•"/>
              <a:tabLst/>
              <a:defRPr/>
            </a:pPr>
            <a:r>
              <a:rPr lang="en-US" sz="2800" dirty="0">
                <a:solidFill>
                  <a:srgbClr val="000000"/>
                </a:solidFill>
                <a:latin typeface="Century Gothic" panose="020B0502020202020204" pitchFamily="34" charset="0"/>
                <a:ea typeface="Calibri" panose="020F0502020204030204" pitchFamily="34" charset="0"/>
              </a:rPr>
              <a:t>Foodservice </a:t>
            </a:r>
            <a:r>
              <a:rPr lang="en-US" sz="2800" baseline="0" dirty="0">
                <a:solidFill>
                  <a:srgbClr val="000000"/>
                </a:solidFill>
                <a:latin typeface="Century Gothic" panose="020B0502020202020204" pitchFamily="34" charset="0"/>
                <a:ea typeface="Calibri" panose="020F0502020204030204" pitchFamily="34" charset="0"/>
              </a:rPr>
              <a:t>GPO’s</a:t>
            </a:r>
          </a:p>
          <a:p>
            <a:pPr marL="457200" marR="0" lvl="0" indent="-457200" algn="l" defTabSz="914400" rtl="0" eaLnBrk="1" fontAlgn="auto" latinLnBrk="0" hangingPunct="1">
              <a:spcBef>
                <a:spcPts val="1200"/>
              </a:spcBef>
              <a:spcAft>
                <a:spcPts val="1200"/>
              </a:spcAft>
              <a:buClrTx/>
              <a:buSzTx/>
              <a:buFont typeface="Arial" panose="020B0604020202020204" pitchFamily="34" charset="0"/>
              <a:buChar char="•"/>
              <a:tabLst/>
              <a:defRPr/>
            </a:pPr>
            <a:r>
              <a:rPr kumimoji="0" lang="en-US" sz="2800" i="0" u="none" strike="noStrike" kern="1200" cap="none" spc="0" normalizeH="0" noProof="0" dirty="0">
                <a:ln>
                  <a:noFill/>
                </a:ln>
                <a:solidFill>
                  <a:srgbClr val="000000"/>
                </a:solidFill>
                <a:effectLst/>
                <a:uLnTx/>
                <a:uFillTx/>
                <a:latin typeface="Century Gothic" panose="020B0502020202020204" pitchFamily="34" charset="0"/>
                <a:ea typeface="Calibri" panose="020F0502020204030204" pitchFamily="34" charset="0"/>
              </a:rPr>
              <a:t>Claims Processing Efficiency</a:t>
            </a:r>
          </a:p>
          <a:p>
            <a:pPr marL="457200" marR="0" lvl="0" indent="-457200" algn="l" defTabSz="914400" rtl="0" eaLnBrk="1" fontAlgn="auto" latinLnBrk="0" hangingPunct="1">
              <a:spcBef>
                <a:spcPts val="1200"/>
              </a:spcBef>
              <a:spcAft>
                <a:spcPts val="1200"/>
              </a:spcAft>
              <a:buClrTx/>
              <a:buSzTx/>
              <a:buFont typeface="Arial" panose="020B0604020202020204" pitchFamily="34" charset="0"/>
              <a:buChar char="•"/>
              <a:tabLst/>
              <a:defRPr/>
            </a:pPr>
            <a:r>
              <a:rPr kumimoji="0" lang="en-US" sz="2800" i="0" u="none" strike="noStrike" kern="1200" cap="none" spc="0" normalizeH="0" noProof="0" dirty="0">
                <a:ln>
                  <a:noFill/>
                </a:ln>
                <a:solidFill>
                  <a:srgbClr val="000000"/>
                </a:solidFill>
                <a:effectLst/>
                <a:uLnTx/>
                <a:uFillTx/>
                <a:latin typeface="Century Gothic" panose="020B0502020202020204" pitchFamily="34" charset="0"/>
                <a:ea typeface="Calibri" panose="020F0502020204030204" pitchFamily="34" charset="0"/>
              </a:rPr>
              <a:t>Redistribution </a:t>
            </a:r>
            <a:endPar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endParaRPr>
          </a:p>
        </p:txBody>
      </p:sp>
      <p:cxnSp>
        <p:nvCxnSpPr>
          <p:cNvPr id="10" name="Straight Connector 9"/>
          <p:cNvCxnSpPr/>
          <p:nvPr/>
        </p:nvCxnSpPr>
        <p:spPr>
          <a:xfrm>
            <a:off x="6025664" y="2611289"/>
            <a:ext cx="0" cy="4009293"/>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1233DF6-2929-457D-9B31-FF8E6CD65DB0}"/>
              </a:ext>
            </a:extLst>
          </p:cNvPr>
          <p:cNvSpPr/>
          <p:nvPr/>
        </p:nvSpPr>
        <p:spPr>
          <a:xfrm>
            <a:off x="194001" y="1461352"/>
            <a:ext cx="11501470" cy="584775"/>
          </a:xfrm>
          <a:prstGeom prst="rect">
            <a:avLst/>
          </a:prstGeom>
        </p:spPr>
        <p:txBody>
          <a:bodyPr wrap="square">
            <a:spAutoFit/>
          </a:bodyPr>
          <a:lstStyle/>
          <a:p>
            <a:pPr marR="0" lvl="0" algn="l" defTabSz="914400" rtl="0" eaLnBrk="1" fontAlgn="auto" latinLnBrk="0" hangingPunct="1">
              <a:spcBef>
                <a:spcPts val="1200"/>
              </a:spcBef>
              <a:spcAft>
                <a:spcPts val="1200"/>
              </a:spcAft>
              <a:buClrTx/>
              <a:buSzTx/>
              <a:tabLst/>
              <a:defRPr/>
            </a:pPr>
            <a:r>
              <a:rPr lang="en-US" sz="3200" dirty="0">
                <a:solidFill>
                  <a:srgbClr val="000000"/>
                </a:solidFill>
                <a:latin typeface="Century Gothic" panose="020B0502020202020204" pitchFamily="34" charset="0"/>
                <a:ea typeface="Calibri" panose="020F0502020204030204" pitchFamily="34" charset="0"/>
              </a:rPr>
              <a:t>Keynote:  </a:t>
            </a:r>
            <a:r>
              <a:rPr lang="en-US" sz="3200" i="1" dirty="0">
                <a:solidFill>
                  <a:srgbClr val="000000"/>
                </a:solidFill>
                <a:latin typeface="Century Gothic" panose="020B0502020202020204" pitchFamily="34" charset="0"/>
                <a:ea typeface="Calibri" panose="020F0502020204030204" pitchFamily="34" charset="0"/>
              </a:rPr>
              <a:t>The changing world of consumer tastes</a:t>
            </a:r>
            <a:endParaRPr kumimoji="0" lang="en-US" sz="3200" b="0" i="1"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824425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3CDF3-96F6-463C-842E-CEEA1D31DCBB}"/>
              </a:ext>
            </a:extLst>
          </p:cNvPr>
          <p:cNvSpPr/>
          <p:nvPr/>
        </p:nvSpPr>
        <p:spPr>
          <a:xfrm>
            <a:off x="7823147" y="1"/>
            <a:ext cx="43672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7" name="Title 6"/>
          <p:cNvSpPr>
            <a:spLocks noGrp="1"/>
          </p:cNvSpPr>
          <p:nvPr>
            <p:ph type="title"/>
          </p:nvPr>
        </p:nvSpPr>
        <p:spPr>
          <a:xfrm>
            <a:off x="346493" y="220134"/>
            <a:ext cx="7354365" cy="1071026"/>
          </a:xfrm>
        </p:spPr>
        <p:txBody>
          <a:bodyPr/>
          <a:lstStyle/>
          <a:p>
            <a:r>
              <a:rPr lang="en-US" sz="3200" dirty="0">
                <a:solidFill>
                  <a:schemeClr val="bg1">
                    <a:lumMod val="75000"/>
                  </a:schemeClr>
                </a:solidFill>
                <a:latin typeface="Century Gothic" panose="020B0502020202020204" pitchFamily="34" charset="0"/>
              </a:rPr>
              <a:t>FSIC: A Leader in Restaurant Supply Chain Transparency &amp; Compliance</a:t>
            </a:r>
            <a:endParaRPr lang="uk-UA" sz="3200" dirty="0">
              <a:solidFill>
                <a:schemeClr val="bg1">
                  <a:lumMod val="7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76DAA579-3A1D-40BA-B640-92289460F921}"/>
              </a:ext>
            </a:extLst>
          </p:cNvPr>
          <p:cNvSpPr txBox="1"/>
          <p:nvPr/>
        </p:nvSpPr>
        <p:spPr>
          <a:xfrm>
            <a:off x="1122744" y="5409513"/>
            <a:ext cx="2160655"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2001</a:t>
            </a:r>
          </a:p>
          <a:p>
            <a:pPr algn="ctr" defTabSz="914217"/>
            <a:r>
              <a:rPr lang="en-US" b="1" dirty="0">
                <a:solidFill>
                  <a:srgbClr val="FFFFFF"/>
                </a:solidFill>
                <a:latin typeface="Century Gothic" panose="020B0502020202020204" pitchFamily="34" charset="0"/>
              </a:rPr>
              <a:t>Founded</a:t>
            </a:r>
          </a:p>
        </p:txBody>
      </p:sp>
      <p:sp>
        <p:nvSpPr>
          <p:cNvPr id="21" name="TextBox 20">
            <a:extLst>
              <a:ext uri="{FF2B5EF4-FFF2-40B4-BE49-F238E27FC236}">
                <a16:creationId xmlns:a16="http://schemas.microsoft.com/office/drawing/2014/main" id="{205EDFFC-6561-4C05-B46B-F35BE629FCB0}"/>
              </a:ext>
            </a:extLst>
          </p:cNvPr>
          <p:cNvSpPr txBox="1"/>
          <p:nvPr/>
        </p:nvSpPr>
        <p:spPr>
          <a:xfrm>
            <a:off x="4697401" y="2663521"/>
            <a:ext cx="2129639"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500</a:t>
            </a:r>
          </a:p>
          <a:p>
            <a:pPr algn="ctr" defTabSz="914217"/>
            <a:r>
              <a:rPr lang="en-US" b="1" dirty="0">
                <a:solidFill>
                  <a:srgbClr val="FFFFFF"/>
                </a:solidFill>
                <a:latin typeface="Century Gothic" panose="020B0502020202020204" pitchFamily="34" charset="0"/>
              </a:rPr>
              <a:t>Distributors </a:t>
            </a:r>
          </a:p>
        </p:txBody>
      </p:sp>
      <p:sp>
        <p:nvSpPr>
          <p:cNvPr id="29" name="TextBox 28">
            <a:extLst>
              <a:ext uri="{FF2B5EF4-FFF2-40B4-BE49-F238E27FC236}">
                <a16:creationId xmlns:a16="http://schemas.microsoft.com/office/drawing/2014/main" id="{03C83DC1-F35F-4C1F-939D-BC2565B8FD21}"/>
              </a:ext>
            </a:extLst>
          </p:cNvPr>
          <p:cNvSpPr txBox="1"/>
          <p:nvPr/>
        </p:nvSpPr>
        <p:spPr>
          <a:xfrm>
            <a:off x="4206559" y="4028724"/>
            <a:ext cx="3239662"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7,000+</a:t>
            </a:r>
          </a:p>
          <a:p>
            <a:pPr algn="ctr" defTabSz="914217"/>
            <a:r>
              <a:rPr lang="en-US" b="1" dirty="0">
                <a:solidFill>
                  <a:srgbClr val="FFFFFF"/>
                </a:solidFill>
                <a:latin typeface="Century Gothic" panose="020B0502020202020204" pitchFamily="34" charset="0"/>
              </a:rPr>
              <a:t>Mfr. Contracts</a:t>
            </a:r>
          </a:p>
        </p:txBody>
      </p:sp>
      <p:sp>
        <p:nvSpPr>
          <p:cNvPr id="30" name="TextBox 29">
            <a:extLst>
              <a:ext uri="{FF2B5EF4-FFF2-40B4-BE49-F238E27FC236}">
                <a16:creationId xmlns:a16="http://schemas.microsoft.com/office/drawing/2014/main" id="{48BD6B1A-89EC-41C4-820E-70ED033759E2}"/>
              </a:ext>
            </a:extLst>
          </p:cNvPr>
          <p:cNvSpPr txBox="1"/>
          <p:nvPr/>
        </p:nvSpPr>
        <p:spPr>
          <a:xfrm>
            <a:off x="4045266" y="5371012"/>
            <a:ext cx="3417558"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1,500+</a:t>
            </a:r>
          </a:p>
          <a:p>
            <a:pPr algn="ctr" defTabSz="914217"/>
            <a:r>
              <a:rPr lang="en-US" b="1" dirty="0">
                <a:solidFill>
                  <a:srgbClr val="FFFFFF"/>
                </a:solidFill>
                <a:latin typeface="Century Gothic" panose="020B0502020202020204" pitchFamily="34" charset="0"/>
              </a:rPr>
              <a:t>Dist. Contracts</a:t>
            </a:r>
          </a:p>
        </p:txBody>
      </p:sp>
      <p:sp>
        <p:nvSpPr>
          <p:cNvPr id="31" name="TextBox 30">
            <a:extLst>
              <a:ext uri="{FF2B5EF4-FFF2-40B4-BE49-F238E27FC236}">
                <a16:creationId xmlns:a16="http://schemas.microsoft.com/office/drawing/2014/main" id="{BE94D9A1-FCE7-4E30-9912-57420DF3F717}"/>
              </a:ext>
            </a:extLst>
          </p:cNvPr>
          <p:cNvSpPr txBox="1"/>
          <p:nvPr/>
        </p:nvSpPr>
        <p:spPr>
          <a:xfrm>
            <a:off x="840641" y="4105418"/>
            <a:ext cx="2888722"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2.5-10%</a:t>
            </a:r>
          </a:p>
          <a:p>
            <a:pPr algn="ctr" defTabSz="914217"/>
            <a:r>
              <a:rPr lang="en-US" b="1" dirty="0">
                <a:solidFill>
                  <a:srgbClr val="FFFFFF"/>
                </a:solidFill>
                <a:latin typeface="Century Gothic" panose="020B0502020202020204" pitchFamily="34" charset="0"/>
              </a:rPr>
              <a:t>Client Savings</a:t>
            </a:r>
          </a:p>
        </p:txBody>
      </p:sp>
      <p:sp>
        <p:nvSpPr>
          <p:cNvPr id="34" name="TextBox 33">
            <a:extLst>
              <a:ext uri="{FF2B5EF4-FFF2-40B4-BE49-F238E27FC236}">
                <a16:creationId xmlns:a16="http://schemas.microsoft.com/office/drawing/2014/main" id="{2FA45D6C-FAD7-4A7E-9FCE-AEF5407D9A12}"/>
              </a:ext>
            </a:extLst>
          </p:cNvPr>
          <p:cNvSpPr txBox="1"/>
          <p:nvPr/>
        </p:nvSpPr>
        <p:spPr>
          <a:xfrm>
            <a:off x="333594" y="2801323"/>
            <a:ext cx="3909839"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500,000,000+</a:t>
            </a:r>
          </a:p>
          <a:p>
            <a:pPr algn="ctr" defTabSz="914217"/>
            <a:r>
              <a:rPr lang="en-US" b="1" dirty="0">
                <a:solidFill>
                  <a:srgbClr val="FFFFFF"/>
                </a:solidFill>
                <a:latin typeface="Century Gothic" panose="020B0502020202020204" pitchFamily="34" charset="0"/>
              </a:rPr>
              <a:t>Client Savings Identified</a:t>
            </a:r>
          </a:p>
        </p:txBody>
      </p:sp>
      <p:sp>
        <p:nvSpPr>
          <p:cNvPr id="39" name="TextBox 38">
            <a:extLst>
              <a:ext uri="{FF2B5EF4-FFF2-40B4-BE49-F238E27FC236}">
                <a16:creationId xmlns:a16="http://schemas.microsoft.com/office/drawing/2014/main" id="{539B4E84-1962-4E43-A984-AA878B0A9CDF}"/>
              </a:ext>
            </a:extLst>
          </p:cNvPr>
          <p:cNvSpPr txBox="1"/>
          <p:nvPr/>
        </p:nvSpPr>
        <p:spPr>
          <a:xfrm>
            <a:off x="4530793" y="1409303"/>
            <a:ext cx="2478232"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10,500</a:t>
            </a:r>
          </a:p>
          <a:p>
            <a:pPr algn="ctr" defTabSz="914217"/>
            <a:r>
              <a:rPr lang="en-US" b="1" dirty="0">
                <a:solidFill>
                  <a:srgbClr val="FFFFFF"/>
                </a:solidFill>
                <a:latin typeface="Century Gothic" panose="020B0502020202020204" pitchFamily="34" charset="0"/>
              </a:rPr>
              <a:t>Manufacturers </a:t>
            </a:r>
          </a:p>
        </p:txBody>
      </p:sp>
      <p:sp>
        <p:nvSpPr>
          <p:cNvPr id="40" name="TextBox 39">
            <a:extLst>
              <a:ext uri="{FF2B5EF4-FFF2-40B4-BE49-F238E27FC236}">
                <a16:creationId xmlns:a16="http://schemas.microsoft.com/office/drawing/2014/main" id="{C08D6FCE-E144-4462-AE1E-1E959914E425}"/>
              </a:ext>
            </a:extLst>
          </p:cNvPr>
          <p:cNvSpPr txBox="1"/>
          <p:nvPr/>
        </p:nvSpPr>
        <p:spPr>
          <a:xfrm>
            <a:off x="597715" y="1477922"/>
            <a:ext cx="3073542" cy="1015663"/>
          </a:xfrm>
          <a:prstGeom prst="rect">
            <a:avLst/>
          </a:prstGeom>
          <a:noFill/>
        </p:spPr>
        <p:txBody>
          <a:bodyPr wrap="square" rtlCol="0">
            <a:spAutoFit/>
          </a:bodyPr>
          <a:lstStyle/>
          <a:p>
            <a:pPr algn="ctr" defTabSz="914217"/>
            <a:r>
              <a:rPr lang="en-US" sz="4000" b="1" dirty="0">
                <a:solidFill>
                  <a:srgbClr val="FFFFFF"/>
                </a:solidFill>
                <a:latin typeface="Century Gothic" panose="020B0502020202020204" pitchFamily="34" charset="0"/>
              </a:rPr>
              <a:t>200</a:t>
            </a:r>
          </a:p>
          <a:p>
            <a:pPr algn="ctr" defTabSz="914217"/>
            <a:r>
              <a:rPr lang="en-US" b="1" dirty="0">
                <a:solidFill>
                  <a:srgbClr val="FFFFFF"/>
                </a:solidFill>
                <a:latin typeface="Century Gothic" panose="020B0502020202020204" pitchFamily="34" charset="0"/>
              </a:rPr>
              <a:t>Brands Serviced</a:t>
            </a:r>
          </a:p>
        </p:txBody>
      </p:sp>
      <p:pic>
        <p:nvPicPr>
          <p:cNvPr id="42" name="Picture 41">
            <a:extLst>
              <a:ext uri="{FF2B5EF4-FFF2-40B4-BE49-F238E27FC236}">
                <a16:creationId xmlns:a16="http://schemas.microsoft.com/office/drawing/2014/main" id="{5B9F19E0-2D67-41EE-9070-46C65CE70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2978" y="2707851"/>
            <a:ext cx="1389390" cy="886147"/>
          </a:xfrm>
          <a:prstGeom prst="rect">
            <a:avLst/>
          </a:prstGeom>
        </p:spPr>
      </p:pic>
      <p:pic>
        <p:nvPicPr>
          <p:cNvPr id="45" name="Picture 44">
            <a:extLst>
              <a:ext uri="{FF2B5EF4-FFF2-40B4-BE49-F238E27FC236}">
                <a16:creationId xmlns:a16="http://schemas.microsoft.com/office/drawing/2014/main" id="{08240B1B-4DF6-4C56-BF96-33D43EEDF3BE}"/>
              </a:ext>
            </a:extLst>
          </p:cNvPr>
          <p:cNvPicPr>
            <a:picLocks noChangeAspect="1"/>
          </p:cNvPicPr>
          <p:nvPr/>
        </p:nvPicPr>
        <p:blipFill>
          <a:blip r:embed="rId4"/>
          <a:stretch>
            <a:fillRect/>
          </a:stretch>
        </p:blipFill>
        <p:spPr>
          <a:xfrm>
            <a:off x="10742771" y="1190026"/>
            <a:ext cx="1422704" cy="1422704"/>
          </a:xfrm>
          <a:prstGeom prst="rect">
            <a:avLst/>
          </a:prstGeom>
        </p:spPr>
      </p:pic>
      <p:pic>
        <p:nvPicPr>
          <p:cNvPr id="47" name="Picture 46">
            <a:extLst>
              <a:ext uri="{FF2B5EF4-FFF2-40B4-BE49-F238E27FC236}">
                <a16:creationId xmlns:a16="http://schemas.microsoft.com/office/drawing/2014/main" id="{AE02AB58-4CFC-443A-AE66-6581042677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59747" y="2643102"/>
            <a:ext cx="1384742" cy="376779"/>
          </a:xfrm>
          <a:prstGeom prst="rect">
            <a:avLst/>
          </a:prstGeom>
        </p:spPr>
      </p:pic>
      <p:pic>
        <p:nvPicPr>
          <p:cNvPr id="48" name="Content Placeholder 9">
            <a:extLst>
              <a:ext uri="{FF2B5EF4-FFF2-40B4-BE49-F238E27FC236}">
                <a16:creationId xmlns:a16="http://schemas.microsoft.com/office/drawing/2014/main" id="{D1C546CF-1312-4443-B6B6-43921627F444}"/>
              </a:ext>
            </a:extLst>
          </p:cNvPr>
          <p:cNvPicPr>
            <a:picLocks noChangeAspect="1"/>
          </p:cNvPicPr>
          <p:nvPr/>
        </p:nvPicPr>
        <p:blipFill>
          <a:blip r:embed="rId6"/>
          <a:stretch>
            <a:fillRect/>
          </a:stretch>
        </p:blipFill>
        <p:spPr>
          <a:xfrm>
            <a:off x="10765942" y="3264180"/>
            <a:ext cx="1263730" cy="865723"/>
          </a:xfrm>
          <a:prstGeom prst="rect">
            <a:avLst/>
          </a:prstGeom>
        </p:spPr>
      </p:pic>
      <p:pic>
        <p:nvPicPr>
          <p:cNvPr id="49" name="Picture 48">
            <a:extLst>
              <a:ext uri="{FF2B5EF4-FFF2-40B4-BE49-F238E27FC236}">
                <a16:creationId xmlns:a16="http://schemas.microsoft.com/office/drawing/2014/main" id="{A79D4F6B-655D-4BA8-8690-7433093992A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619396" y="4867312"/>
            <a:ext cx="1189926" cy="873503"/>
          </a:xfrm>
          <a:prstGeom prst="rect">
            <a:avLst/>
          </a:prstGeom>
        </p:spPr>
      </p:pic>
      <p:pic>
        <p:nvPicPr>
          <p:cNvPr id="50" name="Picture 49">
            <a:extLst>
              <a:ext uri="{FF2B5EF4-FFF2-40B4-BE49-F238E27FC236}">
                <a16:creationId xmlns:a16="http://schemas.microsoft.com/office/drawing/2014/main" id="{44477084-90C3-4960-8D94-CA17D5B2B48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016261" y="1097414"/>
            <a:ext cx="701573" cy="701573"/>
          </a:xfrm>
          <a:prstGeom prst="rect">
            <a:avLst/>
          </a:prstGeom>
        </p:spPr>
      </p:pic>
      <p:pic>
        <p:nvPicPr>
          <p:cNvPr id="52" name="Picture 51">
            <a:extLst>
              <a:ext uri="{FF2B5EF4-FFF2-40B4-BE49-F238E27FC236}">
                <a16:creationId xmlns:a16="http://schemas.microsoft.com/office/drawing/2014/main" id="{B02670F5-FDB0-44D5-98D8-D4BCAD1DA96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748035" y="273402"/>
            <a:ext cx="1080889" cy="524231"/>
          </a:xfrm>
          <a:prstGeom prst="rect">
            <a:avLst/>
          </a:prstGeom>
        </p:spPr>
      </p:pic>
      <p:pic>
        <p:nvPicPr>
          <p:cNvPr id="53" name="Picture 52">
            <a:extLst>
              <a:ext uri="{FF2B5EF4-FFF2-40B4-BE49-F238E27FC236}">
                <a16:creationId xmlns:a16="http://schemas.microsoft.com/office/drawing/2014/main" id="{DF92A308-D438-4EF1-839E-FB7D93023875}"/>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465218" y="3197023"/>
            <a:ext cx="1154019" cy="924136"/>
          </a:xfrm>
          <a:prstGeom prst="rect">
            <a:avLst/>
          </a:prstGeom>
        </p:spPr>
      </p:pic>
      <p:pic>
        <p:nvPicPr>
          <p:cNvPr id="55" name="Picture 54" descr="A close up of a logo&#10;&#10;Description automatically generated">
            <a:extLst>
              <a:ext uri="{FF2B5EF4-FFF2-40B4-BE49-F238E27FC236}">
                <a16:creationId xmlns:a16="http://schemas.microsoft.com/office/drawing/2014/main" id="{8CFC4B68-7764-4281-B75E-6C461D0D408E}"/>
              </a:ext>
            </a:extLst>
          </p:cNvPr>
          <p:cNvPicPr>
            <a:picLocks noChangeAspect="1"/>
          </p:cNvPicPr>
          <p:nvPr/>
        </p:nvPicPr>
        <p:blipFill>
          <a:blip r:embed="rId11"/>
          <a:stretch>
            <a:fillRect/>
          </a:stretch>
        </p:blipFill>
        <p:spPr>
          <a:xfrm>
            <a:off x="10730322" y="4777757"/>
            <a:ext cx="1243592" cy="1243592"/>
          </a:xfrm>
          <a:prstGeom prst="rect">
            <a:avLst/>
          </a:prstGeom>
        </p:spPr>
      </p:pic>
      <p:pic>
        <p:nvPicPr>
          <p:cNvPr id="54" name="Picture 53">
            <a:extLst>
              <a:ext uri="{FF2B5EF4-FFF2-40B4-BE49-F238E27FC236}">
                <a16:creationId xmlns:a16="http://schemas.microsoft.com/office/drawing/2014/main" id="{503F13BB-B834-4E8D-A9D4-7634E2D68374}"/>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904302" y="4323314"/>
            <a:ext cx="990173" cy="527235"/>
          </a:xfrm>
          <a:prstGeom prst="rect">
            <a:avLst/>
          </a:prstGeom>
        </p:spPr>
      </p:pic>
      <p:pic>
        <p:nvPicPr>
          <p:cNvPr id="3" name="Picture 2" descr="A close up of a sign&#10;&#10;Description automatically generated">
            <a:extLst>
              <a:ext uri="{FF2B5EF4-FFF2-40B4-BE49-F238E27FC236}">
                <a16:creationId xmlns:a16="http://schemas.microsoft.com/office/drawing/2014/main" id="{2ADFBB75-6A9A-4CDA-BCD4-1526E27BBEE8}"/>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072446" y="-100775"/>
            <a:ext cx="1394988" cy="1394988"/>
          </a:xfrm>
          <a:prstGeom prst="rect">
            <a:avLst/>
          </a:prstGeom>
        </p:spPr>
      </p:pic>
      <p:pic>
        <p:nvPicPr>
          <p:cNvPr id="12" name="Picture 11" descr="A close up of a clock&#10;&#10;Description automatically generated">
            <a:extLst>
              <a:ext uri="{FF2B5EF4-FFF2-40B4-BE49-F238E27FC236}">
                <a16:creationId xmlns:a16="http://schemas.microsoft.com/office/drawing/2014/main" id="{A12FB455-30A9-4B6C-8E73-8855CCF0C428}"/>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223732" y="1953960"/>
            <a:ext cx="1636992" cy="509015"/>
          </a:xfrm>
          <a:prstGeom prst="rect">
            <a:avLst/>
          </a:prstGeom>
        </p:spPr>
      </p:pic>
      <p:pic>
        <p:nvPicPr>
          <p:cNvPr id="16" name="Picture 15" descr="A close up of a logo&#10;&#10;Description automatically generated">
            <a:extLst>
              <a:ext uri="{FF2B5EF4-FFF2-40B4-BE49-F238E27FC236}">
                <a16:creationId xmlns:a16="http://schemas.microsoft.com/office/drawing/2014/main" id="{675154AC-A04C-4342-8311-48917D770D16}"/>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106661" y="3312384"/>
            <a:ext cx="1131637" cy="848728"/>
          </a:xfrm>
          <a:prstGeom prst="rect">
            <a:avLst/>
          </a:prstGeom>
        </p:spPr>
      </p:pic>
      <p:pic>
        <p:nvPicPr>
          <p:cNvPr id="18" name="Picture 17" descr="A close up of a sign&#10;&#10;Description automatically generated">
            <a:extLst>
              <a:ext uri="{FF2B5EF4-FFF2-40B4-BE49-F238E27FC236}">
                <a16:creationId xmlns:a16="http://schemas.microsoft.com/office/drawing/2014/main" id="{11CBEA6F-4A6F-4833-9795-FB10A17DACF3}"/>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938082" y="1064870"/>
            <a:ext cx="1897263" cy="519980"/>
          </a:xfrm>
          <a:prstGeom prst="rect">
            <a:avLst/>
          </a:prstGeom>
        </p:spPr>
      </p:pic>
      <p:pic>
        <p:nvPicPr>
          <p:cNvPr id="23" name="Picture 22" descr="A picture containing indoor&#10;&#10;Description automatically generated">
            <a:extLst>
              <a:ext uri="{FF2B5EF4-FFF2-40B4-BE49-F238E27FC236}">
                <a16:creationId xmlns:a16="http://schemas.microsoft.com/office/drawing/2014/main" id="{D434B88A-229C-48CC-8C1E-40E4470785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0017" y="2707851"/>
            <a:ext cx="778727" cy="566828"/>
          </a:xfrm>
          <a:prstGeom prst="rect">
            <a:avLst/>
          </a:prstGeom>
        </p:spPr>
      </p:pic>
      <p:pic>
        <p:nvPicPr>
          <p:cNvPr id="25" name="Picture 24">
            <a:extLst>
              <a:ext uri="{FF2B5EF4-FFF2-40B4-BE49-F238E27FC236}">
                <a16:creationId xmlns:a16="http://schemas.microsoft.com/office/drawing/2014/main" id="{E7BE2AD3-BDC6-4724-917D-32F7068FE925}"/>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8141195" y="1752648"/>
            <a:ext cx="952500" cy="952500"/>
          </a:xfrm>
          <a:prstGeom prst="rect">
            <a:avLst/>
          </a:prstGeom>
        </p:spPr>
      </p:pic>
      <p:pic>
        <p:nvPicPr>
          <p:cNvPr id="28" name="Picture 27">
            <a:extLst>
              <a:ext uri="{FF2B5EF4-FFF2-40B4-BE49-F238E27FC236}">
                <a16:creationId xmlns:a16="http://schemas.microsoft.com/office/drawing/2014/main" id="{D5C51EA0-E8BE-4496-B267-45BDDECA273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55863" y="4129903"/>
            <a:ext cx="978286" cy="421117"/>
          </a:xfrm>
          <a:prstGeom prst="rect">
            <a:avLst/>
          </a:prstGeom>
        </p:spPr>
      </p:pic>
      <p:pic>
        <p:nvPicPr>
          <p:cNvPr id="36" name="Picture 35" descr="A close up of a logo&#10;&#10;Description automatically generated">
            <a:extLst>
              <a:ext uri="{FF2B5EF4-FFF2-40B4-BE49-F238E27FC236}">
                <a16:creationId xmlns:a16="http://schemas.microsoft.com/office/drawing/2014/main" id="{03438630-FDFA-48F5-B0BF-645208699CF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04375" y="5399553"/>
            <a:ext cx="1250033" cy="1250033"/>
          </a:xfrm>
          <a:prstGeom prst="rect">
            <a:avLst/>
          </a:prstGeom>
        </p:spPr>
      </p:pic>
      <p:pic>
        <p:nvPicPr>
          <p:cNvPr id="43" name="Picture 42" descr="A close up of a logo&#10;&#10;Description automatically generated">
            <a:extLst>
              <a:ext uri="{FF2B5EF4-FFF2-40B4-BE49-F238E27FC236}">
                <a16:creationId xmlns:a16="http://schemas.microsoft.com/office/drawing/2014/main" id="{C353634E-4B8B-4E84-BA86-1C40CFE2F9A4}"/>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9571388" y="4095397"/>
            <a:ext cx="1076642" cy="717761"/>
          </a:xfrm>
          <a:prstGeom prst="rect">
            <a:avLst/>
          </a:prstGeom>
        </p:spPr>
      </p:pic>
      <p:pic>
        <p:nvPicPr>
          <p:cNvPr id="10" name="Picture 9">
            <a:extLst>
              <a:ext uri="{FF2B5EF4-FFF2-40B4-BE49-F238E27FC236}">
                <a16:creationId xmlns:a16="http://schemas.microsoft.com/office/drawing/2014/main" id="{96D8D800-1C7B-4460-BF2B-19B1D0B77EF8}"/>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7933818" y="5281410"/>
            <a:ext cx="1636992" cy="333339"/>
          </a:xfrm>
          <a:prstGeom prst="rect">
            <a:avLst/>
          </a:prstGeom>
        </p:spPr>
      </p:pic>
      <p:pic>
        <p:nvPicPr>
          <p:cNvPr id="59" name="Picture 58">
            <a:extLst>
              <a:ext uri="{FF2B5EF4-FFF2-40B4-BE49-F238E27FC236}">
                <a16:creationId xmlns:a16="http://schemas.microsoft.com/office/drawing/2014/main" id="{049C5712-9734-4933-B97B-3F628AB5BA2A}"/>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9366033" y="5938570"/>
            <a:ext cx="1141624" cy="393333"/>
          </a:xfrm>
          <a:prstGeom prst="rect">
            <a:avLst/>
          </a:prstGeom>
        </p:spPr>
      </p:pic>
      <p:pic>
        <p:nvPicPr>
          <p:cNvPr id="44" name="Picture 43">
            <a:extLst>
              <a:ext uri="{FF2B5EF4-FFF2-40B4-BE49-F238E27FC236}">
                <a16:creationId xmlns:a16="http://schemas.microsoft.com/office/drawing/2014/main" id="{FDEF0379-715B-484E-A3AA-AC2A64F72DD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45503" y="11224"/>
            <a:ext cx="1011649" cy="1011649"/>
          </a:xfrm>
          <a:prstGeom prst="rect">
            <a:avLst/>
          </a:prstGeom>
        </p:spPr>
      </p:pic>
      <p:pic>
        <p:nvPicPr>
          <p:cNvPr id="46" name="Picture 45" descr="Nobu%20Logo.jpg">
            <a:extLst>
              <a:ext uri="{FF2B5EF4-FFF2-40B4-BE49-F238E27FC236}">
                <a16:creationId xmlns:a16="http://schemas.microsoft.com/office/drawing/2014/main" id="{8FF0D269-906F-4E43-B51E-E31DB2410A99}"/>
              </a:ext>
            </a:extLst>
          </p:cNvPr>
          <p:cNvPicPr>
            <a:picLocks noChangeAspect="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10944955" y="1096036"/>
            <a:ext cx="1068212" cy="407934"/>
          </a:xfrm>
          <a:prstGeom prst="rect">
            <a:avLst/>
          </a:prstGeom>
          <a:noFill/>
          <a:ln>
            <a:noFill/>
          </a:ln>
        </p:spPr>
      </p:pic>
      <p:pic>
        <p:nvPicPr>
          <p:cNvPr id="51" name="Picture 50">
            <a:extLst>
              <a:ext uri="{FF2B5EF4-FFF2-40B4-BE49-F238E27FC236}">
                <a16:creationId xmlns:a16="http://schemas.microsoft.com/office/drawing/2014/main" id="{3712B91E-106C-4074-B58D-055E3C356569}"/>
              </a:ext>
            </a:extLst>
          </p:cNvPr>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10693271" y="6060235"/>
            <a:ext cx="1329576" cy="335079"/>
          </a:xfrm>
          <a:prstGeom prst="rect">
            <a:avLst/>
          </a:prstGeom>
        </p:spPr>
      </p:pic>
      <p:pic>
        <p:nvPicPr>
          <p:cNvPr id="61" name="Picture 60" descr="https://s14-eu5.ixquick.com/wikioimage/39a00cebbf9217718bb24866b2e079e7.png">
            <a:extLst>
              <a:ext uri="{FF2B5EF4-FFF2-40B4-BE49-F238E27FC236}">
                <a16:creationId xmlns:a16="http://schemas.microsoft.com/office/drawing/2014/main" id="{D04878F2-A0EC-4ABC-AA60-ED8F4730AA68}"/>
              </a:ext>
            </a:extLst>
          </p:cNvPr>
          <p:cNvPicPr/>
          <p:nvPr/>
        </p:nvPicPr>
        <p:blipFill>
          <a:blip r:embed="rId27">
            <a:extLst>
              <a:ext uri="{28A0092B-C50C-407E-A947-70E740481C1C}">
                <a14:useLocalDpi xmlns:a14="http://schemas.microsoft.com/office/drawing/2010/main" val="0"/>
              </a:ext>
            </a:extLst>
          </a:blip>
          <a:srcRect/>
          <a:stretch>
            <a:fillRect/>
          </a:stretch>
        </p:blipFill>
        <p:spPr bwMode="auto">
          <a:xfrm>
            <a:off x="8290834" y="4695838"/>
            <a:ext cx="708343" cy="495300"/>
          </a:xfrm>
          <a:prstGeom prst="rect">
            <a:avLst/>
          </a:prstGeom>
          <a:noFill/>
          <a:ln>
            <a:noFill/>
          </a:ln>
        </p:spPr>
      </p:pic>
    </p:spTree>
    <p:extLst>
      <p:ext uri="{BB962C8B-B14F-4D97-AF65-F5344CB8AC3E}">
        <p14:creationId xmlns:p14="http://schemas.microsoft.com/office/powerpoint/2010/main" val="12889214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187" y="160843"/>
            <a:ext cx="12176731" cy="1200329"/>
          </a:xfrm>
          <a:prstGeom prst="rect">
            <a:avLst/>
          </a:prstGeom>
          <a:noFill/>
        </p:spPr>
        <p:txBody>
          <a:bodyPr wrap="none" rtlCol="0">
            <a:spAutoFit/>
          </a:bodyPr>
          <a:lstStyle/>
          <a:p>
            <a:pPr algn="ctr" defTabSz="914217"/>
            <a:r>
              <a:rPr lang="en-US" sz="3600" b="1" dirty="0">
                <a:solidFill>
                  <a:srgbClr val="445469"/>
                </a:solidFill>
                <a:latin typeface="Century Gothic" panose="020B0502020202020204" pitchFamily="34" charset="0"/>
                <a:ea typeface="Montserrat Bold" charset="0"/>
                <a:cs typeface="Montserrat Bold" charset="0"/>
              </a:rPr>
              <a:t>GPO OVERSPENDING STATS</a:t>
            </a:r>
          </a:p>
          <a:p>
            <a:pPr algn="ctr" defTabSz="914217"/>
            <a:r>
              <a:rPr lang="en-US" sz="3600" b="1" dirty="0">
                <a:solidFill>
                  <a:srgbClr val="445469"/>
                </a:solidFill>
                <a:latin typeface="Century Gothic" panose="020B0502020202020204" pitchFamily="34" charset="0"/>
                <a:ea typeface="Montserrat Bold" charset="0"/>
                <a:cs typeface="Montserrat Bold" charset="0"/>
              </a:rPr>
              <a:t>Operators Receive a Small Portion of Your GPO Spend</a:t>
            </a:r>
          </a:p>
        </p:txBody>
      </p:sp>
      <p:grpSp>
        <p:nvGrpSpPr>
          <p:cNvPr id="7" name="Group 6">
            <a:extLst>
              <a:ext uri="{FF2B5EF4-FFF2-40B4-BE49-F238E27FC236}">
                <a16:creationId xmlns:a16="http://schemas.microsoft.com/office/drawing/2014/main" id="{FA42708D-EF09-41CF-8169-07ED52DE380B}"/>
              </a:ext>
            </a:extLst>
          </p:cNvPr>
          <p:cNvGrpSpPr/>
          <p:nvPr/>
        </p:nvGrpSpPr>
        <p:grpSpPr>
          <a:xfrm>
            <a:off x="7180690" y="1853802"/>
            <a:ext cx="2633462" cy="3903714"/>
            <a:chOff x="14358204" y="3707604"/>
            <a:chExt cx="5266924" cy="7807427"/>
          </a:xfrm>
        </p:grpSpPr>
        <p:sp>
          <p:nvSpPr>
            <p:cNvPr id="44" name="Oval 43"/>
            <p:cNvSpPr/>
            <p:nvPr/>
          </p:nvSpPr>
          <p:spPr>
            <a:xfrm>
              <a:off x="15181668" y="3707604"/>
              <a:ext cx="3834262" cy="3834262"/>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45" name="Pie 44"/>
            <p:cNvSpPr/>
            <p:nvPr/>
          </p:nvSpPr>
          <p:spPr>
            <a:xfrm flipH="1">
              <a:off x="15181668" y="3707604"/>
              <a:ext cx="3834262" cy="3834262"/>
            </a:xfrm>
            <a:prstGeom prst="pie">
              <a:avLst>
                <a:gd name="adj1" fmla="val 5327925"/>
                <a:gd name="adj2" fmla="val 524454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46" name="Oval 45"/>
            <p:cNvSpPr/>
            <p:nvPr/>
          </p:nvSpPr>
          <p:spPr>
            <a:xfrm>
              <a:off x="15487563" y="4013499"/>
              <a:ext cx="3222471" cy="352836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737572"/>
                </a:solidFill>
                <a:latin typeface="Century Gothic" panose="020B0502020202020204" pitchFamily="34" charset="0"/>
              </a:endParaRPr>
            </a:p>
          </p:txBody>
        </p:sp>
        <p:sp>
          <p:nvSpPr>
            <p:cNvPr id="52" name="TextBox 51"/>
            <p:cNvSpPr txBox="1"/>
            <p:nvPr/>
          </p:nvSpPr>
          <p:spPr>
            <a:xfrm>
              <a:off x="15610968" y="4855292"/>
              <a:ext cx="3170742" cy="1538882"/>
            </a:xfrm>
            <a:prstGeom prst="rect">
              <a:avLst/>
            </a:prstGeom>
            <a:noFill/>
          </p:spPr>
          <p:txBody>
            <a:bodyPr wrap="square" lIns="0" tIns="0" rIns="0" bIns="0" rtlCol="0">
              <a:spAutoFit/>
            </a:bodyPr>
            <a:lstStyle/>
            <a:p>
              <a:pPr algn="ctr" defTabSz="914217">
                <a:spcBef>
                  <a:spcPts val="250"/>
                </a:spcBef>
              </a:pPr>
              <a:r>
                <a:rPr lang="en-US" sz="2500" b="1" dirty="0">
                  <a:solidFill>
                    <a:srgbClr val="FFFFFF"/>
                  </a:solidFill>
                  <a:latin typeface="Century Gothic" panose="020B0502020202020204" pitchFamily="34" charset="0"/>
                  <a:ea typeface="Montserrat Bold" charset="0"/>
                  <a:cs typeface="Montserrat Bold" charset="0"/>
                </a:rPr>
                <a:t>$9.3 MILLION</a:t>
              </a:r>
            </a:p>
          </p:txBody>
        </p:sp>
        <p:sp>
          <p:nvSpPr>
            <p:cNvPr id="57" name="TextBox 56"/>
            <p:cNvSpPr txBox="1"/>
            <p:nvPr/>
          </p:nvSpPr>
          <p:spPr>
            <a:xfrm>
              <a:off x="14358204" y="7902475"/>
              <a:ext cx="5266924" cy="1415772"/>
            </a:xfrm>
            <a:prstGeom prst="rect">
              <a:avLst/>
            </a:prstGeom>
            <a:noFill/>
          </p:spPr>
          <p:txBody>
            <a:bodyPr wrap="square" rtlCol="0" anchor="ctr" anchorCtr="0">
              <a:spAutoFit/>
            </a:bodyPr>
            <a:lstStyle/>
            <a:p>
              <a:pPr algn="ctr" defTabSz="914217"/>
              <a:r>
                <a:rPr lang="en-US" sz="2000" b="1" dirty="0">
                  <a:solidFill>
                    <a:srgbClr val="445469"/>
                  </a:solidFill>
                  <a:latin typeface="Century Gothic" panose="020B0502020202020204" pitchFamily="34" charset="0"/>
                  <a:ea typeface="Montserrat Bold" charset="0"/>
                  <a:cs typeface="Montserrat Bold" charset="0"/>
                </a:rPr>
                <a:t>Awarded to Gregory Packaging</a:t>
              </a:r>
            </a:p>
          </p:txBody>
        </p:sp>
        <p:sp>
          <p:nvSpPr>
            <p:cNvPr id="58" name="Subtitle 2"/>
            <p:cNvSpPr txBox="1">
              <a:spLocks/>
            </p:cNvSpPr>
            <p:nvPr/>
          </p:nvSpPr>
          <p:spPr>
            <a:xfrm>
              <a:off x="14693112" y="9602643"/>
              <a:ext cx="4817140" cy="191238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150"/>
                </a:lnSpc>
              </a:pPr>
              <a:r>
                <a:rPr lang="en-US" sz="1800" dirty="0">
                  <a:solidFill>
                    <a:srgbClr val="737572"/>
                  </a:solidFill>
                  <a:latin typeface="Century Gothic" panose="020B0502020202020204" pitchFamily="34" charset="0"/>
                  <a:ea typeface="Montserrat Light" charset="0"/>
                  <a:cs typeface="Montserrat Light" charset="0"/>
                </a:rPr>
                <a:t>In Gregory Packaging-Foodbuy Lawsuit</a:t>
              </a:r>
            </a:p>
          </p:txBody>
        </p:sp>
      </p:grpSp>
      <p:grpSp>
        <p:nvGrpSpPr>
          <p:cNvPr id="9" name="Group 8">
            <a:extLst>
              <a:ext uri="{FF2B5EF4-FFF2-40B4-BE49-F238E27FC236}">
                <a16:creationId xmlns:a16="http://schemas.microsoft.com/office/drawing/2014/main" id="{5E732189-FC55-429C-B6B6-4DEDED79F744}"/>
              </a:ext>
            </a:extLst>
          </p:cNvPr>
          <p:cNvGrpSpPr/>
          <p:nvPr/>
        </p:nvGrpSpPr>
        <p:grpSpPr>
          <a:xfrm>
            <a:off x="2744564" y="1853802"/>
            <a:ext cx="4378688" cy="3386320"/>
            <a:chOff x="5485952" y="3707604"/>
            <a:chExt cx="8757375" cy="6772640"/>
          </a:xfrm>
        </p:grpSpPr>
        <p:sp>
          <p:nvSpPr>
            <p:cNvPr id="25" name="Oval 24"/>
            <p:cNvSpPr/>
            <p:nvPr/>
          </p:nvSpPr>
          <p:spPr>
            <a:xfrm>
              <a:off x="5699743" y="3707604"/>
              <a:ext cx="3834262" cy="3834262"/>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37" name="Pie 36"/>
            <p:cNvSpPr/>
            <p:nvPr/>
          </p:nvSpPr>
          <p:spPr>
            <a:xfrm flipH="1">
              <a:off x="5699743" y="3707604"/>
              <a:ext cx="3834262" cy="3834262"/>
            </a:xfrm>
            <a:prstGeom prst="pie">
              <a:avLst>
                <a:gd name="adj1" fmla="val 6597390"/>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38" name="Oval 37"/>
            <p:cNvSpPr/>
            <p:nvPr/>
          </p:nvSpPr>
          <p:spPr>
            <a:xfrm>
              <a:off x="6005638" y="4013499"/>
              <a:ext cx="3222471" cy="3222471"/>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737572"/>
                </a:solidFill>
                <a:latin typeface="Century Gothic" panose="020B0502020202020204" pitchFamily="34" charset="0"/>
              </a:endParaRPr>
            </a:p>
          </p:txBody>
        </p:sp>
        <p:sp>
          <p:nvSpPr>
            <p:cNvPr id="40" name="Oval 39"/>
            <p:cNvSpPr/>
            <p:nvPr/>
          </p:nvSpPr>
          <p:spPr>
            <a:xfrm>
              <a:off x="10386252" y="3755232"/>
              <a:ext cx="3834262" cy="3834262"/>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41" name="Pie 40"/>
            <p:cNvSpPr/>
            <p:nvPr/>
          </p:nvSpPr>
          <p:spPr>
            <a:xfrm flipH="1">
              <a:off x="10386252" y="3755232"/>
              <a:ext cx="3834262" cy="3834262"/>
            </a:xfrm>
            <a:prstGeom prst="pie">
              <a:avLst>
                <a:gd name="adj1" fmla="val 17619318"/>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42" name="Oval 41"/>
            <p:cNvSpPr/>
            <p:nvPr/>
          </p:nvSpPr>
          <p:spPr>
            <a:xfrm>
              <a:off x="10692147" y="4061127"/>
              <a:ext cx="3222471" cy="3222471"/>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737572"/>
                </a:solidFill>
                <a:latin typeface="Century Gothic" panose="020B0502020202020204" pitchFamily="34" charset="0"/>
              </a:endParaRPr>
            </a:p>
          </p:txBody>
        </p:sp>
        <p:sp>
          <p:nvSpPr>
            <p:cNvPr id="51" name="TextBox 50"/>
            <p:cNvSpPr txBox="1"/>
            <p:nvPr/>
          </p:nvSpPr>
          <p:spPr>
            <a:xfrm>
              <a:off x="11336691" y="5672362"/>
              <a:ext cx="2042288" cy="505266"/>
            </a:xfrm>
            <a:prstGeom prst="rect">
              <a:avLst/>
            </a:prstGeom>
            <a:noFill/>
          </p:spPr>
          <p:txBody>
            <a:bodyPr wrap="square" lIns="0" tIns="0" rIns="0" bIns="0" rtlCol="0">
              <a:spAutoFit/>
            </a:bodyPr>
            <a:lstStyle/>
            <a:p>
              <a:pPr algn="ctr" defTabSz="914217">
                <a:lnSpc>
                  <a:spcPts val="1867"/>
                </a:lnSpc>
                <a:spcAft>
                  <a:spcPts val="1600"/>
                </a:spcAft>
              </a:pPr>
              <a:r>
                <a:rPr lang="en-US" sz="2500" b="1" dirty="0">
                  <a:solidFill>
                    <a:srgbClr val="445469"/>
                  </a:solidFill>
                  <a:latin typeface="Century Gothic" panose="020B0502020202020204" pitchFamily="34" charset="0"/>
                  <a:ea typeface="Montserrat Bold" charset="0"/>
                  <a:cs typeface="Montserrat Bold" charset="0"/>
                </a:rPr>
                <a:t>96 %</a:t>
              </a:r>
            </a:p>
          </p:txBody>
        </p:sp>
        <p:sp>
          <p:nvSpPr>
            <p:cNvPr id="54" name="TextBox 53"/>
            <p:cNvSpPr txBox="1"/>
            <p:nvPr/>
          </p:nvSpPr>
          <p:spPr>
            <a:xfrm>
              <a:off x="6737618" y="5624732"/>
              <a:ext cx="1942332" cy="505266"/>
            </a:xfrm>
            <a:prstGeom prst="rect">
              <a:avLst/>
            </a:prstGeom>
            <a:noFill/>
          </p:spPr>
          <p:txBody>
            <a:bodyPr wrap="square" lIns="0" tIns="0" rIns="0" bIns="0" rtlCol="0">
              <a:spAutoFit/>
            </a:bodyPr>
            <a:lstStyle/>
            <a:p>
              <a:pPr algn="ctr" defTabSz="914217">
                <a:lnSpc>
                  <a:spcPts val="1867"/>
                </a:lnSpc>
                <a:spcAft>
                  <a:spcPts val="1600"/>
                </a:spcAft>
              </a:pPr>
              <a:r>
                <a:rPr lang="en-US" sz="2500" b="1" dirty="0">
                  <a:solidFill>
                    <a:srgbClr val="445469"/>
                  </a:solidFill>
                  <a:latin typeface="Century Gothic" panose="020B0502020202020204" pitchFamily="34" charset="0"/>
                  <a:ea typeface="Montserrat Bold" charset="0"/>
                  <a:cs typeface="Montserrat Bold" charset="0"/>
                </a:rPr>
                <a:t>43 %</a:t>
              </a:r>
            </a:p>
          </p:txBody>
        </p:sp>
        <p:sp>
          <p:nvSpPr>
            <p:cNvPr id="55" name="TextBox 54"/>
            <p:cNvSpPr txBox="1"/>
            <p:nvPr/>
          </p:nvSpPr>
          <p:spPr>
            <a:xfrm>
              <a:off x="10409065" y="7960826"/>
              <a:ext cx="3834262" cy="1415772"/>
            </a:xfrm>
            <a:prstGeom prst="rect">
              <a:avLst/>
            </a:prstGeom>
            <a:noFill/>
          </p:spPr>
          <p:txBody>
            <a:bodyPr wrap="square" rtlCol="0" anchor="ctr" anchorCtr="0">
              <a:spAutoFit/>
            </a:bodyPr>
            <a:lstStyle/>
            <a:p>
              <a:pPr algn="ctr" defTabSz="914217"/>
              <a:r>
                <a:rPr lang="en-US" sz="2000" b="1" dirty="0">
                  <a:solidFill>
                    <a:srgbClr val="445469"/>
                  </a:solidFill>
                  <a:latin typeface="Century Gothic" panose="020B0502020202020204" pitchFamily="34" charset="0"/>
                  <a:ea typeface="Montserrat Bold" charset="0"/>
                  <a:cs typeface="Montserrat Bold" charset="0"/>
                </a:rPr>
                <a:t>Highest Double-Dip</a:t>
              </a:r>
            </a:p>
          </p:txBody>
        </p:sp>
        <p:sp>
          <p:nvSpPr>
            <p:cNvPr id="61" name="TextBox 60"/>
            <p:cNvSpPr txBox="1"/>
            <p:nvPr/>
          </p:nvSpPr>
          <p:spPr>
            <a:xfrm>
              <a:off x="5485952" y="7960826"/>
              <a:ext cx="4239150" cy="1415772"/>
            </a:xfrm>
            <a:prstGeom prst="rect">
              <a:avLst/>
            </a:prstGeom>
            <a:noFill/>
          </p:spPr>
          <p:txBody>
            <a:bodyPr wrap="square" rtlCol="0" anchor="ctr" anchorCtr="0">
              <a:spAutoFit/>
            </a:bodyPr>
            <a:lstStyle/>
            <a:p>
              <a:pPr algn="ctr" defTabSz="914217"/>
              <a:r>
                <a:rPr lang="en-US" sz="2000" b="1" dirty="0">
                  <a:solidFill>
                    <a:srgbClr val="445469"/>
                  </a:solidFill>
                  <a:latin typeface="Century Gothic" panose="020B0502020202020204" pitchFamily="34" charset="0"/>
                  <a:ea typeface="Montserrat Bold" charset="0"/>
                  <a:cs typeface="Montserrat Bold" charset="0"/>
                </a:rPr>
                <a:t>Minimum Double-Dip</a:t>
              </a:r>
            </a:p>
          </p:txBody>
        </p:sp>
        <p:sp>
          <p:nvSpPr>
            <p:cNvPr id="62" name="Subtitle 2"/>
            <p:cNvSpPr txBox="1">
              <a:spLocks/>
            </p:cNvSpPr>
            <p:nvPr/>
          </p:nvSpPr>
          <p:spPr>
            <a:xfrm>
              <a:off x="5722558" y="9685086"/>
              <a:ext cx="8520769" cy="79515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150"/>
                </a:lnSpc>
              </a:pPr>
              <a:r>
                <a:rPr lang="en-US" sz="2000" dirty="0">
                  <a:solidFill>
                    <a:srgbClr val="737572"/>
                  </a:solidFill>
                  <a:latin typeface="Century Gothic" panose="020B0502020202020204" pitchFamily="34" charset="0"/>
                  <a:ea typeface="Montserrat Light" charset="0"/>
                  <a:cs typeface="Montserrat Light" charset="0"/>
                </a:rPr>
                <a:t>Based on FSIC client data</a:t>
              </a:r>
            </a:p>
          </p:txBody>
        </p:sp>
      </p:grpSp>
      <p:sp>
        <p:nvSpPr>
          <p:cNvPr id="28" name="Rectangle 27">
            <a:extLst>
              <a:ext uri="{FF2B5EF4-FFF2-40B4-BE49-F238E27FC236}">
                <a16:creationId xmlns:a16="http://schemas.microsoft.com/office/drawing/2014/main" id="{9FA1F90C-2AB1-4A8A-B0A8-239963E5435E}"/>
              </a:ext>
            </a:extLst>
          </p:cNvPr>
          <p:cNvSpPr/>
          <p:nvPr/>
        </p:nvSpPr>
        <p:spPr>
          <a:xfrm>
            <a:off x="4884264" y="1480931"/>
            <a:ext cx="2423470" cy="592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445469"/>
              </a:solidFill>
              <a:latin typeface="Century Gothic" panose="020B0502020202020204" pitchFamily="34" charset="0"/>
            </a:endParaRPr>
          </a:p>
        </p:txBody>
      </p:sp>
      <p:grpSp>
        <p:nvGrpSpPr>
          <p:cNvPr id="8" name="Group 7">
            <a:extLst>
              <a:ext uri="{FF2B5EF4-FFF2-40B4-BE49-F238E27FC236}">
                <a16:creationId xmlns:a16="http://schemas.microsoft.com/office/drawing/2014/main" id="{47B7C4B8-0CDB-4635-BC9B-284A63168237}"/>
              </a:ext>
            </a:extLst>
          </p:cNvPr>
          <p:cNvGrpSpPr/>
          <p:nvPr/>
        </p:nvGrpSpPr>
        <p:grpSpPr>
          <a:xfrm>
            <a:off x="9934721" y="1853802"/>
            <a:ext cx="1917132" cy="3621585"/>
            <a:chOff x="19866267" y="3707604"/>
            <a:chExt cx="3834263" cy="7243170"/>
          </a:xfrm>
        </p:grpSpPr>
        <p:sp>
          <p:nvSpPr>
            <p:cNvPr id="29" name="Oval 28">
              <a:extLst>
                <a:ext uri="{FF2B5EF4-FFF2-40B4-BE49-F238E27FC236}">
                  <a16:creationId xmlns:a16="http://schemas.microsoft.com/office/drawing/2014/main" id="{1A9FDF72-2404-48EE-8997-3D70DA3EB21B}"/>
                </a:ext>
              </a:extLst>
            </p:cNvPr>
            <p:cNvSpPr/>
            <p:nvPr/>
          </p:nvSpPr>
          <p:spPr>
            <a:xfrm>
              <a:off x="19866267" y="3707604"/>
              <a:ext cx="3834262" cy="3834262"/>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30" name="Pie 44">
              <a:extLst>
                <a:ext uri="{FF2B5EF4-FFF2-40B4-BE49-F238E27FC236}">
                  <a16:creationId xmlns:a16="http://schemas.microsoft.com/office/drawing/2014/main" id="{B5B5A982-79B8-4CD8-B86A-85DC38F50878}"/>
                </a:ext>
              </a:extLst>
            </p:cNvPr>
            <p:cNvSpPr/>
            <p:nvPr/>
          </p:nvSpPr>
          <p:spPr>
            <a:xfrm flipH="1">
              <a:off x="19866267" y="3707604"/>
              <a:ext cx="3834262" cy="3834262"/>
            </a:xfrm>
            <a:prstGeom prst="pie">
              <a:avLst>
                <a:gd name="adj1" fmla="val 5327925"/>
                <a:gd name="adj2" fmla="val 524454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31" name="Oval 30">
              <a:extLst>
                <a:ext uri="{FF2B5EF4-FFF2-40B4-BE49-F238E27FC236}">
                  <a16:creationId xmlns:a16="http://schemas.microsoft.com/office/drawing/2014/main" id="{1F003834-7596-4D3F-8AED-B11083D4F5C0}"/>
                </a:ext>
              </a:extLst>
            </p:cNvPr>
            <p:cNvSpPr/>
            <p:nvPr/>
          </p:nvSpPr>
          <p:spPr>
            <a:xfrm>
              <a:off x="20172162" y="4013499"/>
              <a:ext cx="3222471" cy="352836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737572"/>
                </a:solidFill>
                <a:latin typeface="Century Gothic" panose="020B0502020202020204" pitchFamily="34" charset="0"/>
              </a:endParaRPr>
            </a:p>
          </p:txBody>
        </p:sp>
        <p:sp>
          <p:nvSpPr>
            <p:cNvPr id="32" name="TextBox 31">
              <a:extLst>
                <a:ext uri="{FF2B5EF4-FFF2-40B4-BE49-F238E27FC236}">
                  <a16:creationId xmlns:a16="http://schemas.microsoft.com/office/drawing/2014/main" id="{82F1ABD3-6F13-482B-B1F2-B9F05388461F}"/>
                </a:ext>
              </a:extLst>
            </p:cNvPr>
            <p:cNvSpPr txBox="1"/>
            <p:nvPr/>
          </p:nvSpPr>
          <p:spPr>
            <a:xfrm>
              <a:off x="20223893" y="4830296"/>
              <a:ext cx="3170741" cy="1538882"/>
            </a:xfrm>
            <a:prstGeom prst="rect">
              <a:avLst/>
            </a:prstGeom>
            <a:noFill/>
          </p:spPr>
          <p:txBody>
            <a:bodyPr wrap="square" lIns="0" tIns="0" rIns="0" bIns="0" rtlCol="0">
              <a:spAutoFit/>
            </a:bodyPr>
            <a:lstStyle/>
            <a:p>
              <a:pPr algn="ctr" defTabSz="914217">
                <a:spcAft>
                  <a:spcPts val="1600"/>
                </a:spcAft>
              </a:pPr>
              <a:r>
                <a:rPr lang="en-US" sz="2500" b="1" dirty="0">
                  <a:solidFill>
                    <a:srgbClr val="FFFFFF"/>
                  </a:solidFill>
                  <a:latin typeface="Century Gothic" panose="020B0502020202020204" pitchFamily="34" charset="0"/>
                  <a:ea typeface="Montserrat Bold" charset="0"/>
                  <a:cs typeface="Montserrat Bold" charset="0"/>
                </a:rPr>
                <a:t>$2 BILLION+</a:t>
              </a:r>
            </a:p>
          </p:txBody>
        </p:sp>
        <p:sp>
          <p:nvSpPr>
            <p:cNvPr id="33" name="TextBox 32">
              <a:extLst>
                <a:ext uri="{FF2B5EF4-FFF2-40B4-BE49-F238E27FC236}">
                  <a16:creationId xmlns:a16="http://schemas.microsoft.com/office/drawing/2014/main" id="{E1D5B005-271D-4A5E-8CA3-B637F588D1F9}"/>
                </a:ext>
              </a:extLst>
            </p:cNvPr>
            <p:cNvSpPr txBox="1"/>
            <p:nvPr/>
          </p:nvSpPr>
          <p:spPr>
            <a:xfrm>
              <a:off x="19866267" y="8111022"/>
              <a:ext cx="3834261" cy="1415772"/>
            </a:xfrm>
            <a:prstGeom prst="rect">
              <a:avLst/>
            </a:prstGeom>
            <a:noFill/>
          </p:spPr>
          <p:txBody>
            <a:bodyPr wrap="square" rtlCol="0" anchor="ctr" anchorCtr="0">
              <a:spAutoFit/>
            </a:bodyPr>
            <a:lstStyle/>
            <a:p>
              <a:pPr algn="ctr" defTabSz="914217"/>
              <a:r>
                <a:rPr lang="en-US" sz="2000" b="1" dirty="0">
                  <a:solidFill>
                    <a:srgbClr val="445469"/>
                  </a:solidFill>
                  <a:latin typeface="Century Gothic" panose="020B0502020202020204" pitchFamily="34" charset="0"/>
                  <a:ea typeface="Montserrat Bold" charset="0"/>
                  <a:cs typeface="Montserrat Bold" charset="0"/>
                </a:rPr>
                <a:t>Billed Back</a:t>
              </a:r>
            </a:p>
            <a:p>
              <a:pPr algn="ctr" defTabSz="914217"/>
              <a:r>
                <a:rPr lang="en-US" sz="2000" b="1" dirty="0">
                  <a:solidFill>
                    <a:srgbClr val="445469"/>
                  </a:solidFill>
                  <a:latin typeface="Century Gothic" panose="020B0502020202020204" pitchFamily="34" charset="0"/>
                  <a:ea typeface="Montserrat Bold" charset="0"/>
                  <a:cs typeface="Montserrat Bold" charset="0"/>
                </a:rPr>
                <a:t>Each Month</a:t>
              </a:r>
            </a:p>
          </p:txBody>
        </p:sp>
        <p:sp>
          <p:nvSpPr>
            <p:cNvPr id="34" name="Subtitle 2">
              <a:extLst>
                <a:ext uri="{FF2B5EF4-FFF2-40B4-BE49-F238E27FC236}">
                  <a16:creationId xmlns:a16="http://schemas.microsoft.com/office/drawing/2014/main" id="{B55D3607-99F9-4701-9B51-3218DFBC7A5B}"/>
                </a:ext>
              </a:extLst>
            </p:cNvPr>
            <p:cNvSpPr txBox="1">
              <a:spLocks/>
            </p:cNvSpPr>
            <p:nvPr/>
          </p:nvSpPr>
          <p:spPr>
            <a:xfrm>
              <a:off x="19866269" y="9602644"/>
              <a:ext cx="3834261" cy="134813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150"/>
                </a:lnSpc>
              </a:pPr>
              <a:r>
                <a:rPr lang="en-US" sz="2000" dirty="0">
                  <a:solidFill>
                    <a:srgbClr val="737572"/>
                  </a:solidFill>
                  <a:latin typeface="Century Gothic" panose="020B0502020202020204" pitchFamily="34" charset="0"/>
                  <a:ea typeface="Montserrat Light" charset="0"/>
                  <a:cs typeface="Montserrat Light" charset="0"/>
                </a:rPr>
                <a:t>By </a:t>
              </a:r>
              <a:r>
                <a:rPr lang="en-US" sz="2000" u="sng" dirty="0">
                  <a:solidFill>
                    <a:srgbClr val="737572"/>
                  </a:solidFill>
                  <a:latin typeface="Century Gothic" panose="020B0502020202020204" pitchFamily="34" charset="0"/>
                  <a:ea typeface="Montserrat Light" charset="0"/>
                  <a:cs typeface="Montserrat Light" charset="0"/>
                </a:rPr>
                <a:t>one</a:t>
              </a:r>
              <a:r>
                <a:rPr lang="en-US" sz="2000" dirty="0">
                  <a:solidFill>
                    <a:srgbClr val="737572"/>
                  </a:solidFill>
                  <a:latin typeface="Century Gothic" panose="020B0502020202020204" pitchFamily="34" charset="0"/>
                  <a:ea typeface="Montserrat Light" charset="0"/>
                  <a:cs typeface="Montserrat Light" charset="0"/>
                </a:rPr>
                <a:t> of the largest GPOS</a:t>
              </a:r>
            </a:p>
          </p:txBody>
        </p:sp>
      </p:grpSp>
      <p:sp>
        <p:nvSpPr>
          <p:cNvPr id="39" name="Oval 38">
            <a:extLst>
              <a:ext uri="{FF2B5EF4-FFF2-40B4-BE49-F238E27FC236}">
                <a16:creationId xmlns:a16="http://schemas.microsoft.com/office/drawing/2014/main" id="{C3E4FF5A-486F-4DF1-9FC3-C210A990029F}"/>
              </a:ext>
            </a:extLst>
          </p:cNvPr>
          <p:cNvSpPr/>
          <p:nvPr/>
        </p:nvSpPr>
        <p:spPr>
          <a:xfrm>
            <a:off x="358381" y="1877616"/>
            <a:ext cx="1917131" cy="1917131"/>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43" name="Pie 48">
            <a:extLst>
              <a:ext uri="{FF2B5EF4-FFF2-40B4-BE49-F238E27FC236}">
                <a16:creationId xmlns:a16="http://schemas.microsoft.com/office/drawing/2014/main" id="{994DBC34-3050-4616-8A4B-B651C886CEBB}"/>
              </a:ext>
            </a:extLst>
          </p:cNvPr>
          <p:cNvSpPr/>
          <p:nvPr/>
        </p:nvSpPr>
        <p:spPr>
          <a:xfrm flipH="1">
            <a:off x="358381" y="1877616"/>
            <a:ext cx="1917131" cy="1917131"/>
          </a:xfrm>
          <a:prstGeom prst="pie">
            <a:avLst>
              <a:gd name="adj1" fmla="val 10754483"/>
              <a:gd name="adj2" fmla="val 1620000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FFFFFF"/>
              </a:solidFill>
              <a:latin typeface="Century Gothic" panose="020B0502020202020204" pitchFamily="34" charset="0"/>
            </a:endParaRPr>
          </a:p>
        </p:txBody>
      </p:sp>
      <p:sp>
        <p:nvSpPr>
          <p:cNvPr id="47" name="Oval 46">
            <a:extLst>
              <a:ext uri="{FF2B5EF4-FFF2-40B4-BE49-F238E27FC236}">
                <a16:creationId xmlns:a16="http://schemas.microsoft.com/office/drawing/2014/main" id="{193484E5-FE37-4149-A426-9C266ABD617D}"/>
              </a:ext>
            </a:extLst>
          </p:cNvPr>
          <p:cNvSpPr/>
          <p:nvPr/>
        </p:nvSpPr>
        <p:spPr>
          <a:xfrm>
            <a:off x="511329" y="2030564"/>
            <a:ext cx="1611236" cy="1611236"/>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217"/>
            <a:endParaRPr lang="en-US" sz="1200" dirty="0">
              <a:solidFill>
                <a:srgbClr val="737572"/>
              </a:solidFill>
              <a:latin typeface="Century Gothic" panose="020B0502020202020204" pitchFamily="34" charset="0"/>
            </a:endParaRPr>
          </a:p>
        </p:txBody>
      </p:sp>
      <p:sp>
        <p:nvSpPr>
          <p:cNvPr id="56" name="TextBox 55">
            <a:extLst>
              <a:ext uri="{FF2B5EF4-FFF2-40B4-BE49-F238E27FC236}">
                <a16:creationId xmlns:a16="http://schemas.microsoft.com/office/drawing/2014/main" id="{009DFB25-45BC-4636-9B4E-888CDC0AB3FA}"/>
              </a:ext>
            </a:extLst>
          </p:cNvPr>
          <p:cNvSpPr txBox="1"/>
          <p:nvPr/>
        </p:nvSpPr>
        <p:spPr>
          <a:xfrm>
            <a:off x="866218" y="2828135"/>
            <a:ext cx="962478" cy="249812"/>
          </a:xfrm>
          <a:prstGeom prst="rect">
            <a:avLst/>
          </a:prstGeom>
          <a:noFill/>
        </p:spPr>
        <p:txBody>
          <a:bodyPr wrap="square" lIns="0" tIns="0" rIns="0" bIns="0" rtlCol="0">
            <a:spAutoFit/>
          </a:bodyPr>
          <a:lstStyle/>
          <a:p>
            <a:pPr algn="ctr" defTabSz="914217">
              <a:lnSpc>
                <a:spcPts val="1867"/>
              </a:lnSpc>
              <a:spcAft>
                <a:spcPts val="1600"/>
              </a:spcAft>
            </a:pPr>
            <a:r>
              <a:rPr lang="en-US" sz="2400" b="1" dirty="0">
                <a:solidFill>
                  <a:srgbClr val="445469"/>
                </a:solidFill>
                <a:latin typeface="Century Gothic" panose="020B0502020202020204" pitchFamily="34" charset="0"/>
                <a:ea typeface="Montserrat Bold" charset="0"/>
                <a:cs typeface="Montserrat Bold" charset="0"/>
              </a:rPr>
              <a:t>25%</a:t>
            </a:r>
          </a:p>
        </p:txBody>
      </p:sp>
      <p:sp>
        <p:nvSpPr>
          <p:cNvPr id="63" name="TextBox 62">
            <a:extLst>
              <a:ext uri="{FF2B5EF4-FFF2-40B4-BE49-F238E27FC236}">
                <a16:creationId xmlns:a16="http://schemas.microsoft.com/office/drawing/2014/main" id="{AD16C7A9-2E99-419C-B1E4-2040EC243D3F}"/>
              </a:ext>
            </a:extLst>
          </p:cNvPr>
          <p:cNvSpPr txBox="1"/>
          <p:nvPr/>
        </p:nvSpPr>
        <p:spPr>
          <a:xfrm>
            <a:off x="140912" y="3989439"/>
            <a:ext cx="2499402" cy="677108"/>
          </a:xfrm>
          <a:prstGeom prst="rect">
            <a:avLst/>
          </a:prstGeom>
          <a:noFill/>
        </p:spPr>
        <p:txBody>
          <a:bodyPr wrap="none" rtlCol="0" anchor="ctr" anchorCtr="0">
            <a:spAutoFit/>
          </a:bodyPr>
          <a:lstStyle/>
          <a:p>
            <a:pPr algn="ctr" defTabSz="914217"/>
            <a:r>
              <a:rPr lang="en-US" sz="2000" b="1" dirty="0">
                <a:solidFill>
                  <a:srgbClr val="445469"/>
                </a:solidFill>
                <a:latin typeface="Century Gothic" panose="020B0502020202020204" pitchFamily="34" charset="0"/>
                <a:ea typeface="Montserrat Bold" charset="0"/>
                <a:cs typeface="Montserrat Bold" charset="0"/>
              </a:rPr>
              <a:t>Operators Receive</a:t>
            </a:r>
          </a:p>
          <a:p>
            <a:pPr algn="ctr" defTabSz="914217"/>
            <a:r>
              <a:rPr lang="en-US" dirty="0">
                <a:solidFill>
                  <a:srgbClr val="737572"/>
                </a:solidFill>
                <a:latin typeface="Century Gothic" panose="020B0502020202020204" pitchFamily="34" charset="0"/>
                <a:ea typeface="Montserrat Bold" charset="0"/>
                <a:cs typeface="Montserrat Bold" charset="0"/>
              </a:rPr>
              <a:t>on Average</a:t>
            </a:r>
          </a:p>
        </p:txBody>
      </p:sp>
      <p:graphicFrame>
        <p:nvGraphicFramePr>
          <p:cNvPr id="6" name="Chart 5">
            <a:extLst>
              <a:ext uri="{FF2B5EF4-FFF2-40B4-BE49-F238E27FC236}">
                <a16:creationId xmlns:a16="http://schemas.microsoft.com/office/drawing/2014/main" id="{BEA74F3C-DEC7-4402-B622-8EEBA7DC31F2}"/>
              </a:ext>
            </a:extLst>
          </p:cNvPr>
          <p:cNvGraphicFramePr/>
          <p:nvPr>
            <p:extLst>
              <p:ext uri="{D42A27DB-BD31-4B8C-83A1-F6EECF244321}">
                <p14:modId xmlns:p14="http://schemas.microsoft.com/office/powerpoint/2010/main" val="1643303446"/>
              </p:ext>
            </p:extLst>
          </p:nvPr>
        </p:nvGraphicFramePr>
        <p:xfrm>
          <a:off x="-1426595" y="4897779"/>
          <a:ext cx="7182626" cy="20140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12149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object&#10;&#10;Description automatically generated">
            <a:extLst>
              <a:ext uri="{FF2B5EF4-FFF2-40B4-BE49-F238E27FC236}">
                <a16:creationId xmlns:a16="http://schemas.microsoft.com/office/drawing/2014/main" id="{8D074492-C7FE-4281-A164-AA60052F379A}"/>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06" y="-4011"/>
            <a:ext cx="12170989" cy="6852941"/>
          </a:xfrm>
          <a:prstGeom prst="rect">
            <a:avLst/>
          </a:prstGeom>
        </p:spPr>
      </p:pic>
      <p:sp>
        <p:nvSpPr>
          <p:cNvPr id="19" name="Rectangle 18">
            <a:extLst>
              <a:ext uri="{FF2B5EF4-FFF2-40B4-BE49-F238E27FC236}">
                <a16:creationId xmlns:a16="http://schemas.microsoft.com/office/drawing/2014/main" id="{FB90D0D6-1128-4F67-A65D-4CB1440E52C5}"/>
              </a:ext>
            </a:extLst>
          </p:cNvPr>
          <p:cNvSpPr/>
          <p:nvPr/>
        </p:nvSpPr>
        <p:spPr>
          <a:xfrm>
            <a:off x="-70130" y="0"/>
            <a:ext cx="12251624" cy="6858000"/>
          </a:xfrm>
          <a:prstGeom prst="rect">
            <a:avLst/>
          </a:prstGeom>
          <a:solidFill>
            <a:schemeClr val="tx2">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46" name="TextBox 45"/>
          <p:cNvSpPr txBox="1"/>
          <p:nvPr/>
        </p:nvSpPr>
        <p:spPr>
          <a:xfrm>
            <a:off x="271663" y="340485"/>
            <a:ext cx="12170989" cy="584775"/>
          </a:xfrm>
          <a:prstGeom prst="rect">
            <a:avLst/>
          </a:prstGeom>
          <a:noFill/>
        </p:spPr>
        <p:txBody>
          <a:bodyPr wrap="square" rtlCol="0">
            <a:spAutoFit/>
          </a:bodyPr>
          <a:lstStyle/>
          <a:p>
            <a:pPr defTabSz="914217"/>
            <a:r>
              <a:rPr lang="en-US" sz="3200" b="1" dirty="0">
                <a:solidFill>
                  <a:srgbClr val="FFFFFF"/>
                </a:solidFill>
                <a:latin typeface="Century Gothic" panose="020B0502020202020204" pitchFamily="34" charset="0"/>
              </a:rPr>
              <a:t>NOW IS THE TIME… JOIN OUR INDUSTRY WORKING GROUP</a:t>
            </a:r>
          </a:p>
        </p:txBody>
      </p:sp>
      <p:sp>
        <p:nvSpPr>
          <p:cNvPr id="28" name="Content Placeholder 6">
            <a:extLst>
              <a:ext uri="{FF2B5EF4-FFF2-40B4-BE49-F238E27FC236}">
                <a16:creationId xmlns:a16="http://schemas.microsoft.com/office/drawing/2014/main" id="{E24D70F6-5550-4A60-9A2D-1768516C0367}"/>
              </a:ext>
            </a:extLst>
          </p:cNvPr>
          <p:cNvSpPr txBox="1">
            <a:spLocks/>
          </p:cNvSpPr>
          <p:nvPr/>
        </p:nvSpPr>
        <p:spPr>
          <a:xfrm>
            <a:off x="3586999" y="2205790"/>
            <a:ext cx="8325852" cy="4235116"/>
          </a:xfrm>
          <a:prstGeom prst="rect">
            <a:avLst/>
          </a:prstGeom>
        </p:spPr>
        <p:txBody>
          <a:bodyPr>
            <a:normAutofit/>
          </a:bodyPr>
          <a:lstStyle>
            <a:lvl1pPr marL="457109" indent="-457109" algn="l" defTabSz="1828434"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Montserrat Light" charset="0"/>
                <a:ea typeface="Montserrat Light" charset="0"/>
                <a:cs typeface="Montserrat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Montserrat Light" charset="0"/>
                <a:ea typeface="Montserrat Light" charset="0"/>
                <a:cs typeface="Montserrat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Montserrat Light" charset="0"/>
                <a:ea typeface="Montserrat Light" charset="0"/>
                <a:cs typeface="Montserrat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Montserrat Light" charset="0"/>
                <a:ea typeface="Montserrat Light" charset="0"/>
                <a:cs typeface="Montserrat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Montserrat Light" charset="0"/>
                <a:ea typeface="Montserrat Light" charset="0"/>
                <a:cs typeface="Montserrat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defTabSz="914217">
              <a:spcBef>
                <a:spcPts val="1000"/>
              </a:spcBef>
              <a:spcAft>
                <a:spcPts val="1200"/>
              </a:spcAft>
              <a:buNone/>
            </a:pPr>
            <a:endParaRPr lang="en-US" sz="21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9424DDAF-09E6-41E2-B878-58C78BA494F3}"/>
              </a:ext>
            </a:extLst>
          </p:cNvPr>
          <p:cNvSpPr/>
          <p:nvPr/>
        </p:nvSpPr>
        <p:spPr>
          <a:xfrm>
            <a:off x="830463" y="2752177"/>
            <a:ext cx="800902" cy="800902"/>
          </a:xfrm>
          <a:prstGeom prst="ellipse">
            <a:avLst/>
          </a:pr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2100" dirty="0">
              <a:solidFill>
                <a:srgbClr val="FFFFFF"/>
              </a:solidFill>
              <a:latin typeface="Open Sans Regular" charset="0"/>
            </a:endParaRPr>
          </a:p>
        </p:txBody>
      </p:sp>
      <p:sp>
        <p:nvSpPr>
          <p:cNvPr id="30" name="TextBox 29">
            <a:extLst>
              <a:ext uri="{FF2B5EF4-FFF2-40B4-BE49-F238E27FC236}">
                <a16:creationId xmlns:a16="http://schemas.microsoft.com/office/drawing/2014/main" id="{DA0C07EA-0085-4CA2-A8D2-56B686136369}"/>
              </a:ext>
            </a:extLst>
          </p:cNvPr>
          <p:cNvSpPr txBox="1"/>
          <p:nvPr/>
        </p:nvSpPr>
        <p:spPr>
          <a:xfrm>
            <a:off x="1745697" y="5352061"/>
            <a:ext cx="1273105" cy="369332"/>
          </a:xfrm>
          <a:prstGeom prst="rect">
            <a:avLst/>
          </a:prstGeom>
          <a:noFill/>
        </p:spPr>
        <p:txBody>
          <a:bodyPr wrap="none" rtlCol="0" anchor="ctr" anchorCtr="0">
            <a:spAutoFit/>
          </a:bodyPr>
          <a:lstStyle/>
          <a:p>
            <a:pPr defTabSz="914217"/>
            <a:r>
              <a:rPr lang="en-US" b="1" dirty="0">
                <a:solidFill>
                  <a:srgbClr val="FFFFFF"/>
                </a:solidFill>
                <a:latin typeface="Century Gothic" panose="020B0502020202020204" pitchFamily="34" charset="0"/>
                <a:ea typeface="Montserrat Bold" charset="0"/>
                <a:cs typeface="Montserrat Bold" charset="0"/>
              </a:rPr>
              <a:t>CONTACT</a:t>
            </a:r>
          </a:p>
        </p:txBody>
      </p:sp>
      <p:sp>
        <p:nvSpPr>
          <p:cNvPr id="31" name="Subtitle 2">
            <a:extLst>
              <a:ext uri="{FF2B5EF4-FFF2-40B4-BE49-F238E27FC236}">
                <a16:creationId xmlns:a16="http://schemas.microsoft.com/office/drawing/2014/main" id="{38BA46D9-A8FA-4147-AE9D-F5C380C494AE}"/>
              </a:ext>
            </a:extLst>
          </p:cNvPr>
          <p:cNvSpPr txBox="1">
            <a:spLocks/>
          </p:cNvSpPr>
          <p:nvPr/>
        </p:nvSpPr>
        <p:spPr>
          <a:xfrm>
            <a:off x="1745697" y="5588331"/>
            <a:ext cx="9449312" cy="66380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spcBef>
                <a:spcPts val="0"/>
              </a:spcBef>
            </a:pPr>
            <a:r>
              <a:rPr lang="en-US" sz="1800" dirty="0">
                <a:solidFill>
                  <a:srgbClr val="FFFFFF"/>
                </a:solidFill>
                <a:latin typeface="Century Gothic" panose="020B0502020202020204" pitchFamily="34" charset="0"/>
              </a:rPr>
              <a:t>Reach out if you are interested: Tina Wefer (CSO) Chief Strategy Officer at FSIC, </a:t>
            </a:r>
            <a:r>
              <a:rPr lang="en-US" sz="1800" dirty="0">
                <a:solidFill>
                  <a:srgbClr val="FFFFFF"/>
                </a:solidFill>
                <a:latin typeface="Century Gothic" panose="020B0502020202020204" pitchFamily="34" charset="0"/>
                <a:hlinkClick r:id="rId4">
                  <a:extLst>
                    <a:ext uri="{A12FA001-AC4F-418D-AE19-62706E023703}">
                      <ahyp:hlinkClr xmlns:ahyp="http://schemas.microsoft.com/office/drawing/2018/hyperlinkcolor" val="tx"/>
                    </a:ext>
                  </a:extLst>
                </a:hlinkClick>
              </a:rPr>
              <a:t>twefer@fsici.com</a:t>
            </a:r>
            <a:endParaRPr lang="en-US" sz="1800" dirty="0">
              <a:solidFill>
                <a:srgbClr val="FFFFFF"/>
              </a:solidFill>
              <a:latin typeface="Century Gothic" panose="020B0502020202020204" pitchFamily="34" charset="0"/>
            </a:endParaRPr>
          </a:p>
        </p:txBody>
      </p:sp>
      <p:sp>
        <p:nvSpPr>
          <p:cNvPr id="32" name="TextBox 31">
            <a:extLst>
              <a:ext uri="{FF2B5EF4-FFF2-40B4-BE49-F238E27FC236}">
                <a16:creationId xmlns:a16="http://schemas.microsoft.com/office/drawing/2014/main" id="{09E11EEE-A2C0-410A-A92F-1D6D5F09F767}"/>
              </a:ext>
            </a:extLst>
          </p:cNvPr>
          <p:cNvSpPr txBox="1"/>
          <p:nvPr/>
        </p:nvSpPr>
        <p:spPr>
          <a:xfrm>
            <a:off x="1745697" y="1187039"/>
            <a:ext cx="1127232" cy="369332"/>
          </a:xfrm>
          <a:prstGeom prst="rect">
            <a:avLst/>
          </a:prstGeom>
          <a:noFill/>
        </p:spPr>
        <p:txBody>
          <a:bodyPr wrap="none" rtlCol="0" anchor="ctr" anchorCtr="0">
            <a:spAutoFit/>
          </a:bodyPr>
          <a:lstStyle/>
          <a:p>
            <a:pPr defTabSz="914217"/>
            <a:r>
              <a:rPr lang="en-US" b="1" dirty="0">
                <a:solidFill>
                  <a:srgbClr val="FFFFFF"/>
                </a:solidFill>
                <a:latin typeface="Century Gothic" panose="020B0502020202020204" pitchFamily="34" charset="0"/>
                <a:ea typeface="Montserrat Bold" charset="0"/>
                <a:cs typeface="Montserrat Bold" charset="0"/>
              </a:rPr>
              <a:t>MISSION</a:t>
            </a:r>
          </a:p>
        </p:txBody>
      </p:sp>
      <p:sp>
        <p:nvSpPr>
          <p:cNvPr id="33" name="Subtitle 2">
            <a:extLst>
              <a:ext uri="{FF2B5EF4-FFF2-40B4-BE49-F238E27FC236}">
                <a16:creationId xmlns:a16="http://schemas.microsoft.com/office/drawing/2014/main" id="{790C4DDF-D063-4938-AB1F-CB916D6FB8D2}"/>
              </a:ext>
            </a:extLst>
          </p:cNvPr>
          <p:cNvSpPr txBox="1">
            <a:spLocks/>
          </p:cNvSpPr>
          <p:nvPr/>
        </p:nvSpPr>
        <p:spPr>
          <a:xfrm>
            <a:off x="1745697" y="1471436"/>
            <a:ext cx="9691203" cy="94080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spcBef>
                <a:spcPts val="0"/>
              </a:spcBef>
            </a:pPr>
            <a:r>
              <a:rPr lang="en-US" sz="1800" dirty="0">
                <a:solidFill>
                  <a:srgbClr val="FFFFFF"/>
                </a:solidFill>
                <a:latin typeface="Century Gothic" panose="020B0502020202020204" pitchFamily="34" charset="0"/>
              </a:rPr>
              <a:t>Gather Foodservice executive input into practical and feasible solutions that the industry can implement to reduce the data and reporting challenges that exist in order to better report and pay on GPO programs and reduce double-dipping.</a:t>
            </a:r>
            <a:endParaRPr lang="en-US" sz="1800" dirty="0">
              <a:solidFill>
                <a:srgbClr val="FFFFFF"/>
              </a:solidFill>
              <a:latin typeface="Century Gothic" panose="020B0502020202020204" pitchFamily="34" charset="0"/>
              <a:ea typeface="Montserrat Light" charset="0"/>
              <a:cs typeface="Montserrat Light" charset="0"/>
            </a:endParaRPr>
          </a:p>
        </p:txBody>
      </p:sp>
      <p:sp>
        <p:nvSpPr>
          <p:cNvPr id="34" name="TextBox 33">
            <a:extLst>
              <a:ext uri="{FF2B5EF4-FFF2-40B4-BE49-F238E27FC236}">
                <a16:creationId xmlns:a16="http://schemas.microsoft.com/office/drawing/2014/main" id="{74AD714D-D1B1-48AB-A06D-075F76B827A1}"/>
              </a:ext>
            </a:extLst>
          </p:cNvPr>
          <p:cNvSpPr txBox="1"/>
          <p:nvPr/>
        </p:nvSpPr>
        <p:spPr>
          <a:xfrm>
            <a:off x="1745697" y="2715276"/>
            <a:ext cx="2749471" cy="369332"/>
          </a:xfrm>
          <a:prstGeom prst="rect">
            <a:avLst/>
          </a:prstGeom>
          <a:noFill/>
        </p:spPr>
        <p:txBody>
          <a:bodyPr wrap="none" rtlCol="0" anchor="ctr" anchorCtr="0">
            <a:spAutoFit/>
          </a:bodyPr>
          <a:lstStyle/>
          <a:p>
            <a:pPr defTabSz="914217"/>
            <a:r>
              <a:rPr lang="en-US" b="1" dirty="0">
                <a:solidFill>
                  <a:srgbClr val="FFFFFF"/>
                </a:solidFill>
                <a:latin typeface="Century Gothic" panose="020B0502020202020204" pitchFamily="34" charset="0"/>
                <a:ea typeface="Montserrat Bold" charset="0"/>
                <a:cs typeface="Montserrat Bold" charset="0"/>
              </a:rPr>
              <a:t>BRING ABOUT CHANGE</a:t>
            </a:r>
          </a:p>
        </p:txBody>
      </p:sp>
      <p:sp>
        <p:nvSpPr>
          <p:cNvPr id="35" name="Subtitle 2">
            <a:extLst>
              <a:ext uri="{FF2B5EF4-FFF2-40B4-BE49-F238E27FC236}">
                <a16:creationId xmlns:a16="http://schemas.microsoft.com/office/drawing/2014/main" id="{08DABE1E-CCF5-4928-A965-8F98E5F0C612}"/>
              </a:ext>
            </a:extLst>
          </p:cNvPr>
          <p:cNvSpPr txBox="1">
            <a:spLocks/>
          </p:cNvSpPr>
          <p:nvPr/>
        </p:nvSpPr>
        <p:spPr>
          <a:xfrm>
            <a:off x="1745697" y="2952937"/>
            <a:ext cx="9874033" cy="94080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spcBef>
                <a:spcPts val="0"/>
              </a:spcBef>
            </a:pPr>
            <a:r>
              <a:rPr lang="en-US" sz="1800" dirty="0">
                <a:solidFill>
                  <a:srgbClr val="FFFFFF"/>
                </a:solidFill>
                <a:latin typeface="Century Gothic" panose="020B0502020202020204" pitchFamily="34" charset="0"/>
              </a:rPr>
              <a:t>We are hearing across the industry that companies want to bring resolution to these challenges. We will discuss actions and other potential opportunities to drive cost out of the system</a:t>
            </a:r>
          </a:p>
        </p:txBody>
      </p:sp>
      <p:sp>
        <p:nvSpPr>
          <p:cNvPr id="36" name="Oval 35">
            <a:extLst>
              <a:ext uri="{FF2B5EF4-FFF2-40B4-BE49-F238E27FC236}">
                <a16:creationId xmlns:a16="http://schemas.microsoft.com/office/drawing/2014/main" id="{75E1869F-5BA2-47DA-A03B-E53588D695C1}"/>
              </a:ext>
            </a:extLst>
          </p:cNvPr>
          <p:cNvSpPr/>
          <p:nvPr/>
        </p:nvSpPr>
        <p:spPr>
          <a:xfrm>
            <a:off x="840810" y="5382838"/>
            <a:ext cx="800902" cy="80090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2100" dirty="0">
              <a:solidFill>
                <a:srgbClr val="FFFFFF"/>
              </a:solidFill>
              <a:latin typeface="Open Sans Regular" charset="0"/>
            </a:endParaRPr>
          </a:p>
        </p:txBody>
      </p:sp>
      <p:sp>
        <p:nvSpPr>
          <p:cNvPr id="37" name="Oval 36">
            <a:extLst>
              <a:ext uri="{FF2B5EF4-FFF2-40B4-BE49-F238E27FC236}">
                <a16:creationId xmlns:a16="http://schemas.microsoft.com/office/drawing/2014/main" id="{1CBAB84B-5115-4230-A8A2-FF5680A641DB}"/>
              </a:ext>
            </a:extLst>
          </p:cNvPr>
          <p:cNvSpPr/>
          <p:nvPr/>
        </p:nvSpPr>
        <p:spPr>
          <a:xfrm>
            <a:off x="795492" y="1191389"/>
            <a:ext cx="800902" cy="8009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2100" dirty="0">
              <a:solidFill>
                <a:srgbClr val="FFFFFF"/>
              </a:solidFill>
              <a:latin typeface="Open Sans Regular" charset="0"/>
            </a:endParaRPr>
          </a:p>
        </p:txBody>
      </p:sp>
      <p:grpSp>
        <p:nvGrpSpPr>
          <p:cNvPr id="38" name="Group 37">
            <a:extLst>
              <a:ext uri="{FF2B5EF4-FFF2-40B4-BE49-F238E27FC236}">
                <a16:creationId xmlns:a16="http://schemas.microsoft.com/office/drawing/2014/main" id="{82EEF8E7-7749-43FB-B30A-DC0E51708BA3}"/>
              </a:ext>
            </a:extLst>
          </p:cNvPr>
          <p:cNvGrpSpPr/>
          <p:nvPr/>
        </p:nvGrpSpPr>
        <p:grpSpPr>
          <a:xfrm>
            <a:off x="1070781" y="3010902"/>
            <a:ext cx="348046" cy="348046"/>
            <a:chOff x="3661569" y="4579937"/>
            <a:chExt cx="250825" cy="250825"/>
          </a:xfrm>
          <a:solidFill>
            <a:schemeClr val="bg1"/>
          </a:solidFill>
        </p:grpSpPr>
        <p:sp>
          <p:nvSpPr>
            <p:cNvPr id="39" name="Freeform 245">
              <a:extLst>
                <a:ext uri="{FF2B5EF4-FFF2-40B4-BE49-F238E27FC236}">
                  <a16:creationId xmlns:a16="http://schemas.microsoft.com/office/drawing/2014/main" id="{1E39506C-201E-4C0D-8F64-6B71809A0580}"/>
                </a:ext>
              </a:extLst>
            </p:cNvPr>
            <p:cNvSpPr>
              <a:spLocks noChangeArrowheads="1"/>
            </p:cNvSpPr>
            <p:nvPr/>
          </p:nvSpPr>
          <p:spPr bwMode="auto">
            <a:xfrm>
              <a:off x="3661569" y="4579937"/>
              <a:ext cx="250825" cy="250825"/>
            </a:xfrm>
            <a:custGeom>
              <a:avLst/>
              <a:gdLst>
                <a:gd name="T0" fmla="*/ 651 w 698"/>
                <a:gd name="T1" fmla="*/ 504 h 698"/>
                <a:gd name="T2" fmla="*/ 46 w 698"/>
                <a:gd name="T3" fmla="*/ 504 h 698"/>
                <a:gd name="T4" fmla="*/ 46 w 698"/>
                <a:gd name="T5" fmla="*/ 67 h 698"/>
                <a:gd name="T6" fmla="*/ 651 w 698"/>
                <a:gd name="T7" fmla="*/ 67 h 698"/>
                <a:gd name="T8" fmla="*/ 651 w 698"/>
                <a:gd name="T9" fmla="*/ 504 h 698"/>
                <a:gd name="T10" fmla="*/ 34 w 698"/>
                <a:gd name="T11" fmla="*/ 26 h 698"/>
                <a:gd name="T12" fmla="*/ 663 w 698"/>
                <a:gd name="T13" fmla="*/ 26 h 698"/>
                <a:gd name="T14" fmla="*/ 663 w 698"/>
                <a:gd name="T15" fmla="*/ 26 h 698"/>
                <a:gd name="T16" fmla="*/ 671 w 698"/>
                <a:gd name="T17" fmla="*/ 34 h 698"/>
                <a:gd name="T18" fmla="*/ 671 w 698"/>
                <a:gd name="T19" fmla="*/ 34 h 698"/>
                <a:gd name="T20" fmla="*/ 663 w 698"/>
                <a:gd name="T21" fmla="*/ 42 h 698"/>
                <a:gd name="T22" fmla="*/ 34 w 698"/>
                <a:gd name="T23" fmla="*/ 42 h 698"/>
                <a:gd name="T24" fmla="*/ 34 w 698"/>
                <a:gd name="T25" fmla="*/ 42 h 698"/>
                <a:gd name="T26" fmla="*/ 25 w 698"/>
                <a:gd name="T27" fmla="*/ 34 h 698"/>
                <a:gd name="T28" fmla="*/ 25 w 698"/>
                <a:gd name="T29" fmla="*/ 34 h 698"/>
                <a:gd name="T30" fmla="*/ 34 w 698"/>
                <a:gd name="T31" fmla="*/ 26 h 698"/>
                <a:gd name="T32" fmla="*/ 663 w 698"/>
                <a:gd name="T33" fmla="*/ 0 h 698"/>
                <a:gd name="T34" fmla="*/ 34 w 698"/>
                <a:gd name="T35" fmla="*/ 0 h 698"/>
                <a:gd name="T36" fmla="*/ 34 w 698"/>
                <a:gd name="T37" fmla="*/ 0 h 698"/>
                <a:gd name="T38" fmla="*/ 0 w 698"/>
                <a:gd name="T39" fmla="*/ 34 h 698"/>
                <a:gd name="T40" fmla="*/ 0 w 698"/>
                <a:gd name="T41" fmla="*/ 34 h 698"/>
                <a:gd name="T42" fmla="*/ 21 w 698"/>
                <a:gd name="T43" fmla="*/ 65 h 698"/>
                <a:gd name="T44" fmla="*/ 21 w 698"/>
                <a:gd name="T45" fmla="*/ 517 h 698"/>
                <a:gd name="T46" fmla="*/ 21 w 698"/>
                <a:gd name="T47" fmla="*/ 517 h 698"/>
                <a:gd name="T48" fmla="*/ 34 w 698"/>
                <a:gd name="T49" fmla="*/ 530 h 698"/>
                <a:gd name="T50" fmla="*/ 336 w 698"/>
                <a:gd name="T51" fmla="*/ 530 h 698"/>
                <a:gd name="T52" fmla="*/ 336 w 698"/>
                <a:gd name="T53" fmla="*/ 592 h 698"/>
                <a:gd name="T54" fmla="*/ 134 w 698"/>
                <a:gd name="T55" fmla="*/ 673 h 698"/>
                <a:gd name="T56" fmla="*/ 134 w 698"/>
                <a:gd name="T57" fmla="*/ 673 h 698"/>
                <a:gd name="T58" fmla="*/ 127 w 698"/>
                <a:gd name="T59" fmla="*/ 689 h 698"/>
                <a:gd name="T60" fmla="*/ 127 w 698"/>
                <a:gd name="T61" fmla="*/ 689 h 698"/>
                <a:gd name="T62" fmla="*/ 139 w 698"/>
                <a:gd name="T63" fmla="*/ 697 h 698"/>
                <a:gd name="T64" fmla="*/ 139 w 698"/>
                <a:gd name="T65" fmla="*/ 697 h 698"/>
                <a:gd name="T66" fmla="*/ 143 w 698"/>
                <a:gd name="T67" fmla="*/ 696 h 698"/>
                <a:gd name="T68" fmla="*/ 349 w 698"/>
                <a:gd name="T69" fmla="*/ 614 h 698"/>
                <a:gd name="T70" fmla="*/ 553 w 698"/>
                <a:gd name="T71" fmla="*/ 696 h 698"/>
                <a:gd name="T72" fmla="*/ 553 w 698"/>
                <a:gd name="T73" fmla="*/ 696 h 698"/>
                <a:gd name="T74" fmla="*/ 558 w 698"/>
                <a:gd name="T75" fmla="*/ 697 h 698"/>
                <a:gd name="T76" fmla="*/ 558 w 698"/>
                <a:gd name="T77" fmla="*/ 697 h 698"/>
                <a:gd name="T78" fmla="*/ 570 w 698"/>
                <a:gd name="T79" fmla="*/ 689 h 698"/>
                <a:gd name="T80" fmla="*/ 570 w 698"/>
                <a:gd name="T81" fmla="*/ 689 h 698"/>
                <a:gd name="T82" fmla="*/ 563 w 698"/>
                <a:gd name="T83" fmla="*/ 673 h 698"/>
                <a:gd name="T84" fmla="*/ 360 w 698"/>
                <a:gd name="T85" fmla="*/ 592 h 698"/>
                <a:gd name="T86" fmla="*/ 360 w 698"/>
                <a:gd name="T87" fmla="*/ 530 h 698"/>
                <a:gd name="T88" fmla="*/ 663 w 698"/>
                <a:gd name="T89" fmla="*/ 530 h 698"/>
                <a:gd name="T90" fmla="*/ 663 w 698"/>
                <a:gd name="T91" fmla="*/ 530 h 698"/>
                <a:gd name="T92" fmla="*/ 676 w 698"/>
                <a:gd name="T93" fmla="*/ 517 h 698"/>
                <a:gd name="T94" fmla="*/ 676 w 698"/>
                <a:gd name="T95" fmla="*/ 65 h 698"/>
                <a:gd name="T96" fmla="*/ 676 w 698"/>
                <a:gd name="T97" fmla="*/ 65 h 698"/>
                <a:gd name="T98" fmla="*/ 697 w 698"/>
                <a:gd name="T99" fmla="*/ 34 h 698"/>
                <a:gd name="T100" fmla="*/ 697 w 698"/>
                <a:gd name="T101" fmla="*/ 34 h 698"/>
                <a:gd name="T102" fmla="*/ 663 w 698"/>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8" h="698">
                  <a:moveTo>
                    <a:pt x="651" y="504"/>
                  </a:moveTo>
                  <a:lnTo>
                    <a:pt x="46" y="504"/>
                  </a:lnTo>
                  <a:lnTo>
                    <a:pt x="46" y="67"/>
                  </a:lnTo>
                  <a:lnTo>
                    <a:pt x="651" y="67"/>
                  </a:lnTo>
                  <a:lnTo>
                    <a:pt x="651" y="504"/>
                  </a:lnTo>
                  <a:close/>
                  <a:moveTo>
                    <a:pt x="34" y="26"/>
                  </a:moveTo>
                  <a:lnTo>
                    <a:pt x="663" y="26"/>
                  </a:lnTo>
                  <a:lnTo>
                    <a:pt x="663" y="26"/>
                  </a:lnTo>
                  <a:cubicBezTo>
                    <a:pt x="668" y="26"/>
                    <a:pt x="671" y="29"/>
                    <a:pt x="671" y="34"/>
                  </a:cubicBezTo>
                  <a:lnTo>
                    <a:pt x="671" y="34"/>
                  </a:lnTo>
                  <a:cubicBezTo>
                    <a:pt x="671" y="39"/>
                    <a:pt x="668" y="42"/>
                    <a:pt x="663" y="42"/>
                  </a:cubicBezTo>
                  <a:lnTo>
                    <a:pt x="34" y="42"/>
                  </a:lnTo>
                  <a:lnTo>
                    <a:pt x="34" y="42"/>
                  </a:lnTo>
                  <a:cubicBezTo>
                    <a:pt x="29" y="42"/>
                    <a:pt x="25" y="39"/>
                    <a:pt x="25" y="34"/>
                  </a:cubicBezTo>
                  <a:lnTo>
                    <a:pt x="25" y="34"/>
                  </a:lnTo>
                  <a:cubicBezTo>
                    <a:pt x="25" y="29"/>
                    <a:pt x="29" y="26"/>
                    <a:pt x="34" y="26"/>
                  </a:cubicBezTo>
                  <a:close/>
                  <a:moveTo>
                    <a:pt x="663" y="0"/>
                  </a:moveTo>
                  <a:lnTo>
                    <a:pt x="34" y="0"/>
                  </a:lnTo>
                  <a:lnTo>
                    <a:pt x="34" y="0"/>
                  </a:lnTo>
                  <a:cubicBezTo>
                    <a:pt x="15" y="0"/>
                    <a:pt x="0" y="15"/>
                    <a:pt x="0" y="34"/>
                  </a:cubicBezTo>
                  <a:lnTo>
                    <a:pt x="0" y="34"/>
                  </a:lnTo>
                  <a:cubicBezTo>
                    <a:pt x="0" y="48"/>
                    <a:pt x="8" y="60"/>
                    <a:pt x="21" y="65"/>
                  </a:cubicBezTo>
                  <a:lnTo>
                    <a:pt x="21" y="517"/>
                  </a:lnTo>
                  <a:lnTo>
                    <a:pt x="21" y="517"/>
                  </a:lnTo>
                  <a:cubicBezTo>
                    <a:pt x="21" y="524"/>
                    <a:pt x="27" y="530"/>
                    <a:pt x="34" y="530"/>
                  </a:cubicBezTo>
                  <a:lnTo>
                    <a:pt x="336" y="530"/>
                  </a:lnTo>
                  <a:lnTo>
                    <a:pt x="336" y="592"/>
                  </a:lnTo>
                  <a:lnTo>
                    <a:pt x="134" y="673"/>
                  </a:lnTo>
                  <a:lnTo>
                    <a:pt x="134" y="673"/>
                  </a:lnTo>
                  <a:cubicBezTo>
                    <a:pt x="128" y="675"/>
                    <a:pt x="124" y="683"/>
                    <a:pt x="127" y="689"/>
                  </a:cubicBezTo>
                  <a:lnTo>
                    <a:pt x="127" y="689"/>
                  </a:lnTo>
                  <a:cubicBezTo>
                    <a:pt x="129" y="694"/>
                    <a:pt x="134" y="697"/>
                    <a:pt x="139" y="697"/>
                  </a:cubicBezTo>
                  <a:lnTo>
                    <a:pt x="139" y="697"/>
                  </a:lnTo>
                  <a:cubicBezTo>
                    <a:pt x="140" y="697"/>
                    <a:pt x="141" y="697"/>
                    <a:pt x="143" y="696"/>
                  </a:cubicBezTo>
                  <a:lnTo>
                    <a:pt x="349" y="614"/>
                  </a:lnTo>
                  <a:lnTo>
                    <a:pt x="553" y="696"/>
                  </a:lnTo>
                  <a:lnTo>
                    <a:pt x="553" y="696"/>
                  </a:lnTo>
                  <a:cubicBezTo>
                    <a:pt x="555" y="697"/>
                    <a:pt x="557" y="697"/>
                    <a:pt x="558" y="697"/>
                  </a:cubicBezTo>
                  <a:lnTo>
                    <a:pt x="558" y="697"/>
                  </a:lnTo>
                  <a:cubicBezTo>
                    <a:pt x="563" y="697"/>
                    <a:pt x="568" y="694"/>
                    <a:pt x="570" y="689"/>
                  </a:cubicBezTo>
                  <a:lnTo>
                    <a:pt x="570" y="689"/>
                  </a:lnTo>
                  <a:cubicBezTo>
                    <a:pt x="573" y="683"/>
                    <a:pt x="569" y="675"/>
                    <a:pt x="563" y="673"/>
                  </a:cubicBezTo>
                  <a:lnTo>
                    <a:pt x="360" y="592"/>
                  </a:lnTo>
                  <a:lnTo>
                    <a:pt x="360" y="530"/>
                  </a:lnTo>
                  <a:lnTo>
                    <a:pt x="663" y="530"/>
                  </a:lnTo>
                  <a:lnTo>
                    <a:pt x="663" y="530"/>
                  </a:lnTo>
                  <a:cubicBezTo>
                    <a:pt x="670" y="530"/>
                    <a:pt x="676" y="524"/>
                    <a:pt x="676" y="517"/>
                  </a:cubicBezTo>
                  <a:lnTo>
                    <a:pt x="676" y="65"/>
                  </a:lnTo>
                  <a:lnTo>
                    <a:pt x="676" y="65"/>
                  </a:lnTo>
                  <a:cubicBezTo>
                    <a:pt x="688" y="60"/>
                    <a:pt x="697" y="48"/>
                    <a:pt x="697" y="34"/>
                  </a:cubicBezTo>
                  <a:lnTo>
                    <a:pt x="697" y="34"/>
                  </a:lnTo>
                  <a:cubicBezTo>
                    <a:pt x="697" y="15"/>
                    <a:pt x="681" y="0"/>
                    <a:pt x="663" y="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sz="2100" dirty="0">
                <a:solidFill>
                  <a:srgbClr val="FFFFFF"/>
                </a:solidFill>
                <a:latin typeface="Open Sans Regular" charset="0"/>
              </a:endParaRPr>
            </a:p>
          </p:txBody>
        </p:sp>
        <p:sp>
          <p:nvSpPr>
            <p:cNvPr id="40" name="Freeform 246">
              <a:extLst>
                <a:ext uri="{FF2B5EF4-FFF2-40B4-BE49-F238E27FC236}">
                  <a16:creationId xmlns:a16="http://schemas.microsoft.com/office/drawing/2014/main" id="{7135BD4F-8B9F-4941-ABF5-74DCC46F8CE2}"/>
                </a:ext>
              </a:extLst>
            </p:cNvPr>
            <p:cNvSpPr>
              <a:spLocks noChangeArrowheads="1"/>
            </p:cNvSpPr>
            <p:nvPr/>
          </p:nvSpPr>
          <p:spPr bwMode="auto">
            <a:xfrm>
              <a:off x="3736182" y="4632325"/>
              <a:ext cx="100012" cy="100012"/>
            </a:xfrm>
            <a:custGeom>
              <a:avLst/>
              <a:gdLst>
                <a:gd name="T0" fmla="*/ 126 w 278"/>
                <a:gd name="T1" fmla="*/ 27 h 278"/>
                <a:gd name="T2" fmla="*/ 126 w 278"/>
                <a:gd name="T3" fmla="*/ 152 h 278"/>
                <a:gd name="T4" fmla="*/ 250 w 278"/>
                <a:gd name="T5" fmla="*/ 152 h 278"/>
                <a:gd name="T6" fmla="*/ 250 w 278"/>
                <a:gd name="T7" fmla="*/ 152 h 278"/>
                <a:gd name="T8" fmla="*/ 138 w 278"/>
                <a:gd name="T9" fmla="*/ 252 h 278"/>
                <a:gd name="T10" fmla="*/ 138 w 278"/>
                <a:gd name="T11" fmla="*/ 252 h 278"/>
                <a:gd name="T12" fmla="*/ 25 w 278"/>
                <a:gd name="T13" fmla="*/ 139 h 278"/>
                <a:gd name="T14" fmla="*/ 25 w 278"/>
                <a:gd name="T15" fmla="*/ 139 h 278"/>
                <a:gd name="T16" fmla="*/ 126 w 278"/>
                <a:gd name="T17" fmla="*/ 27 h 278"/>
                <a:gd name="T18" fmla="*/ 250 w 278"/>
                <a:gd name="T19" fmla="*/ 126 h 278"/>
                <a:gd name="T20" fmla="*/ 150 w 278"/>
                <a:gd name="T21" fmla="*/ 126 h 278"/>
                <a:gd name="T22" fmla="*/ 150 w 278"/>
                <a:gd name="T23" fmla="*/ 27 h 278"/>
                <a:gd name="T24" fmla="*/ 150 w 278"/>
                <a:gd name="T25" fmla="*/ 27 h 278"/>
                <a:gd name="T26" fmla="*/ 250 w 278"/>
                <a:gd name="T27" fmla="*/ 126 h 278"/>
                <a:gd name="T28" fmla="*/ 138 w 278"/>
                <a:gd name="T29" fmla="*/ 277 h 278"/>
                <a:gd name="T30" fmla="*/ 138 w 278"/>
                <a:gd name="T31" fmla="*/ 277 h 278"/>
                <a:gd name="T32" fmla="*/ 277 w 278"/>
                <a:gd name="T33" fmla="*/ 139 h 278"/>
                <a:gd name="T34" fmla="*/ 277 w 278"/>
                <a:gd name="T35" fmla="*/ 139 h 278"/>
                <a:gd name="T36" fmla="*/ 138 w 278"/>
                <a:gd name="T37" fmla="*/ 0 h 278"/>
                <a:gd name="T38" fmla="*/ 138 w 278"/>
                <a:gd name="T39" fmla="*/ 0 h 278"/>
                <a:gd name="T40" fmla="*/ 0 w 278"/>
                <a:gd name="T41" fmla="*/ 139 h 278"/>
                <a:gd name="T42" fmla="*/ 0 w 278"/>
                <a:gd name="T43" fmla="*/ 139 h 278"/>
                <a:gd name="T44" fmla="*/ 138 w 278"/>
                <a:gd name="T45"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8" h="278">
                  <a:moveTo>
                    <a:pt x="126" y="27"/>
                  </a:moveTo>
                  <a:lnTo>
                    <a:pt x="126" y="152"/>
                  </a:lnTo>
                  <a:lnTo>
                    <a:pt x="250" y="152"/>
                  </a:lnTo>
                  <a:lnTo>
                    <a:pt x="250" y="152"/>
                  </a:lnTo>
                  <a:cubicBezTo>
                    <a:pt x="244" y="208"/>
                    <a:pt x="197" y="252"/>
                    <a:pt x="138" y="252"/>
                  </a:cubicBezTo>
                  <a:lnTo>
                    <a:pt x="138" y="252"/>
                  </a:lnTo>
                  <a:cubicBezTo>
                    <a:pt x="76" y="252"/>
                    <a:pt x="25" y="202"/>
                    <a:pt x="25" y="139"/>
                  </a:cubicBezTo>
                  <a:lnTo>
                    <a:pt x="25" y="139"/>
                  </a:lnTo>
                  <a:cubicBezTo>
                    <a:pt x="25" y="80"/>
                    <a:pt x="70" y="33"/>
                    <a:pt x="126" y="27"/>
                  </a:cubicBezTo>
                  <a:close/>
                  <a:moveTo>
                    <a:pt x="250" y="126"/>
                  </a:moveTo>
                  <a:lnTo>
                    <a:pt x="150" y="126"/>
                  </a:lnTo>
                  <a:lnTo>
                    <a:pt x="150" y="27"/>
                  </a:lnTo>
                  <a:lnTo>
                    <a:pt x="150" y="27"/>
                  </a:lnTo>
                  <a:cubicBezTo>
                    <a:pt x="204" y="33"/>
                    <a:pt x="244" y="74"/>
                    <a:pt x="250" y="126"/>
                  </a:cubicBezTo>
                  <a:close/>
                  <a:moveTo>
                    <a:pt x="138" y="277"/>
                  </a:moveTo>
                  <a:lnTo>
                    <a:pt x="138" y="277"/>
                  </a:lnTo>
                  <a:cubicBezTo>
                    <a:pt x="215" y="277"/>
                    <a:pt x="277" y="216"/>
                    <a:pt x="277" y="139"/>
                  </a:cubicBezTo>
                  <a:lnTo>
                    <a:pt x="277" y="139"/>
                  </a:lnTo>
                  <a:cubicBezTo>
                    <a:pt x="277" y="63"/>
                    <a:pt x="215" y="0"/>
                    <a:pt x="138" y="0"/>
                  </a:cubicBezTo>
                  <a:lnTo>
                    <a:pt x="138" y="0"/>
                  </a:lnTo>
                  <a:cubicBezTo>
                    <a:pt x="62" y="0"/>
                    <a:pt x="0" y="63"/>
                    <a:pt x="0" y="139"/>
                  </a:cubicBezTo>
                  <a:lnTo>
                    <a:pt x="0" y="139"/>
                  </a:lnTo>
                  <a:cubicBezTo>
                    <a:pt x="0" y="216"/>
                    <a:pt x="62" y="277"/>
                    <a:pt x="138" y="27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sz="2100" dirty="0">
                <a:solidFill>
                  <a:srgbClr val="FFFFFF"/>
                </a:solidFill>
                <a:latin typeface="Open Sans Regular" charset="0"/>
              </a:endParaRPr>
            </a:p>
          </p:txBody>
        </p:sp>
      </p:grpSp>
      <p:sp>
        <p:nvSpPr>
          <p:cNvPr id="41" name="Freeform 115">
            <a:extLst>
              <a:ext uri="{FF2B5EF4-FFF2-40B4-BE49-F238E27FC236}">
                <a16:creationId xmlns:a16="http://schemas.microsoft.com/office/drawing/2014/main" id="{FF64DB90-E959-47B7-BC17-349D03D85F36}"/>
              </a:ext>
            </a:extLst>
          </p:cNvPr>
          <p:cNvSpPr>
            <a:spLocks noChangeArrowheads="1"/>
          </p:cNvSpPr>
          <p:nvPr/>
        </p:nvSpPr>
        <p:spPr bwMode="auto">
          <a:xfrm>
            <a:off x="1058989" y="5515324"/>
            <a:ext cx="399786" cy="437228"/>
          </a:xfrm>
          <a:custGeom>
            <a:avLst/>
            <a:gdLst>
              <a:gd name="T0" fmla="*/ 430 w 490"/>
              <a:gd name="T1" fmla="*/ 233 h 489"/>
              <a:gd name="T2" fmla="*/ 472 w 490"/>
              <a:gd name="T3" fmla="*/ 303 h 489"/>
              <a:gd name="T4" fmla="*/ 430 w 490"/>
              <a:gd name="T5" fmla="*/ 372 h 489"/>
              <a:gd name="T6" fmla="*/ 413 w 490"/>
              <a:gd name="T7" fmla="*/ 379 h 489"/>
              <a:gd name="T8" fmla="*/ 372 w 490"/>
              <a:gd name="T9" fmla="*/ 382 h 489"/>
              <a:gd name="T10" fmla="*/ 392 w 490"/>
              <a:gd name="T11" fmla="*/ 223 h 489"/>
              <a:gd name="T12" fmla="*/ 413 w 490"/>
              <a:gd name="T13" fmla="*/ 226 h 489"/>
              <a:gd name="T14" fmla="*/ 255 w 490"/>
              <a:gd name="T15" fmla="*/ 471 h 489"/>
              <a:gd name="T16" fmla="*/ 274 w 490"/>
              <a:gd name="T17" fmla="*/ 458 h 489"/>
              <a:gd name="T18" fmla="*/ 292 w 490"/>
              <a:gd name="T19" fmla="*/ 471 h 489"/>
              <a:gd name="T20" fmla="*/ 117 w 490"/>
              <a:gd name="T21" fmla="*/ 223 h 489"/>
              <a:gd name="T22" fmla="*/ 97 w 490"/>
              <a:gd name="T23" fmla="*/ 382 h 489"/>
              <a:gd name="T24" fmla="*/ 77 w 490"/>
              <a:gd name="T25" fmla="*/ 379 h 489"/>
              <a:gd name="T26" fmla="*/ 77 w 490"/>
              <a:gd name="T27" fmla="*/ 226 h 489"/>
              <a:gd name="T28" fmla="*/ 117 w 490"/>
              <a:gd name="T29" fmla="*/ 223 h 489"/>
              <a:gd name="T30" fmla="*/ 59 w 490"/>
              <a:gd name="T31" fmla="*/ 371 h 489"/>
              <a:gd name="T32" fmla="*/ 18 w 490"/>
              <a:gd name="T33" fmla="*/ 303 h 489"/>
              <a:gd name="T34" fmla="*/ 59 w 490"/>
              <a:gd name="T35" fmla="*/ 371 h 489"/>
              <a:gd name="T36" fmla="*/ 424 w 490"/>
              <a:gd name="T37" fmla="*/ 212 h 489"/>
              <a:gd name="T38" fmla="*/ 401 w 490"/>
              <a:gd name="T39" fmla="*/ 155 h 489"/>
              <a:gd name="T40" fmla="*/ 245 w 490"/>
              <a:gd name="T41" fmla="*/ 0 h 489"/>
              <a:gd name="T42" fmla="*/ 88 w 490"/>
              <a:gd name="T43" fmla="*/ 155 h 489"/>
              <a:gd name="T44" fmla="*/ 88 w 490"/>
              <a:gd name="T45" fmla="*/ 207 h 489"/>
              <a:gd name="T46" fmla="*/ 65 w 490"/>
              <a:gd name="T47" fmla="*/ 212 h 489"/>
              <a:gd name="T48" fmla="*/ 0 w 490"/>
              <a:gd name="T49" fmla="*/ 303 h 489"/>
              <a:gd name="T50" fmla="*/ 65 w 490"/>
              <a:gd name="T51" fmla="*/ 394 h 489"/>
              <a:gd name="T52" fmla="*/ 126 w 490"/>
              <a:gd name="T53" fmla="*/ 399 h 489"/>
              <a:gd name="T54" fmla="*/ 135 w 490"/>
              <a:gd name="T55" fmla="*/ 390 h 489"/>
              <a:gd name="T56" fmla="*/ 135 w 490"/>
              <a:gd name="T57" fmla="*/ 214 h 489"/>
              <a:gd name="T58" fmla="*/ 106 w 490"/>
              <a:gd name="T59" fmla="*/ 206 h 489"/>
              <a:gd name="T60" fmla="*/ 106 w 490"/>
              <a:gd name="T61" fmla="*/ 155 h 489"/>
              <a:gd name="T62" fmla="*/ 245 w 490"/>
              <a:gd name="T63" fmla="*/ 17 h 489"/>
              <a:gd name="T64" fmla="*/ 383 w 490"/>
              <a:gd name="T65" fmla="*/ 206 h 489"/>
              <a:gd name="T66" fmla="*/ 363 w 490"/>
              <a:gd name="T67" fmla="*/ 206 h 489"/>
              <a:gd name="T68" fmla="*/ 354 w 490"/>
              <a:gd name="T69" fmla="*/ 390 h 489"/>
              <a:gd name="T70" fmla="*/ 363 w 490"/>
              <a:gd name="T71" fmla="*/ 399 h 489"/>
              <a:gd name="T72" fmla="*/ 383 w 490"/>
              <a:gd name="T73" fmla="*/ 449 h 489"/>
              <a:gd name="T74" fmla="*/ 383 w 490"/>
              <a:gd name="T75" fmla="*/ 450 h 489"/>
              <a:gd name="T76" fmla="*/ 377 w 490"/>
              <a:gd name="T77" fmla="*/ 464 h 489"/>
              <a:gd name="T78" fmla="*/ 363 w 490"/>
              <a:gd name="T79" fmla="*/ 471 h 489"/>
              <a:gd name="T80" fmla="*/ 310 w 490"/>
              <a:gd name="T81" fmla="*/ 471 h 489"/>
              <a:gd name="T82" fmla="*/ 301 w 490"/>
              <a:gd name="T83" fmla="*/ 452 h 489"/>
              <a:gd name="T84" fmla="*/ 274 w 490"/>
              <a:gd name="T85" fmla="*/ 440 h 489"/>
              <a:gd name="T86" fmla="*/ 236 w 490"/>
              <a:gd name="T87" fmla="*/ 480 h 489"/>
              <a:gd name="T88" fmla="*/ 303 w 490"/>
              <a:gd name="T89" fmla="*/ 488 h 489"/>
              <a:gd name="T90" fmla="*/ 363 w 490"/>
              <a:gd name="T91" fmla="*/ 488 h 489"/>
              <a:gd name="T92" fmla="*/ 390 w 490"/>
              <a:gd name="T93" fmla="*/ 476 h 489"/>
              <a:gd name="T94" fmla="*/ 401 w 490"/>
              <a:gd name="T95" fmla="*/ 450 h 489"/>
              <a:gd name="T96" fmla="*/ 401 w 490"/>
              <a:gd name="T97" fmla="*/ 398 h 489"/>
              <a:gd name="T98" fmla="*/ 424 w 490"/>
              <a:gd name="T99" fmla="*/ 394 h 489"/>
              <a:gd name="T100" fmla="*/ 489 w 490"/>
              <a:gd name="T101" fmla="*/ 303 h 489"/>
              <a:gd name="T102" fmla="*/ 424 w 490"/>
              <a:gd name="T103" fmla="*/ 21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0" h="489">
                <a:moveTo>
                  <a:pt x="430" y="372"/>
                </a:moveTo>
                <a:lnTo>
                  <a:pt x="430" y="233"/>
                </a:lnTo>
                <a:lnTo>
                  <a:pt x="430" y="233"/>
                </a:lnTo>
                <a:cubicBezTo>
                  <a:pt x="456" y="247"/>
                  <a:pt x="472" y="273"/>
                  <a:pt x="472" y="303"/>
                </a:cubicBezTo>
                <a:lnTo>
                  <a:pt x="472" y="303"/>
                </a:lnTo>
                <a:cubicBezTo>
                  <a:pt x="472" y="332"/>
                  <a:pt x="456" y="358"/>
                  <a:pt x="430" y="372"/>
                </a:cubicBezTo>
                <a:close/>
                <a:moveTo>
                  <a:pt x="413" y="379"/>
                </a:moveTo>
                <a:lnTo>
                  <a:pt x="413" y="379"/>
                </a:lnTo>
                <a:cubicBezTo>
                  <a:pt x="406" y="381"/>
                  <a:pt x="399" y="382"/>
                  <a:pt x="392" y="382"/>
                </a:cubicBezTo>
                <a:lnTo>
                  <a:pt x="372" y="382"/>
                </a:lnTo>
                <a:lnTo>
                  <a:pt x="372" y="223"/>
                </a:lnTo>
                <a:lnTo>
                  <a:pt x="392" y="223"/>
                </a:lnTo>
                <a:lnTo>
                  <a:pt x="392" y="223"/>
                </a:lnTo>
                <a:cubicBezTo>
                  <a:pt x="399" y="223"/>
                  <a:pt x="406" y="224"/>
                  <a:pt x="413" y="226"/>
                </a:cubicBezTo>
                <a:lnTo>
                  <a:pt x="413" y="379"/>
                </a:lnTo>
                <a:close/>
                <a:moveTo>
                  <a:pt x="255" y="471"/>
                </a:moveTo>
                <a:lnTo>
                  <a:pt x="255" y="471"/>
                </a:lnTo>
                <a:cubicBezTo>
                  <a:pt x="258" y="463"/>
                  <a:pt x="266" y="458"/>
                  <a:pt x="274" y="458"/>
                </a:cubicBezTo>
                <a:lnTo>
                  <a:pt x="274" y="458"/>
                </a:lnTo>
                <a:cubicBezTo>
                  <a:pt x="283" y="458"/>
                  <a:pt x="290" y="463"/>
                  <a:pt x="292" y="471"/>
                </a:cubicBezTo>
                <a:lnTo>
                  <a:pt x="255" y="471"/>
                </a:lnTo>
                <a:close/>
                <a:moveTo>
                  <a:pt x="117" y="223"/>
                </a:moveTo>
                <a:lnTo>
                  <a:pt x="117" y="382"/>
                </a:lnTo>
                <a:lnTo>
                  <a:pt x="97" y="382"/>
                </a:lnTo>
                <a:lnTo>
                  <a:pt x="97" y="382"/>
                </a:lnTo>
                <a:cubicBezTo>
                  <a:pt x="90" y="382"/>
                  <a:pt x="83" y="381"/>
                  <a:pt x="77" y="379"/>
                </a:cubicBezTo>
                <a:lnTo>
                  <a:pt x="77" y="226"/>
                </a:lnTo>
                <a:lnTo>
                  <a:pt x="77" y="226"/>
                </a:lnTo>
                <a:cubicBezTo>
                  <a:pt x="83" y="224"/>
                  <a:pt x="90" y="223"/>
                  <a:pt x="97" y="223"/>
                </a:cubicBezTo>
                <a:lnTo>
                  <a:pt x="117" y="223"/>
                </a:lnTo>
                <a:close/>
                <a:moveTo>
                  <a:pt x="59" y="371"/>
                </a:moveTo>
                <a:lnTo>
                  <a:pt x="59" y="371"/>
                </a:lnTo>
                <a:cubicBezTo>
                  <a:pt x="34" y="357"/>
                  <a:pt x="18" y="331"/>
                  <a:pt x="18" y="303"/>
                </a:cubicBezTo>
                <a:lnTo>
                  <a:pt x="18" y="303"/>
                </a:lnTo>
                <a:cubicBezTo>
                  <a:pt x="18" y="273"/>
                  <a:pt x="34" y="247"/>
                  <a:pt x="59" y="233"/>
                </a:cubicBezTo>
                <a:lnTo>
                  <a:pt x="59" y="371"/>
                </a:lnTo>
                <a:close/>
                <a:moveTo>
                  <a:pt x="424" y="212"/>
                </a:moveTo>
                <a:lnTo>
                  <a:pt x="424" y="212"/>
                </a:lnTo>
                <a:cubicBezTo>
                  <a:pt x="416" y="209"/>
                  <a:pt x="409" y="207"/>
                  <a:pt x="401" y="207"/>
                </a:cubicBezTo>
                <a:lnTo>
                  <a:pt x="401" y="155"/>
                </a:lnTo>
                <a:lnTo>
                  <a:pt x="401" y="155"/>
                </a:lnTo>
                <a:cubicBezTo>
                  <a:pt x="401" y="69"/>
                  <a:pt x="331" y="0"/>
                  <a:pt x="245" y="0"/>
                </a:cubicBezTo>
                <a:lnTo>
                  <a:pt x="245" y="0"/>
                </a:lnTo>
                <a:cubicBezTo>
                  <a:pt x="158" y="0"/>
                  <a:pt x="88" y="69"/>
                  <a:pt x="88" y="155"/>
                </a:cubicBezTo>
                <a:lnTo>
                  <a:pt x="88" y="207"/>
                </a:lnTo>
                <a:lnTo>
                  <a:pt x="88" y="207"/>
                </a:lnTo>
                <a:cubicBezTo>
                  <a:pt x="80" y="207"/>
                  <a:pt x="72" y="209"/>
                  <a:pt x="65" y="212"/>
                </a:cubicBezTo>
                <a:lnTo>
                  <a:pt x="65" y="212"/>
                </a:lnTo>
                <a:cubicBezTo>
                  <a:pt x="27" y="225"/>
                  <a:pt x="0" y="261"/>
                  <a:pt x="0" y="303"/>
                </a:cubicBezTo>
                <a:lnTo>
                  <a:pt x="0" y="303"/>
                </a:lnTo>
                <a:cubicBezTo>
                  <a:pt x="0" y="343"/>
                  <a:pt x="27" y="380"/>
                  <a:pt x="65" y="394"/>
                </a:cubicBezTo>
                <a:lnTo>
                  <a:pt x="65" y="394"/>
                </a:lnTo>
                <a:cubicBezTo>
                  <a:pt x="75" y="397"/>
                  <a:pt x="86" y="399"/>
                  <a:pt x="97" y="399"/>
                </a:cubicBezTo>
                <a:lnTo>
                  <a:pt x="126" y="399"/>
                </a:lnTo>
                <a:lnTo>
                  <a:pt x="126" y="399"/>
                </a:lnTo>
                <a:cubicBezTo>
                  <a:pt x="131" y="399"/>
                  <a:pt x="135" y="395"/>
                  <a:pt x="135" y="390"/>
                </a:cubicBezTo>
                <a:lnTo>
                  <a:pt x="135" y="214"/>
                </a:lnTo>
                <a:lnTo>
                  <a:pt x="135" y="214"/>
                </a:lnTo>
                <a:cubicBezTo>
                  <a:pt x="135" y="210"/>
                  <a:pt x="131" y="206"/>
                  <a:pt x="126" y="206"/>
                </a:cubicBezTo>
                <a:lnTo>
                  <a:pt x="106" y="206"/>
                </a:lnTo>
                <a:lnTo>
                  <a:pt x="106" y="155"/>
                </a:lnTo>
                <a:lnTo>
                  <a:pt x="106" y="155"/>
                </a:lnTo>
                <a:cubicBezTo>
                  <a:pt x="106" y="79"/>
                  <a:pt x="168" y="17"/>
                  <a:pt x="245" y="17"/>
                </a:cubicBezTo>
                <a:lnTo>
                  <a:pt x="245" y="17"/>
                </a:lnTo>
                <a:cubicBezTo>
                  <a:pt x="321" y="17"/>
                  <a:pt x="383" y="79"/>
                  <a:pt x="383" y="155"/>
                </a:cubicBezTo>
                <a:lnTo>
                  <a:pt x="383" y="206"/>
                </a:lnTo>
                <a:lnTo>
                  <a:pt x="363" y="206"/>
                </a:lnTo>
                <a:lnTo>
                  <a:pt x="363" y="206"/>
                </a:lnTo>
                <a:cubicBezTo>
                  <a:pt x="358" y="206"/>
                  <a:pt x="354" y="210"/>
                  <a:pt x="354" y="214"/>
                </a:cubicBezTo>
                <a:lnTo>
                  <a:pt x="354" y="390"/>
                </a:lnTo>
                <a:lnTo>
                  <a:pt x="354" y="390"/>
                </a:lnTo>
                <a:cubicBezTo>
                  <a:pt x="354" y="395"/>
                  <a:pt x="358" y="399"/>
                  <a:pt x="363" y="399"/>
                </a:cubicBezTo>
                <a:lnTo>
                  <a:pt x="383" y="399"/>
                </a:lnTo>
                <a:lnTo>
                  <a:pt x="383" y="449"/>
                </a:lnTo>
                <a:lnTo>
                  <a:pt x="383" y="450"/>
                </a:lnTo>
                <a:lnTo>
                  <a:pt x="383" y="450"/>
                </a:lnTo>
                <a:cubicBezTo>
                  <a:pt x="383" y="455"/>
                  <a:pt x="381" y="460"/>
                  <a:pt x="377" y="464"/>
                </a:cubicBezTo>
                <a:lnTo>
                  <a:pt x="377" y="464"/>
                </a:lnTo>
                <a:cubicBezTo>
                  <a:pt x="374" y="468"/>
                  <a:pt x="369" y="471"/>
                  <a:pt x="363" y="471"/>
                </a:cubicBezTo>
                <a:lnTo>
                  <a:pt x="363" y="471"/>
                </a:lnTo>
                <a:lnTo>
                  <a:pt x="310" y="471"/>
                </a:lnTo>
                <a:lnTo>
                  <a:pt x="310" y="471"/>
                </a:lnTo>
                <a:cubicBezTo>
                  <a:pt x="309" y="464"/>
                  <a:pt x="306" y="457"/>
                  <a:pt x="301" y="452"/>
                </a:cubicBezTo>
                <a:lnTo>
                  <a:pt x="301" y="452"/>
                </a:lnTo>
                <a:cubicBezTo>
                  <a:pt x="293" y="445"/>
                  <a:pt x="284" y="440"/>
                  <a:pt x="274" y="440"/>
                </a:cubicBezTo>
                <a:lnTo>
                  <a:pt x="274" y="440"/>
                </a:lnTo>
                <a:cubicBezTo>
                  <a:pt x="253" y="440"/>
                  <a:pt x="236" y="458"/>
                  <a:pt x="236" y="480"/>
                </a:cubicBezTo>
                <a:lnTo>
                  <a:pt x="236" y="480"/>
                </a:lnTo>
                <a:cubicBezTo>
                  <a:pt x="236" y="484"/>
                  <a:pt x="240" y="488"/>
                  <a:pt x="245" y="488"/>
                </a:cubicBezTo>
                <a:lnTo>
                  <a:pt x="303" y="488"/>
                </a:lnTo>
                <a:lnTo>
                  <a:pt x="363" y="488"/>
                </a:lnTo>
                <a:lnTo>
                  <a:pt x="363" y="488"/>
                </a:lnTo>
                <a:lnTo>
                  <a:pt x="363" y="488"/>
                </a:lnTo>
                <a:cubicBezTo>
                  <a:pt x="373" y="488"/>
                  <a:pt x="382" y="483"/>
                  <a:pt x="390" y="476"/>
                </a:cubicBezTo>
                <a:lnTo>
                  <a:pt x="390" y="476"/>
                </a:lnTo>
                <a:cubicBezTo>
                  <a:pt x="397" y="470"/>
                  <a:pt x="401" y="460"/>
                  <a:pt x="401" y="450"/>
                </a:cubicBezTo>
                <a:lnTo>
                  <a:pt x="401" y="449"/>
                </a:lnTo>
                <a:lnTo>
                  <a:pt x="401" y="398"/>
                </a:lnTo>
                <a:lnTo>
                  <a:pt x="401" y="398"/>
                </a:lnTo>
                <a:cubicBezTo>
                  <a:pt x="409" y="397"/>
                  <a:pt x="417" y="396"/>
                  <a:pt x="424" y="394"/>
                </a:cubicBezTo>
                <a:lnTo>
                  <a:pt x="424" y="394"/>
                </a:lnTo>
                <a:cubicBezTo>
                  <a:pt x="463" y="380"/>
                  <a:pt x="489" y="344"/>
                  <a:pt x="489" y="303"/>
                </a:cubicBezTo>
                <a:lnTo>
                  <a:pt x="489" y="303"/>
                </a:lnTo>
                <a:cubicBezTo>
                  <a:pt x="489" y="261"/>
                  <a:pt x="463" y="225"/>
                  <a:pt x="424" y="212"/>
                </a:cubicBezTo>
                <a:close/>
              </a:path>
            </a:pathLst>
          </a:custGeom>
          <a:solidFill>
            <a:schemeClr val="bg1"/>
          </a:solidFill>
          <a:ln>
            <a:noFill/>
          </a:ln>
          <a:effectLst/>
        </p:spPr>
        <p:txBody>
          <a:bodyPr wrap="none" anchor="ctr"/>
          <a:lstStyle/>
          <a:p>
            <a:pPr defTabSz="914217"/>
            <a:endParaRPr lang="en-US" sz="2100" dirty="0">
              <a:solidFill>
                <a:srgbClr val="FFFFFF"/>
              </a:solidFill>
              <a:latin typeface="Open Sans Regular" charset="0"/>
            </a:endParaRPr>
          </a:p>
        </p:txBody>
      </p:sp>
      <p:sp>
        <p:nvSpPr>
          <p:cNvPr id="42" name="TextBox 41">
            <a:extLst>
              <a:ext uri="{FF2B5EF4-FFF2-40B4-BE49-F238E27FC236}">
                <a16:creationId xmlns:a16="http://schemas.microsoft.com/office/drawing/2014/main" id="{CF6F9ABA-1A65-497E-B20A-80AB3F22BE89}"/>
              </a:ext>
            </a:extLst>
          </p:cNvPr>
          <p:cNvSpPr txBox="1"/>
          <p:nvPr/>
        </p:nvSpPr>
        <p:spPr>
          <a:xfrm>
            <a:off x="1745697" y="4166054"/>
            <a:ext cx="1640193" cy="369332"/>
          </a:xfrm>
          <a:prstGeom prst="rect">
            <a:avLst/>
          </a:prstGeom>
          <a:noFill/>
        </p:spPr>
        <p:txBody>
          <a:bodyPr wrap="none" rtlCol="0" anchor="ctr" anchorCtr="0">
            <a:spAutoFit/>
          </a:bodyPr>
          <a:lstStyle/>
          <a:p>
            <a:pPr defTabSz="914217"/>
            <a:r>
              <a:rPr lang="en-US" b="1" dirty="0">
                <a:solidFill>
                  <a:srgbClr val="FFFFFF"/>
                </a:solidFill>
                <a:latin typeface="Century Gothic" panose="020B0502020202020204" pitchFamily="34" charset="0"/>
                <a:ea typeface="Montserrat Bold" charset="0"/>
                <a:cs typeface="Montserrat Bold" charset="0"/>
              </a:rPr>
              <a:t>BE INVOLVED</a:t>
            </a:r>
          </a:p>
        </p:txBody>
      </p:sp>
      <p:sp>
        <p:nvSpPr>
          <p:cNvPr id="43" name="Subtitle 2">
            <a:extLst>
              <a:ext uri="{FF2B5EF4-FFF2-40B4-BE49-F238E27FC236}">
                <a16:creationId xmlns:a16="http://schemas.microsoft.com/office/drawing/2014/main" id="{7257DF8D-AA3D-4EE3-943D-384BBF599535}"/>
              </a:ext>
            </a:extLst>
          </p:cNvPr>
          <p:cNvSpPr txBox="1">
            <a:spLocks/>
          </p:cNvSpPr>
          <p:nvPr/>
        </p:nvSpPr>
        <p:spPr>
          <a:xfrm>
            <a:off x="1745697" y="4433609"/>
            <a:ext cx="9793218" cy="66380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spcBef>
                <a:spcPts val="0"/>
              </a:spcBef>
            </a:pPr>
            <a:r>
              <a:rPr lang="en-US" sz="1800" dirty="0">
                <a:solidFill>
                  <a:srgbClr val="FFFFFF"/>
                </a:solidFill>
                <a:latin typeface="Century Gothic" panose="020B0502020202020204" pitchFamily="34" charset="0"/>
                <a:cs typeface="+mn-cs"/>
              </a:rPr>
              <a:t>We have formed this working group to bring together the best minds in the industry who desire change enough to bring about a solution.</a:t>
            </a:r>
            <a:endParaRPr lang="en-US" sz="1800" dirty="0">
              <a:solidFill>
                <a:srgbClr val="FFFFFF"/>
              </a:solidFill>
              <a:latin typeface="Century Gothic" panose="020B0502020202020204" pitchFamily="34" charset="0"/>
              <a:ea typeface="Montserrat Light" charset="0"/>
              <a:cs typeface="Montserrat Light" charset="0"/>
            </a:endParaRPr>
          </a:p>
        </p:txBody>
      </p:sp>
      <p:sp>
        <p:nvSpPr>
          <p:cNvPr id="44" name="Oval 43">
            <a:extLst>
              <a:ext uri="{FF2B5EF4-FFF2-40B4-BE49-F238E27FC236}">
                <a16:creationId xmlns:a16="http://schemas.microsoft.com/office/drawing/2014/main" id="{263E726B-3278-40A5-811C-ED67A996017B}"/>
              </a:ext>
            </a:extLst>
          </p:cNvPr>
          <p:cNvSpPr/>
          <p:nvPr/>
        </p:nvSpPr>
        <p:spPr>
          <a:xfrm>
            <a:off x="838998" y="4236746"/>
            <a:ext cx="800902" cy="8009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2100" dirty="0">
              <a:solidFill>
                <a:srgbClr val="FFFFFF"/>
              </a:solidFill>
              <a:latin typeface="Open Sans Regular" charset="0"/>
            </a:endParaRPr>
          </a:p>
        </p:txBody>
      </p:sp>
      <p:grpSp>
        <p:nvGrpSpPr>
          <p:cNvPr id="45" name="Group 44">
            <a:extLst>
              <a:ext uri="{FF2B5EF4-FFF2-40B4-BE49-F238E27FC236}">
                <a16:creationId xmlns:a16="http://schemas.microsoft.com/office/drawing/2014/main" id="{FD8254C3-F6EC-4AF5-AAA6-0881C862EA9C}"/>
              </a:ext>
            </a:extLst>
          </p:cNvPr>
          <p:cNvGrpSpPr/>
          <p:nvPr/>
        </p:nvGrpSpPr>
        <p:grpSpPr>
          <a:xfrm>
            <a:off x="1046664" y="4446973"/>
            <a:ext cx="405836" cy="368942"/>
            <a:chOff x="2790820" y="6602587"/>
            <a:chExt cx="1068508" cy="971373"/>
          </a:xfrm>
          <a:solidFill>
            <a:schemeClr val="bg1"/>
          </a:solidFill>
        </p:grpSpPr>
        <p:sp>
          <p:nvSpPr>
            <p:cNvPr id="47" name="Freeform 51">
              <a:extLst>
                <a:ext uri="{FF2B5EF4-FFF2-40B4-BE49-F238E27FC236}">
                  <a16:creationId xmlns:a16="http://schemas.microsoft.com/office/drawing/2014/main" id="{5A553180-60F1-4C79-A56C-C4EA9A77522B}"/>
                </a:ext>
              </a:extLst>
            </p:cNvPr>
            <p:cNvSpPr>
              <a:spLocks noChangeArrowheads="1"/>
            </p:cNvSpPr>
            <p:nvPr/>
          </p:nvSpPr>
          <p:spPr bwMode="auto">
            <a:xfrm>
              <a:off x="2790820" y="7165984"/>
              <a:ext cx="1068508" cy="407976"/>
            </a:xfrm>
            <a:custGeom>
              <a:avLst/>
              <a:gdLst>
                <a:gd name="T0" fmla="*/ 18 w 484"/>
                <a:gd name="T1" fmla="*/ 165 h 184"/>
                <a:gd name="T2" fmla="*/ 18 w 484"/>
                <a:gd name="T3" fmla="*/ 165 h 184"/>
                <a:gd name="T4" fmla="*/ 116 w 484"/>
                <a:gd name="T5" fmla="*/ 22 h 184"/>
                <a:gd name="T6" fmla="*/ 116 w 484"/>
                <a:gd name="T7" fmla="*/ 22 h 184"/>
                <a:gd name="T8" fmla="*/ 242 w 484"/>
                <a:gd name="T9" fmla="*/ 92 h 184"/>
                <a:gd name="T10" fmla="*/ 242 w 484"/>
                <a:gd name="T11" fmla="*/ 92 h 184"/>
                <a:gd name="T12" fmla="*/ 369 w 484"/>
                <a:gd name="T13" fmla="*/ 22 h 184"/>
                <a:gd name="T14" fmla="*/ 369 w 484"/>
                <a:gd name="T15" fmla="*/ 22 h 184"/>
                <a:gd name="T16" fmla="*/ 465 w 484"/>
                <a:gd name="T17" fmla="*/ 165 h 184"/>
                <a:gd name="T18" fmla="*/ 18 w 484"/>
                <a:gd name="T19" fmla="*/ 165 h 184"/>
                <a:gd name="T20" fmla="*/ 369 w 484"/>
                <a:gd name="T21" fmla="*/ 2 h 184"/>
                <a:gd name="T22" fmla="*/ 369 w 484"/>
                <a:gd name="T23" fmla="*/ 2 h 184"/>
                <a:gd name="T24" fmla="*/ 357 w 484"/>
                <a:gd name="T25" fmla="*/ 7 h 184"/>
                <a:gd name="T26" fmla="*/ 357 w 484"/>
                <a:gd name="T27" fmla="*/ 7 h 184"/>
                <a:gd name="T28" fmla="*/ 242 w 484"/>
                <a:gd name="T29" fmla="*/ 74 h 184"/>
                <a:gd name="T30" fmla="*/ 242 w 484"/>
                <a:gd name="T31" fmla="*/ 74 h 184"/>
                <a:gd name="T32" fmla="*/ 126 w 484"/>
                <a:gd name="T33" fmla="*/ 7 h 184"/>
                <a:gd name="T34" fmla="*/ 126 w 484"/>
                <a:gd name="T35" fmla="*/ 7 h 184"/>
                <a:gd name="T36" fmla="*/ 114 w 484"/>
                <a:gd name="T37" fmla="*/ 2 h 184"/>
                <a:gd name="T38" fmla="*/ 114 w 484"/>
                <a:gd name="T39" fmla="*/ 2 h 184"/>
                <a:gd name="T40" fmla="*/ 0 w 484"/>
                <a:gd name="T41" fmla="*/ 173 h 184"/>
                <a:gd name="T42" fmla="*/ 0 w 484"/>
                <a:gd name="T43" fmla="*/ 173 h 184"/>
                <a:gd name="T44" fmla="*/ 2 w 484"/>
                <a:gd name="T45" fmla="*/ 179 h 184"/>
                <a:gd name="T46" fmla="*/ 2 w 484"/>
                <a:gd name="T47" fmla="*/ 179 h 184"/>
                <a:gd name="T48" fmla="*/ 9 w 484"/>
                <a:gd name="T49" fmla="*/ 183 h 184"/>
                <a:gd name="T50" fmla="*/ 475 w 484"/>
                <a:gd name="T51" fmla="*/ 183 h 184"/>
                <a:gd name="T52" fmla="*/ 475 w 484"/>
                <a:gd name="T53" fmla="*/ 183 h 184"/>
                <a:gd name="T54" fmla="*/ 481 w 484"/>
                <a:gd name="T55" fmla="*/ 179 h 184"/>
                <a:gd name="T56" fmla="*/ 481 w 484"/>
                <a:gd name="T57" fmla="*/ 179 h 184"/>
                <a:gd name="T58" fmla="*/ 483 w 484"/>
                <a:gd name="T59" fmla="*/ 173 h 184"/>
                <a:gd name="T60" fmla="*/ 483 w 484"/>
                <a:gd name="T61" fmla="*/ 173 h 184"/>
                <a:gd name="T62" fmla="*/ 369 w 484"/>
                <a:gd name="T63" fmla="*/ 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4" h="184">
                  <a:moveTo>
                    <a:pt x="18" y="165"/>
                  </a:moveTo>
                  <a:lnTo>
                    <a:pt x="18" y="165"/>
                  </a:lnTo>
                  <a:cubicBezTo>
                    <a:pt x="20" y="139"/>
                    <a:pt x="34" y="63"/>
                    <a:pt x="116" y="22"/>
                  </a:cubicBezTo>
                  <a:lnTo>
                    <a:pt x="116" y="22"/>
                  </a:lnTo>
                  <a:cubicBezTo>
                    <a:pt x="143" y="65"/>
                    <a:pt x="191" y="92"/>
                    <a:pt x="242" y="92"/>
                  </a:cubicBezTo>
                  <a:lnTo>
                    <a:pt x="242" y="92"/>
                  </a:lnTo>
                  <a:cubicBezTo>
                    <a:pt x="293" y="92"/>
                    <a:pt x="342" y="65"/>
                    <a:pt x="369" y="22"/>
                  </a:cubicBezTo>
                  <a:lnTo>
                    <a:pt x="369" y="22"/>
                  </a:lnTo>
                  <a:cubicBezTo>
                    <a:pt x="449" y="63"/>
                    <a:pt x="463" y="139"/>
                    <a:pt x="465" y="165"/>
                  </a:cubicBezTo>
                  <a:lnTo>
                    <a:pt x="18" y="165"/>
                  </a:lnTo>
                  <a:close/>
                  <a:moveTo>
                    <a:pt x="369" y="2"/>
                  </a:moveTo>
                  <a:lnTo>
                    <a:pt x="369" y="2"/>
                  </a:lnTo>
                  <a:cubicBezTo>
                    <a:pt x="365" y="0"/>
                    <a:pt x="360" y="2"/>
                    <a:pt x="357" y="7"/>
                  </a:cubicBezTo>
                  <a:lnTo>
                    <a:pt x="357" y="7"/>
                  </a:lnTo>
                  <a:cubicBezTo>
                    <a:pt x="334" y="49"/>
                    <a:pt x="289" y="74"/>
                    <a:pt x="242" y="74"/>
                  </a:cubicBezTo>
                  <a:lnTo>
                    <a:pt x="242" y="74"/>
                  </a:lnTo>
                  <a:cubicBezTo>
                    <a:pt x="194" y="74"/>
                    <a:pt x="150" y="49"/>
                    <a:pt x="126" y="7"/>
                  </a:cubicBezTo>
                  <a:lnTo>
                    <a:pt x="126" y="7"/>
                  </a:lnTo>
                  <a:cubicBezTo>
                    <a:pt x="124" y="2"/>
                    <a:pt x="119" y="0"/>
                    <a:pt x="114" y="2"/>
                  </a:cubicBezTo>
                  <a:lnTo>
                    <a:pt x="114" y="2"/>
                  </a:lnTo>
                  <a:cubicBezTo>
                    <a:pt x="1" y="54"/>
                    <a:pt x="0" y="172"/>
                    <a:pt x="0" y="173"/>
                  </a:cubicBezTo>
                  <a:lnTo>
                    <a:pt x="0" y="173"/>
                  </a:lnTo>
                  <a:cubicBezTo>
                    <a:pt x="0" y="177"/>
                    <a:pt x="1" y="178"/>
                    <a:pt x="2" y="179"/>
                  </a:cubicBezTo>
                  <a:lnTo>
                    <a:pt x="2" y="179"/>
                  </a:lnTo>
                  <a:cubicBezTo>
                    <a:pt x="4" y="181"/>
                    <a:pt x="6" y="183"/>
                    <a:pt x="9" y="183"/>
                  </a:cubicBezTo>
                  <a:lnTo>
                    <a:pt x="475" y="183"/>
                  </a:lnTo>
                  <a:lnTo>
                    <a:pt x="475" y="183"/>
                  </a:lnTo>
                  <a:cubicBezTo>
                    <a:pt x="477" y="183"/>
                    <a:pt x="479" y="181"/>
                    <a:pt x="481" y="179"/>
                  </a:cubicBezTo>
                  <a:lnTo>
                    <a:pt x="481" y="179"/>
                  </a:lnTo>
                  <a:cubicBezTo>
                    <a:pt x="483" y="178"/>
                    <a:pt x="483" y="177"/>
                    <a:pt x="483" y="173"/>
                  </a:cubicBezTo>
                  <a:lnTo>
                    <a:pt x="483" y="173"/>
                  </a:lnTo>
                  <a:cubicBezTo>
                    <a:pt x="483" y="172"/>
                    <a:pt x="482" y="54"/>
                    <a:pt x="369" y="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sz="2100" dirty="0">
                <a:solidFill>
                  <a:srgbClr val="FFFFFF"/>
                </a:solidFill>
                <a:latin typeface="Open Sans Regular" charset="0"/>
              </a:endParaRPr>
            </a:p>
          </p:txBody>
        </p:sp>
        <p:sp>
          <p:nvSpPr>
            <p:cNvPr id="48" name="Freeform 52">
              <a:extLst>
                <a:ext uri="{FF2B5EF4-FFF2-40B4-BE49-F238E27FC236}">
                  <a16:creationId xmlns:a16="http://schemas.microsoft.com/office/drawing/2014/main" id="{F22C332F-FEC6-41A0-AD00-1894CB5A773C}"/>
                </a:ext>
              </a:extLst>
            </p:cNvPr>
            <p:cNvSpPr>
              <a:spLocks noChangeArrowheads="1"/>
            </p:cNvSpPr>
            <p:nvPr/>
          </p:nvSpPr>
          <p:spPr bwMode="auto">
            <a:xfrm>
              <a:off x="3101657" y="6602587"/>
              <a:ext cx="446830" cy="660533"/>
            </a:xfrm>
            <a:custGeom>
              <a:avLst/>
              <a:gdLst>
                <a:gd name="T0" fmla="*/ 18 w 204"/>
                <a:gd name="T1" fmla="*/ 102 h 299"/>
                <a:gd name="T2" fmla="*/ 18 w 204"/>
                <a:gd name="T3" fmla="*/ 102 h 299"/>
                <a:gd name="T4" fmla="*/ 102 w 204"/>
                <a:gd name="T5" fmla="*/ 18 h 299"/>
                <a:gd name="T6" fmla="*/ 102 w 204"/>
                <a:gd name="T7" fmla="*/ 18 h 299"/>
                <a:gd name="T8" fmla="*/ 187 w 204"/>
                <a:gd name="T9" fmla="*/ 102 h 299"/>
                <a:gd name="T10" fmla="*/ 187 w 204"/>
                <a:gd name="T11" fmla="*/ 196 h 299"/>
                <a:gd name="T12" fmla="*/ 187 w 204"/>
                <a:gd name="T13" fmla="*/ 196 h 299"/>
                <a:gd name="T14" fmla="*/ 102 w 204"/>
                <a:gd name="T15" fmla="*/ 280 h 299"/>
                <a:gd name="T16" fmla="*/ 102 w 204"/>
                <a:gd name="T17" fmla="*/ 280 h 299"/>
                <a:gd name="T18" fmla="*/ 18 w 204"/>
                <a:gd name="T19" fmla="*/ 196 h 299"/>
                <a:gd name="T20" fmla="*/ 18 w 204"/>
                <a:gd name="T21" fmla="*/ 102 h 299"/>
                <a:gd name="T22" fmla="*/ 102 w 204"/>
                <a:gd name="T23" fmla="*/ 298 h 299"/>
                <a:gd name="T24" fmla="*/ 102 w 204"/>
                <a:gd name="T25" fmla="*/ 298 h 299"/>
                <a:gd name="T26" fmla="*/ 203 w 204"/>
                <a:gd name="T27" fmla="*/ 196 h 299"/>
                <a:gd name="T28" fmla="*/ 203 w 204"/>
                <a:gd name="T29" fmla="*/ 102 h 299"/>
                <a:gd name="T30" fmla="*/ 203 w 204"/>
                <a:gd name="T31" fmla="*/ 102 h 299"/>
                <a:gd name="T32" fmla="*/ 102 w 204"/>
                <a:gd name="T33" fmla="*/ 0 h 299"/>
                <a:gd name="T34" fmla="*/ 102 w 204"/>
                <a:gd name="T35" fmla="*/ 0 h 299"/>
                <a:gd name="T36" fmla="*/ 0 w 204"/>
                <a:gd name="T37" fmla="*/ 102 h 299"/>
                <a:gd name="T38" fmla="*/ 0 w 204"/>
                <a:gd name="T39" fmla="*/ 196 h 299"/>
                <a:gd name="T40" fmla="*/ 0 w 204"/>
                <a:gd name="T41" fmla="*/ 196 h 299"/>
                <a:gd name="T42" fmla="*/ 102 w 204"/>
                <a:gd name="T43" fmla="*/ 29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 h="299">
                  <a:moveTo>
                    <a:pt x="18" y="102"/>
                  </a:moveTo>
                  <a:lnTo>
                    <a:pt x="18" y="102"/>
                  </a:lnTo>
                  <a:cubicBezTo>
                    <a:pt x="18" y="56"/>
                    <a:pt x="55" y="18"/>
                    <a:pt x="102" y="18"/>
                  </a:cubicBezTo>
                  <a:lnTo>
                    <a:pt x="102" y="18"/>
                  </a:lnTo>
                  <a:cubicBezTo>
                    <a:pt x="148" y="18"/>
                    <a:pt x="187" y="56"/>
                    <a:pt x="187" y="102"/>
                  </a:cubicBezTo>
                  <a:lnTo>
                    <a:pt x="187" y="196"/>
                  </a:lnTo>
                  <a:lnTo>
                    <a:pt x="187" y="196"/>
                  </a:lnTo>
                  <a:cubicBezTo>
                    <a:pt x="187" y="242"/>
                    <a:pt x="148" y="280"/>
                    <a:pt x="102" y="280"/>
                  </a:cubicBezTo>
                  <a:lnTo>
                    <a:pt x="102" y="280"/>
                  </a:lnTo>
                  <a:cubicBezTo>
                    <a:pt x="55" y="280"/>
                    <a:pt x="18" y="242"/>
                    <a:pt x="18" y="196"/>
                  </a:cubicBezTo>
                  <a:lnTo>
                    <a:pt x="18" y="102"/>
                  </a:lnTo>
                  <a:close/>
                  <a:moveTo>
                    <a:pt x="102" y="298"/>
                  </a:moveTo>
                  <a:lnTo>
                    <a:pt x="102" y="298"/>
                  </a:lnTo>
                  <a:cubicBezTo>
                    <a:pt x="158" y="298"/>
                    <a:pt x="203" y="251"/>
                    <a:pt x="203" y="196"/>
                  </a:cubicBezTo>
                  <a:lnTo>
                    <a:pt x="203" y="102"/>
                  </a:lnTo>
                  <a:lnTo>
                    <a:pt x="203" y="102"/>
                  </a:lnTo>
                  <a:cubicBezTo>
                    <a:pt x="203" y="46"/>
                    <a:pt x="158" y="0"/>
                    <a:pt x="102" y="0"/>
                  </a:cubicBezTo>
                  <a:lnTo>
                    <a:pt x="102" y="0"/>
                  </a:lnTo>
                  <a:cubicBezTo>
                    <a:pt x="46" y="0"/>
                    <a:pt x="0" y="46"/>
                    <a:pt x="0" y="102"/>
                  </a:cubicBezTo>
                  <a:lnTo>
                    <a:pt x="0" y="196"/>
                  </a:lnTo>
                  <a:lnTo>
                    <a:pt x="0" y="196"/>
                  </a:lnTo>
                  <a:cubicBezTo>
                    <a:pt x="0" y="251"/>
                    <a:pt x="46" y="298"/>
                    <a:pt x="102" y="29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217"/>
              <a:endParaRPr lang="en-US" sz="2100" dirty="0">
                <a:solidFill>
                  <a:srgbClr val="FFFFFF"/>
                </a:solidFill>
                <a:latin typeface="Open Sans Regular" charset="0"/>
              </a:endParaRPr>
            </a:p>
          </p:txBody>
        </p:sp>
      </p:grpSp>
      <p:pic>
        <p:nvPicPr>
          <p:cNvPr id="49" name="Graphic 48" descr="Target">
            <a:extLst>
              <a:ext uri="{FF2B5EF4-FFF2-40B4-BE49-F238E27FC236}">
                <a16:creationId xmlns:a16="http://schemas.microsoft.com/office/drawing/2014/main" id="{AD165F82-FAB9-4C28-8141-1DD1D55744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199" y="1345145"/>
            <a:ext cx="457200" cy="457200"/>
          </a:xfrm>
          <a:prstGeom prst="rect">
            <a:avLst/>
          </a:prstGeom>
        </p:spPr>
      </p:pic>
    </p:spTree>
    <p:extLst>
      <p:ext uri="{BB962C8B-B14F-4D97-AF65-F5344CB8AC3E}">
        <p14:creationId xmlns:p14="http://schemas.microsoft.com/office/powerpoint/2010/main" val="3294298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128654" y="330717"/>
            <a:ext cx="3934713" cy="600156"/>
          </a:xfrm>
          <a:prstGeom prst="rect">
            <a:avLst/>
          </a:prstGeom>
          <a:noFill/>
        </p:spPr>
        <p:txBody>
          <a:bodyPr wrap="none" lIns="45711" tIns="22856" rIns="45711" bIns="22856" rtlCol="0">
            <a:spAutoFit/>
          </a:bodyPr>
          <a:lstStyle/>
          <a:p>
            <a:pPr algn="ctr" defTabSz="914217"/>
            <a:r>
              <a:rPr lang="en-US" sz="3600" b="1" dirty="0">
                <a:solidFill>
                  <a:srgbClr val="445469"/>
                </a:solidFill>
                <a:latin typeface="Lato Heavy" charset="0"/>
                <a:ea typeface="Lato Heavy" charset="0"/>
                <a:cs typeface="Lato Heavy" charset="0"/>
              </a:rPr>
              <a:t>COLLABORATORS</a:t>
            </a:r>
            <a:endParaRPr lang="id-ID" sz="3600" b="1" dirty="0">
              <a:solidFill>
                <a:srgbClr val="445469"/>
              </a:solidFill>
              <a:latin typeface="Lato Heavy" charset="0"/>
              <a:ea typeface="Lato Heavy" charset="0"/>
              <a:cs typeface="Lato Heavy" charset="0"/>
            </a:endParaRPr>
          </a:p>
        </p:txBody>
      </p:sp>
      <p:sp>
        <p:nvSpPr>
          <p:cNvPr id="19" name="Rectangle 18">
            <a:extLst>
              <a:ext uri="{FF2B5EF4-FFF2-40B4-BE49-F238E27FC236}">
                <a16:creationId xmlns:a16="http://schemas.microsoft.com/office/drawing/2014/main" id="{7E036EB0-6C97-42C8-94C2-EB20A96FD46A}"/>
              </a:ext>
            </a:extLst>
          </p:cNvPr>
          <p:cNvSpPr/>
          <p:nvPr/>
        </p:nvSpPr>
        <p:spPr>
          <a:xfrm>
            <a:off x="4884264" y="1068741"/>
            <a:ext cx="2423470" cy="592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445469"/>
              </a:solidFill>
              <a:latin typeface="Calibri" panose="020F0502020204030204"/>
            </a:endParaRPr>
          </a:p>
        </p:txBody>
      </p:sp>
      <p:pic>
        <p:nvPicPr>
          <p:cNvPr id="10" name="Picture 9" descr="A close up of a sign&#10;&#10;Description automatically generated">
            <a:extLst>
              <a:ext uri="{FF2B5EF4-FFF2-40B4-BE49-F238E27FC236}">
                <a16:creationId xmlns:a16="http://schemas.microsoft.com/office/drawing/2014/main" id="{7D78EE2B-F5C0-423D-8BCC-9C996ACBE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95" y="1692107"/>
            <a:ext cx="4453569" cy="1246999"/>
          </a:xfrm>
          <a:prstGeom prst="rect">
            <a:avLst/>
          </a:prstGeom>
        </p:spPr>
      </p:pic>
      <p:pic>
        <p:nvPicPr>
          <p:cNvPr id="14" name="Picture 13" descr="A close up of a logo&#10;&#10;Description automatically generated">
            <a:extLst>
              <a:ext uri="{FF2B5EF4-FFF2-40B4-BE49-F238E27FC236}">
                <a16:creationId xmlns:a16="http://schemas.microsoft.com/office/drawing/2014/main" id="{C6C9F4B2-8A9B-428E-9F19-2DC66104E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9256" y="2912287"/>
            <a:ext cx="2233966" cy="1661627"/>
          </a:xfrm>
          <a:prstGeom prst="rect">
            <a:avLst/>
          </a:prstGeom>
        </p:spPr>
      </p:pic>
      <p:pic>
        <p:nvPicPr>
          <p:cNvPr id="16" name="Graphic 15">
            <a:extLst>
              <a:ext uri="{FF2B5EF4-FFF2-40B4-BE49-F238E27FC236}">
                <a16:creationId xmlns:a16="http://schemas.microsoft.com/office/drawing/2014/main" id="{A90EF3BC-5DCF-4AA5-BA54-F4E992DCEE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8432" y="1660694"/>
            <a:ext cx="3415477" cy="1157467"/>
          </a:xfrm>
          <a:prstGeom prst="rect">
            <a:avLst/>
          </a:prstGeom>
        </p:spPr>
      </p:pic>
      <p:pic>
        <p:nvPicPr>
          <p:cNvPr id="21" name="Picture 20" descr="A close up of a logo&#10;&#10;Description automatically generated">
            <a:extLst>
              <a:ext uri="{FF2B5EF4-FFF2-40B4-BE49-F238E27FC236}">
                <a16:creationId xmlns:a16="http://schemas.microsoft.com/office/drawing/2014/main" id="{BC56EC21-360F-4AEB-A7CF-5524E574AD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5545" y="5026792"/>
            <a:ext cx="2381250" cy="614363"/>
          </a:xfrm>
          <a:prstGeom prst="rect">
            <a:avLst/>
          </a:prstGeom>
        </p:spPr>
      </p:pic>
      <p:pic>
        <p:nvPicPr>
          <p:cNvPr id="23" name="Graphic 22">
            <a:extLst>
              <a:ext uri="{FF2B5EF4-FFF2-40B4-BE49-F238E27FC236}">
                <a16:creationId xmlns:a16="http://schemas.microsoft.com/office/drawing/2014/main" id="{A6E4BE2B-4661-4B13-9C19-94DF1C3394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965" y="4848980"/>
            <a:ext cx="4704839" cy="949222"/>
          </a:xfrm>
          <a:prstGeom prst="rect">
            <a:avLst/>
          </a:prstGeom>
        </p:spPr>
      </p:pic>
    </p:spTree>
    <p:extLst>
      <p:ext uri="{BB962C8B-B14F-4D97-AF65-F5344CB8AC3E}">
        <p14:creationId xmlns:p14="http://schemas.microsoft.com/office/powerpoint/2010/main" val="1878731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5BE581-CA68-409B-8028-9FCAA96CBF1D}"/>
              </a:ext>
            </a:extLst>
          </p:cNvPr>
          <p:cNvSpPr>
            <a:spLocks noGrp="1"/>
          </p:cNvSpPr>
          <p:nvPr>
            <p:ph type="title"/>
          </p:nvPr>
        </p:nvSpPr>
        <p:spPr>
          <a:xfrm>
            <a:off x="256272" y="213319"/>
            <a:ext cx="11385755" cy="932733"/>
          </a:xfrm>
        </p:spPr>
        <p:txBody>
          <a:bodyPr/>
          <a:lstStyle/>
          <a:p>
            <a:r>
              <a:rPr lang="en-US" b="1" dirty="0">
                <a:solidFill>
                  <a:schemeClr val="tx2"/>
                </a:solidFill>
                <a:latin typeface="Century Gothic" panose="020B0502020202020204" pitchFamily="34" charset="0"/>
              </a:rPr>
              <a:t>POTENTIAL MANUFACTURER ACTIONS</a:t>
            </a:r>
          </a:p>
        </p:txBody>
      </p:sp>
      <p:sp>
        <p:nvSpPr>
          <p:cNvPr id="7" name="Content Placeholder 6">
            <a:extLst>
              <a:ext uri="{FF2B5EF4-FFF2-40B4-BE49-F238E27FC236}">
                <a16:creationId xmlns:a16="http://schemas.microsoft.com/office/drawing/2014/main" id="{E92554D6-806D-4343-8020-D76303BE3822}"/>
              </a:ext>
            </a:extLst>
          </p:cNvPr>
          <p:cNvSpPr>
            <a:spLocks noGrp="1"/>
          </p:cNvSpPr>
          <p:nvPr>
            <p:ph idx="1"/>
          </p:nvPr>
        </p:nvSpPr>
        <p:spPr>
          <a:xfrm>
            <a:off x="831598" y="1331383"/>
            <a:ext cx="10987744" cy="5370284"/>
          </a:xfrm>
        </p:spPr>
        <p:txBody>
          <a:bodyPr>
            <a:normAutofit fontScale="92500" lnSpcReduction="10000"/>
          </a:bodyPr>
          <a:lstStyle/>
          <a:p>
            <a:pPr marL="0" indent="0">
              <a:buNone/>
            </a:pPr>
            <a:r>
              <a:rPr lang="en-US" dirty="0">
                <a:solidFill>
                  <a:schemeClr val="tx1">
                    <a:lumMod val="50000"/>
                  </a:schemeClr>
                </a:solidFill>
                <a:latin typeface="Century Gothic" panose="020B0502020202020204" pitchFamily="34" charset="0"/>
              </a:rPr>
              <a:t>Require all billbacks to have client info (29 elements) as well as if they are part of a restaurant group/chain and what it is.</a:t>
            </a:r>
          </a:p>
          <a:p>
            <a:pPr marL="0" indent="0">
              <a:buNone/>
            </a:pPr>
            <a:r>
              <a:rPr lang="en-US" dirty="0">
                <a:solidFill>
                  <a:schemeClr val="tx1">
                    <a:lumMod val="50000"/>
                  </a:schemeClr>
                </a:solidFill>
                <a:latin typeface="Century Gothic" panose="020B0502020202020204" pitchFamily="34" charset="0"/>
              </a:rPr>
              <a:t>Send out email/letter that all current billback clients need to sign and return, indicating that they are still part of the GPO program. This should be done annually.</a:t>
            </a:r>
          </a:p>
          <a:p>
            <a:pPr marL="0" indent="0">
              <a:buNone/>
            </a:pPr>
            <a:r>
              <a:rPr lang="en-US" dirty="0">
                <a:solidFill>
                  <a:schemeClr val="tx1">
                    <a:lumMod val="50000"/>
                  </a:schemeClr>
                </a:solidFill>
                <a:latin typeface="Century Gothic" panose="020B0502020202020204" pitchFamily="34" charset="0"/>
              </a:rPr>
              <a:t>Conduct intensive audits of data. Technology is available to validate billbacks.</a:t>
            </a:r>
          </a:p>
          <a:p>
            <a:pPr marL="0" indent="0">
              <a:buNone/>
            </a:pPr>
            <a:r>
              <a:rPr lang="en-US" dirty="0">
                <a:solidFill>
                  <a:schemeClr val="tx1">
                    <a:lumMod val="50000"/>
                  </a:schemeClr>
                </a:solidFill>
                <a:latin typeface="Century Gothic" panose="020B0502020202020204" pitchFamily="34" charset="0"/>
              </a:rPr>
              <a:t>Require proof that the Operator is paid.</a:t>
            </a:r>
          </a:p>
          <a:p>
            <a:pPr marL="0" indent="0">
              <a:buNone/>
            </a:pPr>
            <a:r>
              <a:rPr lang="en-US" dirty="0">
                <a:solidFill>
                  <a:schemeClr val="tx1">
                    <a:lumMod val="50000"/>
                  </a:schemeClr>
                </a:solidFill>
                <a:latin typeface="Century Gothic" panose="020B0502020202020204" pitchFamily="34" charset="0"/>
              </a:rPr>
              <a:t>Work with distributors on a Manufacturer Participation Program for independent operators direct to pass on 90% to the operator.</a:t>
            </a:r>
          </a:p>
          <a:p>
            <a:pPr marL="0" indent="0">
              <a:buNone/>
            </a:pPr>
            <a:r>
              <a:rPr lang="en-US" dirty="0">
                <a:solidFill>
                  <a:schemeClr val="tx1">
                    <a:lumMod val="50000"/>
                  </a:schemeClr>
                </a:solidFill>
                <a:latin typeface="Century Gothic" panose="020B0502020202020204" pitchFamily="34" charset="0"/>
              </a:rPr>
              <a:t>Demand distributor and GPO accountability.</a:t>
            </a:r>
          </a:p>
          <a:p>
            <a:pPr marL="0" indent="0">
              <a:buNone/>
            </a:pPr>
            <a:r>
              <a:rPr lang="en-US" dirty="0">
                <a:solidFill>
                  <a:schemeClr val="tx1">
                    <a:lumMod val="50000"/>
                  </a:schemeClr>
                </a:solidFill>
                <a:latin typeface="Century Gothic" panose="020B0502020202020204" pitchFamily="34" charset="0"/>
              </a:rPr>
              <a:t>Just say no to programs without transparency and accountability.</a:t>
            </a:r>
          </a:p>
        </p:txBody>
      </p:sp>
      <p:sp>
        <p:nvSpPr>
          <p:cNvPr id="4" name="Isosceles Triangle 3">
            <a:extLst>
              <a:ext uri="{FF2B5EF4-FFF2-40B4-BE49-F238E27FC236}">
                <a16:creationId xmlns:a16="http://schemas.microsoft.com/office/drawing/2014/main" id="{63ED37FE-3A77-477B-AF56-4D976008D00A}"/>
              </a:ext>
            </a:extLst>
          </p:cNvPr>
          <p:cNvSpPr/>
          <p:nvPr/>
        </p:nvSpPr>
        <p:spPr>
          <a:xfrm rot="20700000">
            <a:off x="-841482" y="332594"/>
            <a:ext cx="6688367" cy="5765834"/>
          </a:xfrm>
          <a:prstGeom prst="triangle">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3599">
              <a:solidFill>
                <a:srgbClr val="FFFFFF"/>
              </a:solidFill>
              <a:latin typeface="Calibri" panose="020F0502020204030204"/>
            </a:endParaRPr>
          </a:p>
        </p:txBody>
      </p:sp>
      <p:sp>
        <p:nvSpPr>
          <p:cNvPr id="6" name="Isosceles Triangle 5">
            <a:extLst>
              <a:ext uri="{FF2B5EF4-FFF2-40B4-BE49-F238E27FC236}">
                <a16:creationId xmlns:a16="http://schemas.microsoft.com/office/drawing/2014/main" id="{E8C3D9E9-BFA8-47C4-86AC-4ED511BCA97B}"/>
              </a:ext>
            </a:extLst>
          </p:cNvPr>
          <p:cNvSpPr/>
          <p:nvPr/>
        </p:nvSpPr>
        <p:spPr>
          <a:xfrm rot="9481197">
            <a:off x="6404933" y="1181733"/>
            <a:ext cx="6688367" cy="5765834"/>
          </a:xfrm>
          <a:prstGeom prst="triangl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3599" dirty="0">
              <a:solidFill>
                <a:srgbClr val="FFFFFF"/>
              </a:solidFill>
              <a:latin typeface="Century Gothic" panose="020B0502020202020204" pitchFamily="34" charset="0"/>
            </a:endParaRPr>
          </a:p>
        </p:txBody>
      </p:sp>
      <p:sp>
        <p:nvSpPr>
          <p:cNvPr id="8" name="Rectangle 7">
            <a:extLst>
              <a:ext uri="{FF2B5EF4-FFF2-40B4-BE49-F238E27FC236}">
                <a16:creationId xmlns:a16="http://schemas.microsoft.com/office/drawing/2014/main" id="{0F6E3A57-6C5A-4EAC-B8C5-AF3B5F6D0E3B}"/>
              </a:ext>
            </a:extLst>
          </p:cNvPr>
          <p:cNvSpPr/>
          <p:nvPr/>
        </p:nvSpPr>
        <p:spPr>
          <a:xfrm>
            <a:off x="422972" y="1020882"/>
            <a:ext cx="2423470" cy="592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445469"/>
              </a:solidFill>
              <a:latin typeface="Century Gothic" panose="020B0502020202020204" pitchFamily="34" charset="0"/>
            </a:endParaRPr>
          </a:p>
        </p:txBody>
      </p:sp>
      <p:sp>
        <p:nvSpPr>
          <p:cNvPr id="11" name="TextBox 10">
            <a:extLst>
              <a:ext uri="{FF2B5EF4-FFF2-40B4-BE49-F238E27FC236}">
                <a16:creationId xmlns:a16="http://schemas.microsoft.com/office/drawing/2014/main" id="{88D5FA06-ED1F-4C4F-A732-FBB69AF5965B}"/>
              </a:ext>
            </a:extLst>
          </p:cNvPr>
          <p:cNvSpPr txBox="1"/>
          <p:nvPr/>
        </p:nvSpPr>
        <p:spPr>
          <a:xfrm>
            <a:off x="432944" y="972321"/>
            <a:ext cx="304422" cy="985654"/>
          </a:xfrm>
          <a:prstGeom prst="rect">
            <a:avLst/>
          </a:prstGeom>
          <a:noFill/>
        </p:spPr>
        <p:txBody>
          <a:bodyPr wrap="square" tIns="320040" rtlCol="0">
            <a:spAutoFit/>
          </a:bodyPr>
          <a:lstStyle/>
          <a:p>
            <a:pPr algn="ctr" defTabSz="914217">
              <a:lnSpc>
                <a:spcPts val="5000"/>
              </a:lnSpc>
            </a:pPr>
            <a:r>
              <a:rPr lang="en-US" sz="4000" dirty="0">
                <a:solidFill>
                  <a:srgbClr val="0E80C9"/>
                </a:solidFill>
                <a:latin typeface="Century Gothic" panose="020B0502020202020204" pitchFamily="34" charset="0"/>
                <a:ea typeface="Montserrat Light" charset="0"/>
                <a:cs typeface="Montserrat Light" charset="0"/>
              </a:rPr>
              <a:t>1</a:t>
            </a:r>
          </a:p>
        </p:txBody>
      </p:sp>
      <p:sp>
        <p:nvSpPr>
          <p:cNvPr id="12" name="TextBox 11">
            <a:extLst>
              <a:ext uri="{FF2B5EF4-FFF2-40B4-BE49-F238E27FC236}">
                <a16:creationId xmlns:a16="http://schemas.microsoft.com/office/drawing/2014/main" id="{987C03D8-5E1B-4C59-A308-CC9483EA6974}"/>
              </a:ext>
            </a:extLst>
          </p:cNvPr>
          <p:cNvSpPr txBox="1"/>
          <p:nvPr/>
        </p:nvSpPr>
        <p:spPr>
          <a:xfrm>
            <a:off x="454871" y="1817662"/>
            <a:ext cx="260568" cy="985654"/>
          </a:xfrm>
          <a:prstGeom prst="rect">
            <a:avLst/>
          </a:prstGeom>
          <a:noFill/>
        </p:spPr>
        <p:txBody>
          <a:bodyPr wrap="square" tIns="320040" rtlCol="0">
            <a:spAutoFit/>
          </a:bodyPr>
          <a:lstStyle/>
          <a:p>
            <a:pPr algn="ctr" defTabSz="914217">
              <a:lnSpc>
                <a:spcPts val="5000"/>
              </a:lnSpc>
            </a:pPr>
            <a:r>
              <a:rPr lang="en-US" sz="4000" dirty="0">
                <a:solidFill>
                  <a:srgbClr val="119CF4"/>
                </a:solidFill>
                <a:latin typeface="Century Gothic" panose="020B0502020202020204" pitchFamily="34" charset="0"/>
                <a:ea typeface="Montserrat Light" charset="0"/>
                <a:cs typeface="Montserrat Light" charset="0"/>
              </a:rPr>
              <a:t>2</a:t>
            </a:r>
          </a:p>
        </p:txBody>
      </p:sp>
      <p:sp>
        <p:nvSpPr>
          <p:cNvPr id="13" name="TextBox 12">
            <a:extLst>
              <a:ext uri="{FF2B5EF4-FFF2-40B4-BE49-F238E27FC236}">
                <a16:creationId xmlns:a16="http://schemas.microsoft.com/office/drawing/2014/main" id="{B9397FD2-3F92-46E2-BD74-45F3A2D0F26A}"/>
              </a:ext>
            </a:extLst>
          </p:cNvPr>
          <p:cNvSpPr txBox="1"/>
          <p:nvPr/>
        </p:nvSpPr>
        <p:spPr>
          <a:xfrm>
            <a:off x="356664" y="2948230"/>
            <a:ext cx="456982" cy="985654"/>
          </a:xfrm>
          <a:prstGeom prst="rect">
            <a:avLst/>
          </a:prstGeom>
          <a:noFill/>
        </p:spPr>
        <p:txBody>
          <a:bodyPr wrap="square" tIns="320040" rtlCol="0">
            <a:spAutoFit/>
          </a:bodyPr>
          <a:lstStyle/>
          <a:p>
            <a:pPr algn="ctr" defTabSz="914217">
              <a:lnSpc>
                <a:spcPts val="5000"/>
              </a:lnSpc>
            </a:pPr>
            <a:r>
              <a:rPr lang="en-US" sz="4000" dirty="0">
                <a:solidFill>
                  <a:srgbClr val="445469"/>
                </a:solidFill>
                <a:latin typeface="Century Gothic" panose="020B0502020202020204" pitchFamily="34" charset="0"/>
                <a:ea typeface="Montserrat Light" charset="0"/>
                <a:cs typeface="Montserrat Light" charset="0"/>
              </a:rPr>
              <a:t>3</a:t>
            </a:r>
          </a:p>
        </p:txBody>
      </p:sp>
      <p:sp>
        <p:nvSpPr>
          <p:cNvPr id="14" name="TextBox 13">
            <a:extLst>
              <a:ext uri="{FF2B5EF4-FFF2-40B4-BE49-F238E27FC236}">
                <a16:creationId xmlns:a16="http://schemas.microsoft.com/office/drawing/2014/main" id="{85C97BD7-FA1C-4A78-B687-59C47878AD96}"/>
              </a:ext>
            </a:extLst>
          </p:cNvPr>
          <p:cNvSpPr txBox="1"/>
          <p:nvPr/>
        </p:nvSpPr>
        <p:spPr>
          <a:xfrm>
            <a:off x="439185" y="4316627"/>
            <a:ext cx="270347" cy="985654"/>
          </a:xfrm>
          <a:prstGeom prst="rect">
            <a:avLst/>
          </a:prstGeom>
          <a:noFill/>
        </p:spPr>
        <p:txBody>
          <a:bodyPr wrap="square" tIns="320040" rtlCol="0">
            <a:spAutoFit/>
          </a:bodyPr>
          <a:lstStyle/>
          <a:p>
            <a:pPr algn="ctr" defTabSz="914217">
              <a:lnSpc>
                <a:spcPts val="5000"/>
              </a:lnSpc>
            </a:pPr>
            <a:r>
              <a:rPr lang="en-US" sz="4000" dirty="0">
                <a:solidFill>
                  <a:srgbClr val="BAEF69"/>
                </a:solidFill>
                <a:latin typeface="Century Gothic" panose="020B0502020202020204" pitchFamily="34" charset="0"/>
                <a:ea typeface="Montserrat Light" charset="0"/>
                <a:cs typeface="Montserrat Light" charset="0"/>
              </a:rPr>
              <a:t>5</a:t>
            </a:r>
          </a:p>
        </p:txBody>
      </p:sp>
      <p:sp>
        <p:nvSpPr>
          <p:cNvPr id="15" name="TextBox 14">
            <a:extLst>
              <a:ext uri="{FF2B5EF4-FFF2-40B4-BE49-F238E27FC236}">
                <a16:creationId xmlns:a16="http://schemas.microsoft.com/office/drawing/2014/main" id="{FF797E80-73C2-4027-925B-BA5E66BD3D06}"/>
              </a:ext>
            </a:extLst>
          </p:cNvPr>
          <p:cNvSpPr txBox="1"/>
          <p:nvPr/>
        </p:nvSpPr>
        <p:spPr>
          <a:xfrm>
            <a:off x="270534" y="5052368"/>
            <a:ext cx="623690" cy="985654"/>
          </a:xfrm>
          <a:prstGeom prst="rect">
            <a:avLst/>
          </a:prstGeom>
          <a:noFill/>
        </p:spPr>
        <p:txBody>
          <a:bodyPr wrap="square" tIns="320040" rtlCol="0">
            <a:spAutoFit/>
          </a:bodyPr>
          <a:lstStyle/>
          <a:p>
            <a:pPr algn="ctr" defTabSz="914217">
              <a:lnSpc>
                <a:spcPts val="5000"/>
              </a:lnSpc>
            </a:pPr>
            <a:r>
              <a:rPr lang="en-US" sz="4000" dirty="0">
                <a:solidFill>
                  <a:srgbClr val="A9A8AB"/>
                </a:solidFill>
                <a:latin typeface="Century Gothic" panose="020B0502020202020204" pitchFamily="34" charset="0"/>
                <a:ea typeface="Montserrat Light" charset="0"/>
                <a:cs typeface="Montserrat Light" charset="0"/>
              </a:rPr>
              <a:t>6</a:t>
            </a:r>
          </a:p>
        </p:txBody>
      </p:sp>
      <p:sp>
        <p:nvSpPr>
          <p:cNvPr id="16" name="TextBox 15">
            <a:extLst>
              <a:ext uri="{FF2B5EF4-FFF2-40B4-BE49-F238E27FC236}">
                <a16:creationId xmlns:a16="http://schemas.microsoft.com/office/drawing/2014/main" id="{CD02E190-AE24-4CD5-BEE1-63CDFFC76814}"/>
              </a:ext>
            </a:extLst>
          </p:cNvPr>
          <p:cNvSpPr txBox="1"/>
          <p:nvPr/>
        </p:nvSpPr>
        <p:spPr>
          <a:xfrm>
            <a:off x="327501" y="3789293"/>
            <a:ext cx="456981" cy="985654"/>
          </a:xfrm>
          <a:prstGeom prst="rect">
            <a:avLst/>
          </a:prstGeom>
          <a:noFill/>
        </p:spPr>
        <p:txBody>
          <a:bodyPr wrap="square" tIns="320040" rtlCol="0">
            <a:spAutoFit/>
          </a:bodyPr>
          <a:lstStyle/>
          <a:p>
            <a:pPr algn="ctr" defTabSz="914217">
              <a:lnSpc>
                <a:spcPts val="5000"/>
              </a:lnSpc>
            </a:pPr>
            <a:r>
              <a:rPr lang="en-US" sz="4000" dirty="0">
                <a:solidFill>
                  <a:srgbClr val="8AC153"/>
                </a:solidFill>
                <a:latin typeface="Century Gothic" panose="020B0502020202020204" pitchFamily="34" charset="0"/>
                <a:ea typeface="Montserrat Light" charset="0"/>
                <a:cs typeface="Montserrat Light" charset="0"/>
              </a:rPr>
              <a:t>4</a:t>
            </a:r>
          </a:p>
        </p:txBody>
      </p:sp>
      <p:sp>
        <p:nvSpPr>
          <p:cNvPr id="17" name="TextBox 16">
            <a:extLst>
              <a:ext uri="{FF2B5EF4-FFF2-40B4-BE49-F238E27FC236}">
                <a16:creationId xmlns:a16="http://schemas.microsoft.com/office/drawing/2014/main" id="{4618E024-B285-4558-B5CF-B4928D623112}"/>
              </a:ext>
            </a:extLst>
          </p:cNvPr>
          <p:cNvSpPr txBox="1"/>
          <p:nvPr/>
        </p:nvSpPr>
        <p:spPr>
          <a:xfrm>
            <a:off x="256272" y="5686503"/>
            <a:ext cx="623690" cy="985654"/>
          </a:xfrm>
          <a:prstGeom prst="rect">
            <a:avLst/>
          </a:prstGeom>
          <a:noFill/>
        </p:spPr>
        <p:txBody>
          <a:bodyPr wrap="square" tIns="320040" rtlCol="0">
            <a:spAutoFit/>
          </a:bodyPr>
          <a:lstStyle/>
          <a:p>
            <a:pPr algn="ctr" defTabSz="914217">
              <a:lnSpc>
                <a:spcPts val="5000"/>
              </a:lnSpc>
            </a:pPr>
            <a:r>
              <a:rPr lang="en-US" sz="4000" dirty="0">
                <a:solidFill>
                  <a:srgbClr val="00B050"/>
                </a:solidFill>
                <a:latin typeface="Century Gothic" panose="020B0502020202020204" pitchFamily="34" charset="0"/>
                <a:ea typeface="Montserrat Light" charset="0"/>
                <a:cs typeface="Montserrat Light" charset="0"/>
              </a:rPr>
              <a:t>7</a:t>
            </a:r>
          </a:p>
        </p:txBody>
      </p:sp>
    </p:spTree>
    <p:extLst>
      <p:ext uri="{BB962C8B-B14F-4D97-AF65-F5344CB8AC3E}">
        <p14:creationId xmlns:p14="http://schemas.microsoft.com/office/powerpoint/2010/main" val="2844077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503C29C6-B9A7-49AA-8B4F-496437D8B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DAF6C93-188F-4DDF-BB26-BB6952B8C524}"/>
              </a:ext>
            </a:extLst>
          </p:cNvPr>
          <p:cNvSpPr/>
          <p:nvPr/>
        </p:nvSpPr>
        <p:spPr>
          <a:xfrm>
            <a:off x="6349" y="-2"/>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854461" y="2209800"/>
            <a:ext cx="4350237"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854461" y="4817843"/>
            <a:ext cx="30235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Join the team from Simplot for this hot topic</a:t>
            </a:r>
          </a:p>
        </p:txBody>
      </p:sp>
      <p:sp>
        <p:nvSpPr>
          <p:cNvPr id="18" name="Title 1">
            <a:extLst>
              <a:ext uri="{FF2B5EF4-FFF2-40B4-BE49-F238E27FC236}">
                <a16:creationId xmlns:a16="http://schemas.microsoft.com/office/drawing/2014/main" id="{2B0D4795-C780-43C0-8A9F-5B68DBB8A4C2}"/>
              </a:ext>
            </a:extLst>
          </p:cNvPr>
          <p:cNvSpPr txBox="1">
            <a:spLocks/>
          </p:cNvSpPr>
          <p:nvPr/>
        </p:nvSpPr>
        <p:spPr>
          <a:xfrm>
            <a:off x="699654" y="2167576"/>
            <a:ext cx="6055475" cy="37882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rPr>
              <a:t>Redistribution Group Chat</a:t>
            </a:r>
          </a:p>
        </p:txBody>
      </p:sp>
      <p:pic>
        <p:nvPicPr>
          <p:cNvPr id="4" name="Picture 3">
            <a:extLst>
              <a:ext uri="{FF2B5EF4-FFF2-40B4-BE49-F238E27FC236}">
                <a16:creationId xmlns:a16="http://schemas.microsoft.com/office/drawing/2014/main" id="{2A729E17-E054-4620-9729-73AA5A72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598" y="2329705"/>
            <a:ext cx="4074987" cy="2122389"/>
          </a:xfrm>
          <a:prstGeom prst="rect">
            <a:avLst/>
          </a:prstGeom>
        </p:spPr>
      </p:pic>
    </p:spTree>
    <p:extLst>
      <p:ext uri="{BB962C8B-B14F-4D97-AF65-F5344CB8AC3E}">
        <p14:creationId xmlns:p14="http://schemas.microsoft.com/office/powerpoint/2010/main" val="4214624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Redistribution &amp; Foodservice</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10" name="Title 1">
            <a:extLst>
              <a:ext uri="{FF2B5EF4-FFF2-40B4-BE49-F238E27FC236}">
                <a16:creationId xmlns:a16="http://schemas.microsoft.com/office/drawing/2014/main" id="{A3A1C32B-1B63-439F-847B-408B7F224A37}"/>
              </a:ext>
            </a:extLst>
          </p:cNvPr>
          <p:cNvSpPr txBox="1">
            <a:spLocks/>
          </p:cNvSpPr>
          <p:nvPr/>
        </p:nvSpPr>
        <p:spPr>
          <a:xfrm>
            <a:off x="894179" y="1406873"/>
            <a:ext cx="12900636" cy="783771"/>
          </a:xfrm>
          <a:prstGeom prst="rect">
            <a:avLst/>
          </a:prstGeom>
        </p:spPr>
        <p:txBody>
          <a:bodyPr/>
          <a:lstStyle>
            <a:lvl1pPr algn="l" defTabSz="914217" rtl="0" eaLnBrk="1" latinLnBrk="0" hangingPunct="1">
              <a:lnSpc>
                <a:spcPct val="90000"/>
              </a:lnSpc>
              <a:spcBef>
                <a:spcPct val="0"/>
              </a:spcBef>
              <a:buNone/>
              <a:defRPr lang="en-US" sz="3000" b="0" i="0" kern="1200">
                <a:solidFill>
                  <a:schemeClr val="tx1"/>
                </a:solidFill>
                <a:latin typeface="Open Sans Regular" charset="0"/>
                <a:ea typeface="Open Sans Regular" charset="0"/>
                <a:cs typeface="Open Sans Regular" charset="0"/>
              </a:defRPr>
            </a:lvl1pPr>
          </a:lstStyle>
          <a:p>
            <a:r>
              <a:rPr lang="en-US" dirty="0">
                <a:solidFill>
                  <a:srgbClr val="000000"/>
                </a:solidFill>
                <a:latin typeface="Century Gothic" panose="020B0502020202020204" pitchFamily="34" charset="0"/>
              </a:rPr>
              <a:t>Not without its unique challenges…</a:t>
            </a:r>
          </a:p>
        </p:txBody>
      </p:sp>
      <p:sp>
        <p:nvSpPr>
          <p:cNvPr id="11" name="Content Placeholder 2">
            <a:extLst>
              <a:ext uri="{FF2B5EF4-FFF2-40B4-BE49-F238E27FC236}">
                <a16:creationId xmlns:a16="http://schemas.microsoft.com/office/drawing/2014/main" id="{4B3E7CC9-EDB4-4203-97DE-80DF0861F879}"/>
              </a:ext>
            </a:extLst>
          </p:cNvPr>
          <p:cNvSpPr txBox="1">
            <a:spLocks/>
          </p:cNvSpPr>
          <p:nvPr/>
        </p:nvSpPr>
        <p:spPr>
          <a:xfrm>
            <a:off x="894179" y="2190644"/>
            <a:ext cx="11368160" cy="4822162"/>
          </a:xfrm>
          <a:prstGeom prst="rect">
            <a:avLst/>
          </a:prstGeom>
        </p:spPr>
        <p:txBody>
          <a:bodyPr/>
          <a:lst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dirty="0" smtClean="0">
                <a:solidFill>
                  <a:schemeClr val="tx1"/>
                </a:solidFill>
                <a:effectLst/>
                <a:latin typeface="Montserrat Light" charset="0"/>
                <a:ea typeface="Montserrat Light" charset="0"/>
                <a:cs typeface="Montserrat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dirty="0" smtClean="0">
                <a:solidFill>
                  <a:schemeClr val="tx1"/>
                </a:solidFill>
                <a:effectLst/>
                <a:latin typeface="Montserrat Light" charset="0"/>
                <a:ea typeface="Montserrat Light" charset="0"/>
                <a:cs typeface="Montserrat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dirty="0" smtClean="0">
                <a:solidFill>
                  <a:schemeClr val="tx1"/>
                </a:solidFill>
                <a:effectLst/>
                <a:latin typeface="Montserrat Light" charset="0"/>
                <a:ea typeface="Montserrat Light" charset="0"/>
                <a:cs typeface="Montserrat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b="0" i="0" kern="1200" dirty="0" smtClean="0">
                <a:solidFill>
                  <a:schemeClr val="tx1"/>
                </a:solidFill>
                <a:effectLst/>
                <a:latin typeface="Montserrat Light" charset="0"/>
                <a:ea typeface="Montserrat Light" charset="0"/>
                <a:cs typeface="Montserrat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b="0" i="0" kern="1200" dirty="0">
                <a:solidFill>
                  <a:schemeClr val="tx1"/>
                </a:solidFill>
                <a:effectLst/>
                <a:latin typeface="Montserrat Light" charset="0"/>
                <a:ea typeface="Montserrat Light" charset="0"/>
                <a:cs typeface="Montserrat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a:solidFill>
                  <a:srgbClr val="000000"/>
                </a:solidFill>
                <a:latin typeface="Century Gothic" panose="020B0502020202020204" pitchFamily="34" charset="0"/>
              </a:rPr>
              <a:t>Operator Programs where we know Redistribution will be used</a:t>
            </a:r>
          </a:p>
          <a:p>
            <a:pPr marL="457200" indent="-457200">
              <a:buFont typeface="+mj-lt"/>
              <a:buAutoNum type="arabicPeriod"/>
            </a:pPr>
            <a:r>
              <a:rPr lang="en-US" dirty="0">
                <a:solidFill>
                  <a:srgbClr val="000000"/>
                </a:solidFill>
                <a:latin typeface="Century Gothic" panose="020B0502020202020204" pitchFamily="34" charset="0"/>
              </a:rPr>
              <a:t>Protecting the Redistributor’s margin</a:t>
            </a:r>
          </a:p>
          <a:p>
            <a:pPr marL="457200" indent="-457200">
              <a:buFont typeface="+mj-lt"/>
              <a:buAutoNum type="arabicPeriod"/>
            </a:pPr>
            <a:r>
              <a:rPr lang="en-US" dirty="0">
                <a:solidFill>
                  <a:srgbClr val="000000"/>
                </a:solidFill>
                <a:latin typeface="Century Gothic" panose="020B0502020202020204" pitchFamily="34" charset="0"/>
              </a:rPr>
              <a:t>Operator Rebates, anyone?</a:t>
            </a:r>
          </a:p>
          <a:p>
            <a:pPr marL="457200" indent="-457200">
              <a:buFont typeface="+mj-lt"/>
              <a:buAutoNum type="arabicPeriod"/>
            </a:pPr>
            <a:r>
              <a:rPr lang="en-US" dirty="0">
                <a:solidFill>
                  <a:srgbClr val="000000"/>
                </a:solidFill>
                <a:latin typeface="Century Gothic" panose="020B0502020202020204" pitchFamily="34" charset="0"/>
              </a:rPr>
              <a:t>Distributor Deductions made through the Redistributor (LMF, etc.)</a:t>
            </a:r>
          </a:p>
          <a:p>
            <a:pPr marL="457200" indent="-457200">
              <a:buFont typeface="+mj-lt"/>
              <a:buAutoNum type="arabicPeriod"/>
            </a:pPr>
            <a:r>
              <a:rPr lang="en-US" dirty="0">
                <a:solidFill>
                  <a:srgbClr val="000000"/>
                </a:solidFill>
                <a:latin typeface="Century Gothic" panose="020B0502020202020204" pitchFamily="34" charset="0"/>
              </a:rPr>
              <a:t>Obvious invalid deductions for items we don’t manufacture</a:t>
            </a:r>
          </a:p>
          <a:p>
            <a:pPr marL="457200" indent="-457200">
              <a:buFont typeface="+mj-lt"/>
              <a:buAutoNum type="arabicPeriod"/>
            </a:pPr>
            <a:r>
              <a:rPr lang="en-US" dirty="0">
                <a:solidFill>
                  <a:srgbClr val="000000"/>
                </a:solidFill>
                <a:latin typeface="Century Gothic" panose="020B0502020202020204" pitchFamily="34" charset="0"/>
              </a:rPr>
              <a:t>EDI for deductions</a:t>
            </a:r>
          </a:p>
          <a:p>
            <a:pPr marL="457200" indent="-457200">
              <a:buFont typeface="+mj-lt"/>
              <a:buAutoNum type="arabicPeriod"/>
            </a:pPr>
            <a:r>
              <a:rPr lang="en-US" dirty="0">
                <a:solidFill>
                  <a:srgbClr val="000000"/>
                </a:solidFill>
                <a:latin typeface="Century Gothic" panose="020B0502020202020204" pitchFamily="34" charset="0"/>
              </a:rPr>
              <a:t>Does the pricing philosophy change depending on the Redistributor</a:t>
            </a:r>
          </a:p>
          <a:p>
            <a:pPr marL="457200" indent="-457200">
              <a:buFont typeface="+mj-lt"/>
              <a:buAutoNum type="arabicPeriod"/>
            </a:pPr>
            <a:r>
              <a:rPr lang="en-US" dirty="0">
                <a:solidFill>
                  <a:srgbClr val="000000"/>
                </a:solidFill>
                <a:latin typeface="Century Gothic" panose="020B0502020202020204" pitchFamily="34" charset="0"/>
              </a:rPr>
              <a:t>The secret to tracking profitability with Redistribution </a:t>
            </a:r>
          </a:p>
          <a:p>
            <a:pPr marL="457200" indent="-457200">
              <a:buFont typeface="+mj-lt"/>
              <a:buAutoNum type="arabicPeriod"/>
            </a:pPr>
            <a:r>
              <a:rPr lang="en-US" dirty="0">
                <a:solidFill>
                  <a:srgbClr val="000000"/>
                </a:solidFill>
                <a:latin typeface="Century Gothic" panose="020B0502020202020204" pitchFamily="34" charset="0"/>
              </a:rPr>
              <a:t>Services like Dot Expressway</a:t>
            </a:r>
          </a:p>
        </p:txBody>
      </p:sp>
    </p:spTree>
    <p:extLst>
      <p:ext uri="{BB962C8B-B14F-4D97-AF65-F5344CB8AC3E}">
        <p14:creationId xmlns:p14="http://schemas.microsoft.com/office/powerpoint/2010/main" val="351751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503C29C6-B9A7-49AA-8B4F-496437D8B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DAF6C93-188F-4DDF-BB26-BB6952B8C524}"/>
              </a:ext>
            </a:extLst>
          </p:cNvPr>
          <p:cNvSpPr/>
          <p:nvPr/>
        </p:nvSpPr>
        <p:spPr>
          <a:xfrm>
            <a:off x="6349" y="-2"/>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John Weller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VP Product Management, Retail </a:t>
            </a:r>
            <a:r>
              <a:rPr kumimoji="0" lang="en-US"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TPx</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8DBA4491-F593-4072-9F9C-886011DD5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8791" y="2541825"/>
            <a:ext cx="2446439" cy="596948"/>
          </a:xfrm>
          <a:prstGeom prst="rect">
            <a:avLst/>
          </a:prstGeom>
        </p:spPr>
      </p:pic>
      <p:sp>
        <p:nvSpPr>
          <p:cNvPr id="18" name="Title 1">
            <a:extLst>
              <a:ext uri="{FF2B5EF4-FFF2-40B4-BE49-F238E27FC236}">
                <a16:creationId xmlns:a16="http://schemas.microsoft.com/office/drawing/2014/main" id="{2B0D4795-C780-43C0-8A9F-5B68DBB8A4C2}"/>
              </a:ext>
            </a:extLst>
          </p:cNvPr>
          <p:cNvSpPr txBox="1">
            <a:spLocks/>
          </p:cNvSpPr>
          <p:nvPr/>
        </p:nvSpPr>
        <p:spPr>
          <a:xfrm>
            <a:off x="699654" y="2167576"/>
            <a:ext cx="6055475" cy="3788229"/>
          </a:xfrm>
          <a:prstGeom prst="rect">
            <a:avLst/>
          </a:prstGeom>
        </p:spPr>
        <p:txBody>
          <a:bodyPr vert="horz" lIns="91440" tIns="45720" rIns="91440" bIns="45720" rtlCol="0" anchor="t">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Challenges to Meaningful Post-Event Analysis</a:t>
            </a:r>
            <a:endPar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 name="Picture 2">
            <a:extLst>
              <a:ext uri="{FF2B5EF4-FFF2-40B4-BE49-F238E27FC236}">
                <a16:creationId xmlns:a16="http://schemas.microsoft.com/office/drawing/2014/main" id="{BFF9B62A-638C-466C-AF16-563845897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755" y="2393550"/>
            <a:ext cx="1797015" cy="1997201"/>
          </a:xfrm>
          <a:prstGeom prst="rect">
            <a:avLst/>
          </a:prstGeom>
        </p:spPr>
      </p:pic>
    </p:spTree>
    <p:extLst>
      <p:ext uri="{BB962C8B-B14F-4D97-AF65-F5344CB8AC3E}">
        <p14:creationId xmlns:p14="http://schemas.microsoft.com/office/powerpoint/2010/main" val="1362753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687622" y="1368737"/>
            <a:ext cx="10156271" cy="46628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Founding partner of T-Pro Solutions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Past 5 years focused on advanced analytics and optimization for </a:t>
            </a: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Retail TPM </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25 years designing and implementing Retail TPM solutions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Software vendor</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Independent consultant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Tree>
    <p:extLst>
      <p:ext uri="{BB962C8B-B14F-4D97-AF65-F5344CB8AC3E}">
        <p14:creationId xmlns:p14="http://schemas.microsoft.com/office/powerpoint/2010/main" val="2615205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End Goal</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638092" y="1371005"/>
            <a:ext cx="10156271"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What is the end goal for </a:t>
            </a:r>
            <a:r>
              <a:rPr kumimoji="0" lang="en-US" sz="2200" b="1" i="1"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mature</a:t>
            </a: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post-event analysis (PEA)?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To be able to accurately calculate…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Incremental Volume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Incremental Revenue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Incremental Profit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Return on Investment (ROI)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Definitions</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Incremental </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Volume, revenue, profit above and beyond “base” expectations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Base</a:t>
            </a: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Different definitions for different purposes.  For the purposes of PEA - Volume, revenue, profit we would expect in the absence of a promotion (i.e. normal turn business)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Tree>
    <p:extLst>
      <p:ext uri="{BB962C8B-B14F-4D97-AF65-F5344CB8AC3E}">
        <p14:creationId xmlns:p14="http://schemas.microsoft.com/office/powerpoint/2010/main" val="122550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a:srcRect t="21103"/>
          <a:stretch/>
        </p:blipFill>
        <p:spPr>
          <a:xfrm flipH="1">
            <a:off x="1582" y="-91"/>
            <a:ext cx="12194190" cy="1044030"/>
          </a:xfrm>
          <a:prstGeom prst="rect">
            <a:avLst/>
          </a:prstGeom>
        </p:spPr>
      </p:pic>
      <p:sp>
        <p:nvSpPr>
          <p:cNvPr id="3" name="TextBox 2">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Agenda</a:t>
            </a:r>
          </a:p>
        </p:txBody>
      </p:sp>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BB954BC-D048-4FAD-BBE4-EA1C8CBEBE4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95C9A355-1425-4DD9-BE3F-3E2CB7D1E936}"/>
              </a:ext>
            </a:extLst>
          </p:cNvPr>
          <p:cNvGraphicFramePr>
            <a:graphicFrameLocks noGrp="1"/>
          </p:cNvGraphicFramePr>
          <p:nvPr>
            <p:extLst>
              <p:ext uri="{D42A27DB-BD31-4B8C-83A1-F6EECF244321}">
                <p14:modId xmlns:p14="http://schemas.microsoft.com/office/powerpoint/2010/main" val="110964515"/>
              </p:ext>
            </p:extLst>
          </p:nvPr>
        </p:nvGraphicFramePr>
        <p:xfrm>
          <a:off x="276367" y="1255142"/>
          <a:ext cx="9466723" cy="1524000"/>
        </p:xfrm>
        <a:graphic>
          <a:graphicData uri="http://schemas.openxmlformats.org/drawingml/2006/table">
            <a:tbl>
              <a:tblPr firstRow="1" bandRow="1">
                <a:tableStyleId>{0E3FDE45-AF77-4B5C-9715-49D594BDF05E}</a:tableStyleId>
              </a:tblPr>
              <a:tblGrid>
                <a:gridCol w="1802804">
                  <a:extLst>
                    <a:ext uri="{9D8B030D-6E8A-4147-A177-3AD203B41FA5}">
                      <a16:colId xmlns:a16="http://schemas.microsoft.com/office/drawing/2014/main" val="3350242552"/>
                    </a:ext>
                  </a:extLst>
                </a:gridCol>
                <a:gridCol w="947058">
                  <a:extLst>
                    <a:ext uri="{9D8B030D-6E8A-4147-A177-3AD203B41FA5}">
                      <a16:colId xmlns:a16="http://schemas.microsoft.com/office/drawing/2014/main" val="3357352324"/>
                    </a:ext>
                  </a:extLst>
                </a:gridCol>
                <a:gridCol w="2667000">
                  <a:extLst>
                    <a:ext uri="{9D8B030D-6E8A-4147-A177-3AD203B41FA5}">
                      <a16:colId xmlns:a16="http://schemas.microsoft.com/office/drawing/2014/main" val="2952091621"/>
                    </a:ext>
                  </a:extLst>
                </a:gridCol>
                <a:gridCol w="1534885">
                  <a:extLst>
                    <a:ext uri="{9D8B030D-6E8A-4147-A177-3AD203B41FA5}">
                      <a16:colId xmlns:a16="http://schemas.microsoft.com/office/drawing/2014/main" val="3206270883"/>
                    </a:ext>
                  </a:extLst>
                </a:gridCol>
                <a:gridCol w="2514976">
                  <a:extLst>
                    <a:ext uri="{9D8B030D-6E8A-4147-A177-3AD203B41FA5}">
                      <a16:colId xmlns:a16="http://schemas.microsoft.com/office/drawing/2014/main" val="71473763"/>
                    </a:ext>
                  </a:extLst>
                </a:gridCol>
              </a:tblGrid>
              <a:tr h="148365">
                <a:tc>
                  <a:txBody>
                    <a:bodyPr/>
                    <a:lstStyle/>
                    <a:p>
                      <a:r>
                        <a:rPr lang="en-US" sz="1400" dirty="0">
                          <a:latin typeface="Century Gothic" panose="020B0502020202020204" pitchFamily="34" charset="0"/>
                        </a:rPr>
                        <a:t>Morning</a:t>
                      </a:r>
                    </a:p>
                  </a:txBody>
                  <a:tcPr anchor="ctr"/>
                </a:tc>
                <a:tc>
                  <a:txBody>
                    <a:bodyPr/>
                    <a:lstStyle/>
                    <a:p>
                      <a:r>
                        <a:rPr lang="en-US" sz="1400" dirty="0">
                          <a:latin typeface="Century Gothic" panose="020B0502020202020204" pitchFamily="34" charset="0"/>
                        </a:rPr>
                        <a:t>Appx:</a:t>
                      </a:r>
                    </a:p>
                  </a:txBody>
                  <a:tcPr anchor="ctr"/>
                </a:tc>
                <a:tc>
                  <a:txBody>
                    <a:bodyPr/>
                    <a:lstStyle/>
                    <a:p>
                      <a:r>
                        <a:rPr lang="en-US" sz="1400" dirty="0">
                          <a:latin typeface="Century Gothic" panose="020B0502020202020204" pitchFamily="34" charset="0"/>
                        </a:rPr>
                        <a:t>Session Title</a:t>
                      </a:r>
                    </a:p>
                  </a:txBody>
                  <a:tcPr anchor="ctr"/>
                </a:tc>
                <a:tc>
                  <a:txBody>
                    <a:bodyPr/>
                    <a:lstStyle/>
                    <a:p>
                      <a:r>
                        <a:rPr lang="en-US" sz="1400">
                          <a:latin typeface="Century Gothic" panose="020B0502020202020204" pitchFamily="34" charset="0"/>
                        </a:rPr>
                        <a:t>Speaker</a:t>
                      </a:r>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Company</a:t>
                      </a:r>
                    </a:p>
                  </a:txBody>
                  <a:tcPr anchor="ctr"/>
                </a:tc>
                <a:extLst>
                  <a:ext uri="{0D108BD9-81ED-4DB2-BD59-A6C34878D82A}">
                    <a16:rowId xmlns:a16="http://schemas.microsoft.com/office/drawing/2014/main" val="3369837871"/>
                  </a:ext>
                </a:extLst>
              </a:tr>
              <a:tr h="148365">
                <a:tc>
                  <a:txBody>
                    <a:bodyPr/>
                    <a:lstStyle/>
                    <a:p>
                      <a:r>
                        <a:rPr lang="en-US" sz="1400" dirty="0">
                          <a:latin typeface="Century Gothic" panose="020B0502020202020204" pitchFamily="34" charset="0"/>
                        </a:rPr>
                        <a:t>General Session:</a:t>
                      </a:r>
                    </a:p>
                  </a:txBody>
                  <a:tcPr anchor="ctr"/>
                </a:tc>
                <a:tc>
                  <a:txBody>
                    <a:bodyPr/>
                    <a:lstStyle/>
                    <a:p>
                      <a:r>
                        <a:rPr lang="en-US" sz="1400" dirty="0">
                          <a:latin typeface="Century Gothic" panose="020B0502020202020204" pitchFamily="34" charset="0"/>
                        </a:rPr>
                        <a:t>60 min</a:t>
                      </a:r>
                    </a:p>
                  </a:txBody>
                  <a:tcPr anchor="ctr"/>
                </a:tc>
                <a:tc>
                  <a:txBody>
                    <a:bodyPr/>
                    <a:lstStyle/>
                    <a:p>
                      <a:r>
                        <a:rPr lang="en-US" sz="1400" dirty="0">
                          <a:latin typeface="Century Gothic" panose="020B0502020202020204" pitchFamily="34" charset="0"/>
                        </a:rPr>
                        <a:t>Speed Networking</a:t>
                      </a:r>
                    </a:p>
                  </a:txBody>
                  <a:tcPr anchor="ctr"/>
                </a:tc>
                <a:tc>
                  <a:txBody>
                    <a:bodyPr/>
                    <a:lstStyle/>
                    <a:p>
                      <a:r>
                        <a:rPr lang="en-US" sz="1400" dirty="0">
                          <a:latin typeface="Century Gothic" panose="020B0502020202020204" pitchFamily="34" charset="0"/>
                        </a:rPr>
                        <a:t>Caitlin Orosz</a:t>
                      </a:r>
                    </a:p>
                  </a:txBody>
                  <a:tcPr anchor="ctr"/>
                </a:tc>
                <a:tc>
                  <a:txBody>
                    <a:bodyPr/>
                    <a:lstStyle/>
                    <a:p>
                      <a:r>
                        <a:rPr lang="en-US" sz="1400" dirty="0">
                          <a:latin typeface="Century Gothic" panose="020B0502020202020204" pitchFamily="34" charset="0"/>
                        </a:rPr>
                        <a:t>Blacksmith Applications</a:t>
                      </a:r>
                    </a:p>
                  </a:txBody>
                  <a:tcPr anchor="ctr"/>
                </a:tc>
                <a:extLst>
                  <a:ext uri="{0D108BD9-81ED-4DB2-BD59-A6C34878D82A}">
                    <a16:rowId xmlns:a16="http://schemas.microsoft.com/office/drawing/2014/main" val="1743980648"/>
                  </a:ext>
                </a:extLst>
              </a:tr>
              <a:tr h="148365">
                <a:tc>
                  <a:txBody>
                    <a:bodyPr/>
                    <a:lstStyle/>
                    <a:p>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90 min</a:t>
                      </a:r>
                    </a:p>
                  </a:txBody>
                  <a:tcPr anchor="ctr"/>
                </a:tc>
                <a:tc>
                  <a:txBody>
                    <a:bodyPr/>
                    <a:lstStyle/>
                    <a:p>
                      <a:r>
                        <a:rPr lang="en-US" sz="1400" dirty="0" err="1">
                          <a:latin typeface="Century Gothic" panose="020B0502020202020204" pitchFamily="34" charset="0"/>
                        </a:rPr>
                        <a:t>Datassential</a:t>
                      </a:r>
                      <a:r>
                        <a:rPr lang="en-US" sz="1400" dirty="0">
                          <a:latin typeface="Century Gothic" panose="020B0502020202020204" pitchFamily="34" charset="0"/>
                        </a:rPr>
                        <a:t> Keynote</a:t>
                      </a:r>
                    </a:p>
                  </a:txBody>
                  <a:tcPr anchor="ctr"/>
                </a:tc>
                <a:tc>
                  <a:txBody>
                    <a:bodyPr/>
                    <a:lstStyle/>
                    <a:p>
                      <a:r>
                        <a:rPr lang="en-US" sz="1400">
                          <a:latin typeface="Century Gothic" panose="020B0502020202020204" pitchFamily="34" charset="0"/>
                        </a:rPr>
                        <a:t>Jack Li</a:t>
                      </a:r>
                      <a:endParaRPr lang="en-US" sz="1400" dirty="0">
                        <a:latin typeface="Century Gothic" panose="020B0502020202020204" pitchFamily="34" charset="0"/>
                      </a:endParaRPr>
                    </a:p>
                  </a:txBody>
                  <a:tcPr anchor="ctr"/>
                </a:tc>
                <a:tc>
                  <a:txBody>
                    <a:bodyPr/>
                    <a:lstStyle/>
                    <a:p>
                      <a:r>
                        <a:rPr lang="en-US" sz="1400" dirty="0" err="1">
                          <a:latin typeface="Century Gothic" panose="020B0502020202020204" pitchFamily="34" charset="0"/>
                        </a:rPr>
                        <a:t>Datassential</a:t>
                      </a:r>
                      <a:endParaRPr lang="en-US" sz="1400" dirty="0">
                        <a:latin typeface="Century Gothic" panose="020B0502020202020204" pitchFamily="34" charset="0"/>
                      </a:endParaRPr>
                    </a:p>
                  </a:txBody>
                  <a:tcPr anchor="ctr"/>
                </a:tc>
                <a:extLst>
                  <a:ext uri="{0D108BD9-81ED-4DB2-BD59-A6C34878D82A}">
                    <a16:rowId xmlns:a16="http://schemas.microsoft.com/office/drawing/2014/main" val="1623177127"/>
                  </a:ext>
                </a:extLst>
              </a:tr>
              <a:tr h="148365">
                <a:tc>
                  <a:txBody>
                    <a:bodyPr/>
                    <a:lstStyle/>
                    <a:p>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45 min</a:t>
                      </a:r>
                    </a:p>
                  </a:txBody>
                  <a:tcPr anchor="ctr"/>
                </a:tc>
                <a:tc>
                  <a:txBody>
                    <a:bodyPr/>
                    <a:lstStyle/>
                    <a:p>
                      <a:r>
                        <a:rPr lang="en-US" sz="1400" dirty="0">
                          <a:latin typeface="Century Gothic" panose="020B0502020202020204" pitchFamily="34" charset="0"/>
                        </a:rPr>
                        <a:t>Retail Trends</a:t>
                      </a:r>
                    </a:p>
                  </a:txBody>
                  <a:tcPr anchor="ctr"/>
                </a:tc>
                <a:tc>
                  <a:txBody>
                    <a:bodyPr/>
                    <a:lstStyle/>
                    <a:p>
                      <a:r>
                        <a:rPr lang="en-US" sz="1400" dirty="0">
                          <a:latin typeface="Century Gothic" panose="020B0502020202020204" pitchFamily="34" charset="0"/>
                        </a:rPr>
                        <a:t>Mike Druga</a:t>
                      </a:r>
                    </a:p>
                  </a:txBody>
                  <a:tcPr anchor="ctr"/>
                </a:tc>
                <a:tc>
                  <a:txBody>
                    <a:bodyPr/>
                    <a:lstStyle/>
                    <a:p>
                      <a:r>
                        <a:rPr lang="en-US" sz="1400" dirty="0">
                          <a:latin typeface="Century Gothic" panose="020B0502020202020204" pitchFamily="34" charset="0"/>
                        </a:rPr>
                        <a:t>Butterball</a:t>
                      </a:r>
                    </a:p>
                  </a:txBody>
                  <a:tcPr anchor="ctr"/>
                </a:tc>
                <a:extLst>
                  <a:ext uri="{0D108BD9-81ED-4DB2-BD59-A6C34878D82A}">
                    <a16:rowId xmlns:a16="http://schemas.microsoft.com/office/drawing/2014/main" val="2452327447"/>
                  </a:ext>
                </a:extLst>
              </a:tr>
              <a:tr h="148365">
                <a:tc>
                  <a:txBody>
                    <a:bodyPr/>
                    <a:lstStyle/>
                    <a:p>
                      <a:r>
                        <a:rPr lang="en-US" sz="1400" dirty="0">
                          <a:latin typeface="Century Gothic" panose="020B0502020202020204" pitchFamily="34" charset="0"/>
                        </a:rPr>
                        <a:t>Lunch</a:t>
                      </a:r>
                    </a:p>
                  </a:txBody>
                  <a:tcPr anchor="ctr"/>
                </a:tc>
                <a:tc>
                  <a:txBody>
                    <a:bodyPr/>
                    <a:lstStyle/>
                    <a:p>
                      <a:r>
                        <a:rPr lang="en-US" sz="1400" dirty="0">
                          <a:latin typeface="Century Gothic" panose="020B0502020202020204" pitchFamily="34" charset="0"/>
                        </a:rPr>
                        <a:t>noon</a:t>
                      </a:r>
                    </a:p>
                  </a:txBody>
                  <a:tcPr anchor="ctr"/>
                </a:tc>
                <a:tc gridSpan="2">
                  <a:txBody>
                    <a:bodyPr/>
                    <a:lstStyle/>
                    <a:p>
                      <a:r>
                        <a:rPr lang="en-US" sz="1400" dirty="0">
                          <a:latin typeface="Century Gothic" panose="020B0502020202020204" pitchFamily="34" charset="0"/>
                        </a:rPr>
                        <a:t>*return to Industry Rooms*</a:t>
                      </a:r>
                    </a:p>
                  </a:txBody>
                  <a:tcPr anchor="ctr"/>
                </a:tc>
                <a:tc hMerge="1">
                  <a:txBody>
                    <a:bodyPr/>
                    <a:lstStyle/>
                    <a:p>
                      <a:endParaRPr lang="en-US" dirty="0">
                        <a:latin typeface="Century Gothic" panose="020B0502020202020204" pitchFamily="34" charset="0"/>
                      </a:endParaRPr>
                    </a:p>
                  </a:txBody>
                  <a:tcPr/>
                </a:tc>
                <a:tc>
                  <a:txBody>
                    <a:bodyPr/>
                    <a:lstStyle/>
                    <a:p>
                      <a:endParaRPr lang="en-US" sz="1400" dirty="0">
                        <a:latin typeface="Century Gothic" panose="020B0502020202020204" pitchFamily="34" charset="0"/>
                      </a:endParaRPr>
                    </a:p>
                  </a:txBody>
                  <a:tcPr anchor="ctr"/>
                </a:tc>
                <a:extLst>
                  <a:ext uri="{0D108BD9-81ED-4DB2-BD59-A6C34878D82A}">
                    <a16:rowId xmlns:a16="http://schemas.microsoft.com/office/drawing/2014/main" val="2662404234"/>
                  </a:ext>
                </a:extLst>
              </a:tr>
            </a:tbl>
          </a:graphicData>
        </a:graphic>
      </p:graphicFrame>
      <p:graphicFrame>
        <p:nvGraphicFramePr>
          <p:cNvPr id="9" name="Table 8">
            <a:extLst>
              <a:ext uri="{FF2B5EF4-FFF2-40B4-BE49-F238E27FC236}">
                <a16:creationId xmlns:a16="http://schemas.microsoft.com/office/drawing/2014/main" id="{B24C76C1-1408-4B44-855E-9C01D9EEA833}"/>
              </a:ext>
            </a:extLst>
          </p:cNvPr>
          <p:cNvGraphicFramePr>
            <a:graphicFrameLocks noGrp="1"/>
          </p:cNvGraphicFramePr>
          <p:nvPr>
            <p:extLst>
              <p:ext uri="{D42A27DB-BD31-4B8C-83A1-F6EECF244321}">
                <p14:modId xmlns:p14="http://schemas.microsoft.com/office/powerpoint/2010/main" val="1425972569"/>
              </p:ext>
            </p:extLst>
          </p:nvPr>
        </p:nvGraphicFramePr>
        <p:xfrm>
          <a:off x="276367" y="3034529"/>
          <a:ext cx="9466723" cy="3596640"/>
        </p:xfrm>
        <a:graphic>
          <a:graphicData uri="http://schemas.openxmlformats.org/drawingml/2006/table">
            <a:tbl>
              <a:tblPr firstRow="1" bandRow="1">
                <a:tableStyleId>{0E3FDE45-AF77-4B5C-9715-49D594BDF05E}</a:tableStyleId>
              </a:tblPr>
              <a:tblGrid>
                <a:gridCol w="1759262">
                  <a:extLst>
                    <a:ext uri="{9D8B030D-6E8A-4147-A177-3AD203B41FA5}">
                      <a16:colId xmlns:a16="http://schemas.microsoft.com/office/drawing/2014/main" val="3350242552"/>
                    </a:ext>
                  </a:extLst>
                </a:gridCol>
                <a:gridCol w="957942">
                  <a:extLst>
                    <a:ext uri="{9D8B030D-6E8A-4147-A177-3AD203B41FA5}">
                      <a16:colId xmlns:a16="http://schemas.microsoft.com/office/drawing/2014/main" val="546325402"/>
                    </a:ext>
                  </a:extLst>
                </a:gridCol>
                <a:gridCol w="2667000">
                  <a:extLst>
                    <a:ext uri="{9D8B030D-6E8A-4147-A177-3AD203B41FA5}">
                      <a16:colId xmlns:a16="http://schemas.microsoft.com/office/drawing/2014/main" val="2952091621"/>
                    </a:ext>
                  </a:extLst>
                </a:gridCol>
                <a:gridCol w="1643743">
                  <a:extLst>
                    <a:ext uri="{9D8B030D-6E8A-4147-A177-3AD203B41FA5}">
                      <a16:colId xmlns:a16="http://schemas.microsoft.com/office/drawing/2014/main" val="3206270883"/>
                    </a:ext>
                  </a:extLst>
                </a:gridCol>
                <a:gridCol w="2438776">
                  <a:extLst>
                    <a:ext uri="{9D8B030D-6E8A-4147-A177-3AD203B41FA5}">
                      <a16:colId xmlns:a16="http://schemas.microsoft.com/office/drawing/2014/main" val="71473763"/>
                    </a:ext>
                  </a:extLst>
                </a:gridCol>
              </a:tblGrid>
              <a:tr h="164867">
                <a:tc>
                  <a:txBody>
                    <a:bodyPr/>
                    <a:lstStyle/>
                    <a:p>
                      <a:r>
                        <a:rPr lang="en-US" sz="1400" dirty="0">
                          <a:latin typeface="Century Gothic" panose="020B0502020202020204" pitchFamily="34" charset="0"/>
                        </a:rPr>
                        <a:t>Afternoon</a:t>
                      </a:r>
                    </a:p>
                  </a:txBody>
                  <a:tcPr anchor="ctr"/>
                </a:tc>
                <a:tc>
                  <a:txBody>
                    <a:bodyPr/>
                    <a:lstStyle/>
                    <a:p>
                      <a:r>
                        <a:rPr lang="en-US" sz="1400" dirty="0">
                          <a:latin typeface="Century Gothic" panose="020B0502020202020204" pitchFamily="34" charset="0"/>
                        </a:rPr>
                        <a:t>Appx</a:t>
                      </a:r>
                    </a:p>
                  </a:txBody>
                  <a:tcPr anchor="ctr"/>
                </a:tc>
                <a:tc>
                  <a:txBody>
                    <a:bodyPr/>
                    <a:lstStyle/>
                    <a:p>
                      <a:r>
                        <a:rPr lang="en-US" sz="1400" dirty="0">
                          <a:latin typeface="Century Gothic" panose="020B0502020202020204" pitchFamily="34" charset="0"/>
                        </a:rPr>
                        <a:t>Session Title</a:t>
                      </a:r>
                    </a:p>
                  </a:txBody>
                  <a:tcPr anchor="ctr"/>
                </a:tc>
                <a:tc>
                  <a:txBody>
                    <a:bodyPr/>
                    <a:lstStyle/>
                    <a:p>
                      <a:r>
                        <a:rPr lang="en-US" sz="1400">
                          <a:latin typeface="Century Gothic" panose="020B0502020202020204" pitchFamily="34" charset="0"/>
                        </a:rPr>
                        <a:t>Speaker</a:t>
                      </a:r>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Company</a:t>
                      </a:r>
                    </a:p>
                  </a:txBody>
                  <a:tcPr anchor="ctr"/>
                </a:tc>
                <a:extLst>
                  <a:ext uri="{0D108BD9-81ED-4DB2-BD59-A6C34878D82A}">
                    <a16:rowId xmlns:a16="http://schemas.microsoft.com/office/drawing/2014/main" val="3369837871"/>
                  </a:ext>
                </a:extLst>
              </a:tr>
              <a:tr h="164867">
                <a:tc>
                  <a:txBody>
                    <a:bodyPr/>
                    <a:lstStyle/>
                    <a:p>
                      <a:r>
                        <a:rPr lang="en-US" sz="1400" dirty="0">
                          <a:latin typeface="Century Gothic" panose="020B0502020202020204" pitchFamily="34" charset="0"/>
                        </a:rPr>
                        <a:t>Foodservice Breakout:</a:t>
                      </a:r>
                    </a:p>
                  </a:txBody>
                  <a:tcPr anchor="ctr"/>
                </a:tc>
                <a:tc>
                  <a:txBody>
                    <a:bodyPr/>
                    <a:lstStyle/>
                    <a:p>
                      <a:r>
                        <a:rPr lang="en-US" sz="1400" dirty="0">
                          <a:latin typeface="Century Gothic" panose="020B0502020202020204" pitchFamily="34" charset="0"/>
                        </a:rPr>
                        <a:t>20 min</a:t>
                      </a:r>
                    </a:p>
                  </a:txBody>
                  <a:tcPr anchor="ctr"/>
                </a:tc>
                <a:tc>
                  <a:txBody>
                    <a:bodyPr/>
                    <a:lstStyle/>
                    <a:p>
                      <a:r>
                        <a:rPr lang="en-US" sz="1400" dirty="0">
                          <a:latin typeface="Century Gothic" panose="020B0502020202020204" pitchFamily="34" charset="0"/>
                        </a:rPr>
                        <a:t>Claims &amp; Proof of Delivery Automation</a:t>
                      </a:r>
                    </a:p>
                  </a:txBody>
                  <a:tcPr anchor="ctr"/>
                </a:tc>
                <a:tc>
                  <a:txBody>
                    <a:bodyPr/>
                    <a:lstStyle/>
                    <a:p>
                      <a:r>
                        <a:rPr lang="en-US" sz="1400" dirty="0">
                          <a:latin typeface="Century Gothic" panose="020B0502020202020204" pitchFamily="34" charset="0"/>
                        </a:rPr>
                        <a:t>Julie Michel</a:t>
                      </a:r>
                    </a:p>
                  </a:txBody>
                  <a:tcPr anchor="ctr"/>
                </a:tc>
                <a:tc>
                  <a:txBody>
                    <a:bodyPr/>
                    <a:lstStyle/>
                    <a:p>
                      <a:r>
                        <a:rPr lang="en-US" sz="1400" dirty="0">
                          <a:latin typeface="Century Gothic" panose="020B0502020202020204" pitchFamily="34" charset="0"/>
                        </a:rPr>
                        <a:t>Rich’s</a:t>
                      </a:r>
                    </a:p>
                  </a:txBody>
                  <a:tcPr anchor="ctr"/>
                </a:tc>
                <a:extLst>
                  <a:ext uri="{0D108BD9-81ED-4DB2-BD59-A6C34878D82A}">
                    <a16:rowId xmlns:a16="http://schemas.microsoft.com/office/drawing/2014/main" val="1743980648"/>
                  </a:ext>
                </a:extLst>
              </a:tr>
              <a:tr h="164867">
                <a:tc>
                  <a:txBody>
                    <a:bodyPr/>
                    <a:lstStyle/>
                    <a:p>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30 min</a:t>
                      </a:r>
                    </a:p>
                  </a:txBody>
                  <a:tcPr anchor="ctr"/>
                </a:tc>
                <a:tc>
                  <a:txBody>
                    <a:bodyPr/>
                    <a:lstStyle/>
                    <a:p>
                      <a:r>
                        <a:rPr lang="en-US" sz="1400" dirty="0">
                          <a:latin typeface="Century Gothic" panose="020B0502020202020204" pitchFamily="34" charset="0"/>
                        </a:rPr>
                        <a:t>9.3 Million Reasons</a:t>
                      </a:r>
                    </a:p>
                  </a:txBody>
                  <a:tcPr anchor="ctr"/>
                </a:tc>
                <a:tc>
                  <a:txBody>
                    <a:bodyPr/>
                    <a:lstStyle/>
                    <a:p>
                      <a:r>
                        <a:rPr lang="en-US" sz="1400" dirty="0">
                          <a:latin typeface="Century Gothic" panose="020B0502020202020204" pitchFamily="34" charset="0"/>
                        </a:rPr>
                        <a:t>Tina </a:t>
                      </a:r>
                      <a:r>
                        <a:rPr lang="en-US" sz="1400" dirty="0" err="1">
                          <a:latin typeface="Century Gothic" panose="020B0502020202020204" pitchFamily="34" charset="0"/>
                        </a:rPr>
                        <a:t>Wefer</a:t>
                      </a:r>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FSICI</a:t>
                      </a:r>
                    </a:p>
                  </a:txBody>
                  <a:tcPr anchor="ctr"/>
                </a:tc>
                <a:extLst>
                  <a:ext uri="{0D108BD9-81ED-4DB2-BD59-A6C34878D82A}">
                    <a16:rowId xmlns:a16="http://schemas.microsoft.com/office/drawing/2014/main" val="1623177127"/>
                  </a:ext>
                </a:extLst>
              </a:tr>
              <a:tr h="164867">
                <a:tc>
                  <a:txBody>
                    <a:bodyPr/>
                    <a:lstStyle/>
                    <a:p>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40 min</a:t>
                      </a:r>
                    </a:p>
                  </a:txBody>
                  <a:tcPr anchor="ctr"/>
                </a:tc>
                <a:tc>
                  <a:txBody>
                    <a:bodyPr/>
                    <a:lstStyle/>
                    <a:p>
                      <a:r>
                        <a:rPr lang="en-US" sz="1400" dirty="0">
                          <a:latin typeface="Century Gothic" panose="020B0502020202020204" pitchFamily="34" charset="0"/>
                        </a:rPr>
                        <a:t>Redistribution Chat</a:t>
                      </a:r>
                    </a:p>
                  </a:txBody>
                  <a:tcPr anchor="ctr"/>
                </a:tc>
                <a:tc>
                  <a:txBody>
                    <a:bodyPr/>
                    <a:lstStyle/>
                    <a:p>
                      <a:r>
                        <a:rPr lang="en-US" sz="1400" dirty="0">
                          <a:latin typeface="Century Gothic" panose="020B0502020202020204" pitchFamily="34" charset="0"/>
                        </a:rPr>
                        <a:t>Simplot Team</a:t>
                      </a:r>
                    </a:p>
                  </a:txBody>
                  <a:tcPr anchor="ctr"/>
                </a:tc>
                <a:tc>
                  <a:txBody>
                    <a:bodyPr/>
                    <a:lstStyle/>
                    <a:p>
                      <a:r>
                        <a:rPr lang="en-US" sz="1400" dirty="0">
                          <a:latin typeface="Century Gothic" panose="020B0502020202020204" pitchFamily="34" charset="0"/>
                        </a:rPr>
                        <a:t>Simplot</a:t>
                      </a:r>
                    </a:p>
                  </a:txBody>
                  <a:tcPr anchor="ctr"/>
                </a:tc>
                <a:extLst>
                  <a:ext uri="{0D108BD9-81ED-4DB2-BD59-A6C34878D82A}">
                    <a16:rowId xmlns:a16="http://schemas.microsoft.com/office/drawing/2014/main" val="2452327447"/>
                  </a:ext>
                </a:extLst>
              </a:tr>
              <a:tr h="284771">
                <a:tc>
                  <a:txBody>
                    <a:bodyPr/>
                    <a:lstStyle/>
                    <a:p>
                      <a:r>
                        <a:rPr lang="en-US" sz="1400" dirty="0">
                          <a:latin typeface="Century Gothic" panose="020B0502020202020204" pitchFamily="34" charset="0"/>
                        </a:rPr>
                        <a:t>Retail Breakout:</a:t>
                      </a:r>
                    </a:p>
                  </a:txBody>
                  <a:tcPr anchor="ctr"/>
                </a:tc>
                <a:tc>
                  <a:txBody>
                    <a:bodyPr/>
                    <a:lstStyle/>
                    <a:p>
                      <a:r>
                        <a:rPr lang="en-US" sz="1400" dirty="0">
                          <a:latin typeface="Century Gothic" panose="020B0502020202020204" pitchFamily="34" charset="0"/>
                        </a:rPr>
                        <a:t>45 min</a:t>
                      </a:r>
                    </a:p>
                  </a:txBody>
                  <a:tcPr anchor="ctr"/>
                </a:tc>
                <a:tc>
                  <a:txBody>
                    <a:bodyPr/>
                    <a:lstStyle/>
                    <a:p>
                      <a:r>
                        <a:rPr lang="en-US" sz="1400" dirty="0">
                          <a:latin typeface="Century Gothic" panose="020B0502020202020204" pitchFamily="34" charset="0"/>
                        </a:rPr>
                        <a:t>Addressing Post-Event Analysis Challenges</a:t>
                      </a:r>
                    </a:p>
                  </a:txBody>
                  <a:tcPr anchor="ctr"/>
                </a:tc>
                <a:tc>
                  <a:txBody>
                    <a:bodyPr/>
                    <a:lstStyle/>
                    <a:p>
                      <a:r>
                        <a:rPr lang="en-US" sz="1400" dirty="0">
                          <a:latin typeface="Century Gothic" panose="020B0502020202020204" pitchFamily="34" charset="0"/>
                        </a:rPr>
                        <a:t>John Weller</a:t>
                      </a:r>
                    </a:p>
                  </a:txBody>
                  <a:tcPr anchor="ctr"/>
                </a:tc>
                <a:tc>
                  <a:txBody>
                    <a:bodyPr/>
                    <a:lstStyle/>
                    <a:p>
                      <a:r>
                        <a:rPr lang="en-US" sz="1400" dirty="0">
                          <a:latin typeface="Century Gothic" panose="020B0502020202020204" pitchFamily="34" charset="0"/>
                        </a:rPr>
                        <a:t>Blacksmith Applications</a:t>
                      </a:r>
                    </a:p>
                  </a:txBody>
                  <a:tcPr anchor="ctr"/>
                </a:tc>
                <a:extLst>
                  <a:ext uri="{0D108BD9-81ED-4DB2-BD59-A6C34878D82A}">
                    <a16:rowId xmlns:a16="http://schemas.microsoft.com/office/drawing/2014/main" val="2136331543"/>
                  </a:ext>
                </a:extLst>
              </a:tr>
              <a:tr h="284771">
                <a:tc>
                  <a:txBody>
                    <a:bodyPr/>
                    <a:lstStyle/>
                    <a:p>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45 min</a:t>
                      </a:r>
                    </a:p>
                  </a:txBody>
                  <a:tcPr anchor="ctr"/>
                </a:tc>
                <a:tc>
                  <a:txBody>
                    <a:bodyPr/>
                    <a:lstStyle/>
                    <a:p>
                      <a:r>
                        <a:rPr lang="en-US" sz="1400" dirty="0">
                          <a:latin typeface="Century Gothic" panose="020B0502020202020204" pitchFamily="34" charset="0"/>
                        </a:rPr>
                        <a:t>AI &amp; Machine Learning Impact on CGs</a:t>
                      </a:r>
                    </a:p>
                  </a:txBody>
                  <a:tcPr anchor="ctr"/>
                </a:tc>
                <a:tc>
                  <a:txBody>
                    <a:bodyPr/>
                    <a:lstStyle/>
                    <a:p>
                      <a:r>
                        <a:rPr lang="en-US" sz="1400" dirty="0">
                          <a:latin typeface="Century Gothic" panose="020B0502020202020204" pitchFamily="34" charset="0"/>
                        </a:rPr>
                        <a:t>Mike </a:t>
                      </a:r>
                      <a:r>
                        <a:rPr lang="en-US" sz="1400" dirty="0" err="1">
                          <a:latin typeface="Century Gothic" panose="020B0502020202020204" pitchFamily="34" charset="0"/>
                        </a:rPr>
                        <a:t>Bruening</a:t>
                      </a:r>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Genpact</a:t>
                      </a:r>
                    </a:p>
                  </a:txBody>
                  <a:tcPr anchor="ctr"/>
                </a:tc>
                <a:extLst>
                  <a:ext uri="{0D108BD9-81ED-4DB2-BD59-A6C34878D82A}">
                    <a16:rowId xmlns:a16="http://schemas.microsoft.com/office/drawing/2014/main" val="869814151"/>
                  </a:ext>
                </a:extLst>
              </a:tr>
              <a:tr h="175488">
                <a:tc>
                  <a:txBody>
                    <a:bodyPr/>
                    <a:lstStyle/>
                    <a:p>
                      <a:r>
                        <a:rPr lang="en-US" sz="1400" dirty="0">
                          <a:latin typeface="Century Gothic" panose="020B0502020202020204" pitchFamily="34" charset="0"/>
                        </a:rPr>
                        <a:t>General Session:</a:t>
                      </a:r>
                    </a:p>
                  </a:txBody>
                  <a:tcPr anchor="ctr"/>
                </a:tc>
                <a:tc>
                  <a:txBody>
                    <a:bodyPr/>
                    <a:lstStyle/>
                    <a:p>
                      <a:r>
                        <a:rPr lang="en-US" sz="1400" dirty="0">
                          <a:latin typeface="Century Gothic" panose="020B0502020202020204" pitchFamily="34" charset="0"/>
                        </a:rPr>
                        <a:t>45 min</a:t>
                      </a:r>
                    </a:p>
                  </a:txBody>
                  <a:tcPr anchor="ctr"/>
                </a:tc>
                <a:tc>
                  <a:txBody>
                    <a:bodyPr/>
                    <a:lstStyle/>
                    <a:p>
                      <a:r>
                        <a:rPr lang="en-US" sz="1400" dirty="0">
                          <a:latin typeface="Century Gothic" panose="020B0502020202020204" pitchFamily="34" charset="0"/>
                        </a:rPr>
                        <a:t>Opening up to Optimization</a:t>
                      </a:r>
                    </a:p>
                  </a:txBody>
                  <a:tcPr anchor="ctr"/>
                </a:tc>
                <a:tc>
                  <a:txBody>
                    <a:bodyPr/>
                    <a:lstStyle/>
                    <a:p>
                      <a:r>
                        <a:rPr lang="en-US" sz="1400" dirty="0">
                          <a:latin typeface="Century Gothic" panose="020B0502020202020204" pitchFamily="34" charset="0"/>
                        </a:rPr>
                        <a:t>Terry Ziegler</a:t>
                      </a:r>
                    </a:p>
                  </a:txBody>
                  <a:tcPr anchor="ctr"/>
                </a:tc>
                <a:tc>
                  <a:txBody>
                    <a:bodyPr/>
                    <a:lstStyle/>
                    <a:p>
                      <a:r>
                        <a:rPr lang="en-US" sz="1400" dirty="0">
                          <a:latin typeface="Century Gothic" panose="020B0502020202020204" pitchFamily="34" charset="0"/>
                        </a:rPr>
                        <a:t>Blacksmith Applications</a:t>
                      </a:r>
                    </a:p>
                  </a:txBody>
                  <a:tcPr anchor="ctr"/>
                </a:tc>
                <a:extLst>
                  <a:ext uri="{0D108BD9-81ED-4DB2-BD59-A6C34878D82A}">
                    <a16:rowId xmlns:a16="http://schemas.microsoft.com/office/drawing/2014/main" val="136164226"/>
                  </a:ext>
                </a:extLst>
              </a:tr>
              <a:tr h="284771">
                <a:tc>
                  <a:txBody>
                    <a:bodyPr/>
                    <a:lstStyle/>
                    <a:p>
                      <a:endParaRPr lang="en-US" sz="1400" dirty="0">
                        <a:latin typeface="Century Gothic" panose="020B0502020202020204" pitchFamily="34" charset="0"/>
                      </a:endParaRPr>
                    </a:p>
                  </a:txBody>
                  <a:tcPr anchor="ctr"/>
                </a:tc>
                <a:tc>
                  <a:txBody>
                    <a:bodyPr/>
                    <a:lstStyle/>
                    <a:p>
                      <a:r>
                        <a:rPr lang="en-US" sz="1400" dirty="0">
                          <a:latin typeface="Century Gothic" panose="020B0502020202020204" pitchFamily="34" charset="0"/>
                        </a:rPr>
                        <a:t>45 min</a:t>
                      </a:r>
                    </a:p>
                  </a:txBody>
                  <a:tcPr anchor="ctr"/>
                </a:tc>
                <a:tc>
                  <a:txBody>
                    <a:bodyPr/>
                    <a:lstStyle/>
                    <a:p>
                      <a:r>
                        <a:rPr lang="en-US" sz="1400" dirty="0">
                          <a:latin typeface="Century Gothic" panose="020B0502020202020204" pitchFamily="34" charset="0"/>
                        </a:rPr>
                        <a:t>TPM Trends &amp; Advanced Analytics</a:t>
                      </a:r>
                    </a:p>
                  </a:txBody>
                  <a:tcPr anchor="ctr"/>
                </a:tc>
                <a:tc>
                  <a:txBody>
                    <a:bodyPr/>
                    <a:lstStyle/>
                    <a:p>
                      <a:r>
                        <a:rPr lang="en-US" sz="1400" dirty="0">
                          <a:latin typeface="Century Gothic" panose="020B0502020202020204" pitchFamily="34" charset="0"/>
                        </a:rPr>
                        <a:t>Paul Wietecha</a:t>
                      </a:r>
                    </a:p>
                  </a:txBody>
                  <a:tcPr anchor="ctr"/>
                </a:tc>
                <a:tc>
                  <a:txBody>
                    <a:bodyPr/>
                    <a:lstStyle/>
                    <a:p>
                      <a:r>
                        <a:rPr lang="en-US" sz="1400" dirty="0">
                          <a:latin typeface="Century Gothic" panose="020B0502020202020204" pitchFamily="34" charset="0"/>
                        </a:rPr>
                        <a:t>Blacksmith Applications </a:t>
                      </a:r>
                    </a:p>
                  </a:txBody>
                  <a:tcPr anchor="ctr"/>
                </a:tc>
                <a:extLst>
                  <a:ext uri="{0D108BD9-81ED-4DB2-BD59-A6C34878D82A}">
                    <a16:rowId xmlns:a16="http://schemas.microsoft.com/office/drawing/2014/main" val="2163947738"/>
                  </a:ext>
                </a:extLst>
              </a:tr>
              <a:tr h="175488">
                <a:tc gridSpan="5">
                  <a:txBody>
                    <a:bodyPr/>
                    <a:lstStyle/>
                    <a:p>
                      <a:pPr algn="ctr"/>
                      <a:r>
                        <a:rPr lang="en-US" sz="1400" b="1" i="1" dirty="0">
                          <a:solidFill>
                            <a:schemeClr val="accent2"/>
                          </a:solidFill>
                          <a:latin typeface="Century Gothic" panose="020B0502020202020204" pitchFamily="34" charset="0"/>
                        </a:rPr>
                        <a:t>4:15 PM - </a:t>
                      </a:r>
                      <a:r>
                        <a:rPr lang="en-US" sz="1400" i="1" dirty="0">
                          <a:solidFill>
                            <a:schemeClr val="accent2"/>
                          </a:solidFill>
                          <a:latin typeface="Century Gothic" panose="020B0502020202020204" pitchFamily="34" charset="0"/>
                        </a:rPr>
                        <a:t>Wrapping up with a quick break &amp; the </a:t>
                      </a:r>
                      <a:r>
                        <a:rPr lang="en-US" sz="1400" b="1" i="1" dirty="0">
                          <a:solidFill>
                            <a:schemeClr val="accent2"/>
                          </a:solidFill>
                          <a:latin typeface="Century Gothic" panose="020B0502020202020204" pitchFamily="34" charset="0"/>
                        </a:rPr>
                        <a:t>Blacksmith Applications Trade Awards </a:t>
                      </a:r>
                      <a:r>
                        <a:rPr lang="en-US" sz="1400" i="1" dirty="0">
                          <a:solidFill>
                            <a:schemeClr val="accent2"/>
                          </a:solidFill>
                          <a:latin typeface="Century Gothic" panose="020B0502020202020204" pitchFamily="34" charset="0"/>
                        </a:rPr>
                        <a:t>Ceremony</a:t>
                      </a:r>
                    </a:p>
                  </a:txBody>
                  <a:tcPr anchor="ctr"/>
                </a:tc>
                <a:tc hMerge="1">
                  <a:txBody>
                    <a:bodyPr/>
                    <a:lstStyle/>
                    <a:p>
                      <a:endParaRPr lang="en-US"/>
                    </a:p>
                  </a:txBody>
                  <a:tcPr/>
                </a:tc>
                <a:tc hMerge="1">
                  <a:txBody>
                    <a:bodyPr/>
                    <a:lstStyle/>
                    <a:p>
                      <a:endParaRPr lang="en-US" sz="1600" dirty="0">
                        <a:latin typeface="Century Gothic" panose="020B0502020202020204" pitchFamily="34" charset="0"/>
                      </a:endParaRPr>
                    </a:p>
                  </a:txBody>
                  <a:tcPr/>
                </a:tc>
                <a:tc hMerge="1">
                  <a:txBody>
                    <a:bodyPr/>
                    <a:lstStyle/>
                    <a:p>
                      <a:endParaRPr lang="en-US" sz="1600" dirty="0">
                        <a:latin typeface="Century Gothic" panose="020B0502020202020204" pitchFamily="34" charset="0"/>
                      </a:endParaRPr>
                    </a:p>
                  </a:txBody>
                  <a:tcPr/>
                </a:tc>
                <a:tc hMerge="1">
                  <a:txBody>
                    <a:bodyPr/>
                    <a:lstStyle/>
                    <a:p>
                      <a:endParaRPr lang="en-US" sz="1600" dirty="0">
                        <a:latin typeface="Century Gothic" panose="020B0502020202020204" pitchFamily="34" charset="0"/>
                      </a:endParaRPr>
                    </a:p>
                  </a:txBody>
                  <a:tcPr/>
                </a:tc>
                <a:extLst>
                  <a:ext uri="{0D108BD9-81ED-4DB2-BD59-A6C34878D82A}">
                    <a16:rowId xmlns:a16="http://schemas.microsoft.com/office/drawing/2014/main" val="3837335337"/>
                  </a:ext>
                </a:extLst>
              </a:tr>
            </a:tbl>
          </a:graphicData>
        </a:graphic>
      </p:graphicFrame>
      <p:sp>
        <p:nvSpPr>
          <p:cNvPr id="11" name="TextBox 10">
            <a:extLst>
              <a:ext uri="{FF2B5EF4-FFF2-40B4-BE49-F238E27FC236}">
                <a16:creationId xmlns:a16="http://schemas.microsoft.com/office/drawing/2014/main" id="{CB066CA5-CA1A-4BD7-9B8C-2034D0B0475A}"/>
              </a:ext>
            </a:extLst>
          </p:cNvPr>
          <p:cNvSpPr txBox="1"/>
          <p:nvPr/>
        </p:nvSpPr>
        <p:spPr>
          <a:xfrm>
            <a:off x="9942786" y="3044252"/>
            <a:ext cx="2060393" cy="3662541"/>
          </a:xfrm>
          <a:prstGeom prst="rect">
            <a:avLst/>
          </a:prstGeom>
          <a:noFill/>
        </p:spPr>
        <p:txBody>
          <a:bodyPr wrap="square" rtlCol="0">
            <a:spAutoFit/>
          </a:bodyPr>
          <a:lstStyle/>
          <a:p>
            <a:pPr algn="ctr"/>
            <a:r>
              <a:rPr lang="en-US" sz="2000" b="1" dirty="0">
                <a:solidFill>
                  <a:schemeClr val="accent2"/>
                </a:solidFill>
                <a:latin typeface="Century Gothic" panose="020B0502020202020204" pitchFamily="34" charset="0"/>
              </a:rPr>
              <a:t>Networking Dinner:</a:t>
            </a:r>
          </a:p>
          <a:p>
            <a:pPr algn="ctr"/>
            <a:r>
              <a:rPr lang="en-US" sz="1600" b="1" dirty="0">
                <a:solidFill>
                  <a:schemeClr val="accent2"/>
                </a:solidFill>
                <a:latin typeface="Century Gothic" panose="020B0502020202020204" pitchFamily="34" charset="0"/>
              </a:rPr>
              <a:t>6pm – 9pm</a:t>
            </a:r>
          </a:p>
          <a:p>
            <a:pPr algn="ctr"/>
            <a:r>
              <a:rPr lang="en-US" sz="1600" b="1" dirty="0">
                <a:solidFill>
                  <a:schemeClr val="accent2"/>
                </a:solidFill>
                <a:latin typeface="Century Gothic" panose="020B0502020202020204" pitchFamily="34" charset="0"/>
              </a:rPr>
              <a:t>Pinstripes:</a:t>
            </a:r>
          </a:p>
          <a:p>
            <a:pPr algn="ctr"/>
            <a:endParaRPr lang="en-US" sz="1600" b="1" dirty="0">
              <a:solidFill>
                <a:schemeClr val="accent2"/>
              </a:solidFill>
              <a:latin typeface="Century Gothic" panose="020B0502020202020204" pitchFamily="34" charset="0"/>
            </a:endParaRPr>
          </a:p>
          <a:p>
            <a:pPr algn="ctr"/>
            <a:r>
              <a:rPr lang="en-US" sz="1600" dirty="0">
                <a:latin typeface="Century Gothic" panose="020B0502020202020204" pitchFamily="34" charset="0"/>
              </a:rPr>
              <a:t>435 E Illinois St, Chicago, IL 60611</a:t>
            </a:r>
            <a:endParaRPr lang="en-US" sz="1400" b="1" dirty="0">
              <a:solidFill>
                <a:schemeClr val="accent2"/>
              </a:solidFill>
              <a:latin typeface="Century Gothic" panose="020B0502020202020204" pitchFamily="34" charset="0"/>
            </a:endParaRPr>
          </a:p>
          <a:p>
            <a:pPr algn="ctr"/>
            <a:endParaRPr lang="en-US" sz="1600" b="1" dirty="0">
              <a:solidFill>
                <a:schemeClr val="accent2"/>
              </a:solidFill>
              <a:latin typeface="Century Gothic" panose="020B0502020202020204" pitchFamily="34" charset="0"/>
            </a:endParaRPr>
          </a:p>
          <a:p>
            <a:pPr algn="ctr"/>
            <a:r>
              <a:rPr lang="en-US" sz="1600" dirty="0">
                <a:solidFill>
                  <a:schemeClr val="accent2"/>
                </a:solidFill>
                <a:latin typeface="Century Gothic" panose="020B0502020202020204" pitchFamily="34" charset="0"/>
              </a:rPr>
              <a:t>Meet in the hotel lobby at 5:45 to walk to Pinstripes for bocce, dinner &amp; drinks. </a:t>
            </a:r>
          </a:p>
          <a:p>
            <a:pPr algn="ctr"/>
            <a:endParaRPr lang="en-US" sz="1600" b="1" dirty="0">
              <a:solidFill>
                <a:schemeClr val="accent2"/>
              </a:solidFill>
              <a:latin typeface="Century Gothic" panose="020B0502020202020204" pitchFamily="34" charset="0"/>
            </a:endParaRPr>
          </a:p>
        </p:txBody>
      </p:sp>
      <p:pic>
        <p:nvPicPr>
          <p:cNvPr id="12" name="Picture 11">
            <a:extLst>
              <a:ext uri="{FF2B5EF4-FFF2-40B4-BE49-F238E27FC236}">
                <a16:creationId xmlns:a16="http://schemas.microsoft.com/office/drawing/2014/main" id="{E9D29EDC-0AB9-4B38-859E-D35CADF70421}"/>
              </a:ext>
            </a:extLst>
          </p:cNvPr>
          <p:cNvPicPr>
            <a:picLocks noChangeAspect="1"/>
          </p:cNvPicPr>
          <p:nvPr/>
        </p:nvPicPr>
        <p:blipFill>
          <a:blip r:embed="rId5"/>
          <a:stretch>
            <a:fillRect/>
          </a:stretch>
        </p:blipFill>
        <p:spPr>
          <a:xfrm>
            <a:off x="10057893" y="1255141"/>
            <a:ext cx="1830178" cy="1523999"/>
          </a:xfrm>
          <a:prstGeom prst="rect">
            <a:avLst/>
          </a:prstGeom>
        </p:spPr>
      </p:pic>
      <p:sp>
        <p:nvSpPr>
          <p:cNvPr id="6" name="Rectangle 5">
            <a:extLst>
              <a:ext uri="{FF2B5EF4-FFF2-40B4-BE49-F238E27FC236}">
                <a16:creationId xmlns:a16="http://schemas.microsoft.com/office/drawing/2014/main" id="{F5A19935-493B-4DB8-B758-AA38938BC165}"/>
              </a:ext>
            </a:extLst>
          </p:cNvPr>
          <p:cNvSpPr/>
          <p:nvPr/>
        </p:nvSpPr>
        <p:spPr>
          <a:xfrm>
            <a:off x="424543" y="3940629"/>
            <a:ext cx="1502229" cy="4027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a:solidFill>
                  <a:schemeClr val="bg1">
                    <a:lumMod val="50000"/>
                  </a:schemeClr>
                </a:solidFill>
                <a:latin typeface="Century Gothic" panose="020B0502020202020204" pitchFamily="34" charset="0"/>
              </a:rPr>
              <a:t>Breakouts from appx 1:00 – 2:30</a:t>
            </a:r>
          </a:p>
        </p:txBody>
      </p:sp>
      <p:sp>
        <p:nvSpPr>
          <p:cNvPr id="13" name="Rectangle 12">
            <a:extLst>
              <a:ext uri="{FF2B5EF4-FFF2-40B4-BE49-F238E27FC236}">
                <a16:creationId xmlns:a16="http://schemas.microsoft.com/office/drawing/2014/main" id="{F2FDE41B-B96D-4475-B535-ADCE3A6F4A04}"/>
              </a:ext>
            </a:extLst>
          </p:cNvPr>
          <p:cNvSpPr/>
          <p:nvPr/>
        </p:nvSpPr>
        <p:spPr>
          <a:xfrm>
            <a:off x="424543" y="5048114"/>
            <a:ext cx="1502229" cy="4027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a:solidFill>
                  <a:schemeClr val="bg1">
                    <a:lumMod val="50000"/>
                  </a:schemeClr>
                </a:solidFill>
                <a:latin typeface="Century Gothic" panose="020B0502020202020204" pitchFamily="34" charset="0"/>
              </a:rPr>
              <a:t>Breakouts from appx 1:00 – 2:30</a:t>
            </a:r>
          </a:p>
        </p:txBody>
      </p:sp>
      <p:sp>
        <p:nvSpPr>
          <p:cNvPr id="14" name="Rectangle 13">
            <a:extLst>
              <a:ext uri="{FF2B5EF4-FFF2-40B4-BE49-F238E27FC236}">
                <a16:creationId xmlns:a16="http://schemas.microsoft.com/office/drawing/2014/main" id="{B4D01D28-B833-4069-A7AA-6CE3C85143C2}"/>
              </a:ext>
            </a:extLst>
          </p:cNvPr>
          <p:cNvSpPr/>
          <p:nvPr/>
        </p:nvSpPr>
        <p:spPr>
          <a:xfrm>
            <a:off x="424542" y="5912710"/>
            <a:ext cx="1502229" cy="2887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a:solidFill>
                  <a:schemeClr val="bg1">
                    <a:lumMod val="50000"/>
                  </a:schemeClr>
                </a:solidFill>
                <a:latin typeface="Century Gothic" panose="020B0502020202020204" pitchFamily="34" charset="0"/>
              </a:rPr>
              <a:t>Appx 2:30 – 4:15</a:t>
            </a:r>
          </a:p>
        </p:txBody>
      </p:sp>
      <p:sp>
        <p:nvSpPr>
          <p:cNvPr id="16" name="Rectangle 15">
            <a:extLst>
              <a:ext uri="{FF2B5EF4-FFF2-40B4-BE49-F238E27FC236}">
                <a16:creationId xmlns:a16="http://schemas.microsoft.com/office/drawing/2014/main" id="{8BC14BD5-9FAB-4753-8BD9-3C9EC0E7C560}"/>
              </a:ext>
            </a:extLst>
          </p:cNvPr>
          <p:cNvSpPr/>
          <p:nvPr/>
        </p:nvSpPr>
        <p:spPr>
          <a:xfrm>
            <a:off x="424541" y="2017140"/>
            <a:ext cx="1502229" cy="2887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200" dirty="0">
                <a:solidFill>
                  <a:schemeClr val="bg1">
                    <a:lumMod val="50000"/>
                  </a:schemeClr>
                </a:solidFill>
                <a:latin typeface="Century Gothic" panose="020B0502020202020204" pitchFamily="34" charset="0"/>
              </a:rPr>
              <a:t>Appx 8:30 – 12:00</a:t>
            </a:r>
          </a:p>
        </p:txBody>
      </p:sp>
    </p:spTree>
    <p:extLst>
      <p:ext uri="{BB962C8B-B14F-4D97-AF65-F5344CB8AC3E}">
        <p14:creationId xmlns:p14="http://schemas.microsoft.com/office/powerpoint/2010/main" val="4215061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667347" y="2125024"/>
            <a:ext cx="7127914" cy="292387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While to concepts are pretty straight-forward, the implementation is quite challenging!</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Most challenges are data-related</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Process deficiencies often the root cause of data-related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pic>
        <p:nvPicPr>
          <p:cNvPr id="10" name="Picture 9">
            <a:extLst>
              <a:ext uri="{FF2B5EF4-FFF2-40B4-BE49-F238E27FC236}">
                <a16:creationId xmlns:a16="http://schemas.microsoft.com/office/drawing/2014/main" id="{340C87E1-3B90-4950-8E68-1A162DCC30D8}"/>
              </a:ext>
            </a:extLst>
          </p:cNvPr>
          <p:cNvPicPr>
            <a:picLocks noChangeAspect="1"/>
          </p:cNvPicPr>
          <p:nvPr/>
        </p:nvPicPr>
        <p:blipFill>
          <a:blip r:embed="rId4"/>
          <a:stretch>
            <a:fillRect/>
          </a:stretch>
        </p:blipFill>
        <p:spPr>
          <a:xfrm>
            <a:off x="7984867" y="2125024"/>
            <a:ext cx="2916892" cy="2784906"/>
          </a:xfrm>
          <a:prstGeom prst="rect">
            <a:avLst/>
          </a:prstGeom>
          <a:ln>
            <a:solidFill>
              <a:schemeClr val="bg1">
                <a:lumMod val="50000"/>
              </a:schemeClr>
            </a:solidFill>
          </a:ln>
        </p:spPr>
      </p:pic>
    </p:spTree>
    <p:extLst>
      <p:ext uri="{BB962C8B-B14F-4D97-AF65-F5344CB8AC3E}">
        <p14:creationId xmlns:p14="http://schemas.microsoft.com/office/powerpoint/2010/main" val="129432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843832" y="1401485"/>
            <a:ext cx="10156271"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#1 - Having the right data to determine incremental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Data Sources</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Shipments:</a:t>
            </a: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graphicFrame>
        <p:nvGraphicFramePr>
          <p:cNvPr id="13" name="Chart 12">
            <a:extLst>
              <a:ext uri="{FF2B5EF4-FFF2-40B4-BE49-F238E27FC236}">
                <a16:creationId xmlns:a16="http://schemas.microsoft.com/office/drawing/2014/main" id="{116855D1-640F-4DF2-8B44-C8A6C6567996}"/>
              </a:ext>
            </a:extLst>
          </p:cNvPr>
          <p:cNvGraphicFramePr/>
          <p:nvPr>
            <p:extLst/>
          </p:nvPr>
        </p:nvGraphicFramePr>
        <p:xfrm>
          <a:off x="843832" y="2937529"/>
          <a:ext cx="9968948" cy="1680191"/>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DF656906-60D9-4739-9D27-78F6941F923A}"/>
              </a:ext>
            </a:extLst>
          </p:cNvPr>
          <p:cNvSpPr/>
          <p:nvPr/>
        </p:nvSpPr>
        <p:spPr>
          <a:xfrm>
            <a:off x="843832" y="4811970"/>
            <a:ext cx="10156271" cy="110799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Can you determine a non-promoted baseline?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Can you tell what was actually consumed (vs. warehouse loading)?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does diverting impact the analysis?</a:t>
            </a: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3657488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843832" y="1157645"/>
            <a:ext cx="10156271"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#1 - Having the right data to determine incremental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Data Sources</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Consumption (POS):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sp>
        <p:nvSpPr>
          <p:cNvPr id="14" name="Rectangle 13">
            <a:extLst>
              <a:ext uri="{FF2B5EF4-FFF2-40B4-BE49-F238E27FC236}">
                <a16:creationId xmlns:a16="http://schemas.microsoft.com/office/drawing/2014/main" id="{DF656906-60D9-4739-9D27-78F6941F923A}"/>
              </a:ext>
            </a:extLst>
          </p:cNvPr>
          <p:cNvSpPr/>
          <p:nvPr/>
        </p:nvSpPr>
        <p:spPr>
          <a:xfrm>
            <a:off x="843832" y="4918649"/>
            <a:ext cx="10156271" cy="178510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Does this provide a good estimate of the volume we would expect in the absence of a promotion?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Does this provide a clear view of total consumption from which we can calculate incremental?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other insights does it provide?</a:t>
            </a:r>
          </a:p>
        </p:txBody>
      </p:sp>
      <p:pic>
        <p:nvPicPr>
          <p:cNvPr id="15" name="Picture 14">
            <a:extLst>
              <a:ext uri="{FF2B5EF4-FFF2-40B4-BE49-F238E27FC236}">
                <a16:creationId xmlns:a16="http://schemas.microsoft.com/office/drawing/2014/main" id="{01306C9F-F6B6-43D5-A14B-9599F1F76E33}"/>
              </a:ext>
            </a:extLst>
          </p:cNvPr>
          <p:cNvPicPr/>
          <p:nvPr/>
        </p:nvPicPr>
        <p:blipFill>
          <a:blip r:embed="rId4"/>
          <a:stretch>
            <a:fillRect/>
          </a:stretch>
        </p:blipFill>
        <p:spPr>
          <a:xfrm>
            <a:off x="843832" y="2703769"/>
            <a:ext cx="9820358" cy="2129961"/>
          </a:xfrm>
          <a:prstGeom prst="rect">
            <a:avLst/>
          </a:prstGeom>
        </p:spPr>
      </p:pic>
    </p:spTree>
    <p:extLst>
      <p:ext uri="{BB962C8B-B14F-4D97-AF65-F5344CB8AC3E}">
        <p14:creationId xmlns:p14="http://schemas.microsoft.com/office/powerpoint/2010/main" val="495436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843832" y="1264325"/>
            <a:ext cx="10156271"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#2 - Determining the correct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Does using syndicated consumption data solve all of your baseline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pic>
        <p:nvPicPr>
          <p:cNvPr id="10" name="Picture 9">
            <a:extLst>
              <a:ext uri="{FF2B5EF4-FFF2-40B4-BE49-F238E27FC236}">
                <a16:creationId xmlns:a16="http://schemas.microsoft.com/office/drawing/2014/main" id="{CA6C9195-035E-4855-9A24-FA8D8016E8F7}"/>
              </a:ext>
            </a:extLst>
          </p:cNvPr>
          <p:cNvPicPr/>
          <p:nvPr/>
        </p:nvPicPr>
        <p:blipFill>
          <a:blip r:embed="rId4"/>
          <a:stretch>
            <a:fillRect/>
          </a:stretch>
        </p:blipFill>
        <p:spPr>
          <a:xfrm>
            <a:off x="941070" y="2937094"/>
            <a:ext cx="9505950" cy="2930306"/>
          </a:xfrm>
          <a:prstGeom prst="rect">
            <a:avLst/>
          </a:prstGeom>
        </p:spPr>
      </p:pic>
    </p:spTree>
    <p:extLst>
      <p:ext uri="{BB962C8B-B14F-4D97-AF65-F5344CB8AC3E}">
        <p14:creationId xmlns:p14="http://schemas.microsoft.com/office/powerpoint/2010/main" val="1117130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843832" y="1401485"/>
            <a:ext cx="10156271"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#2 - Determining the correct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Ideal baseline…</a:t>
            </a:r>
          </a:p>
        </p:txBody>
      </p:sp>
      <p:pic>
        <p:nvPicPr>
          <p:cNvPr id="11" name="Picture 10">
            <a:extLst>
              <a:ext uri="{FF2B5EF4-FFF2-40B4-BE49-F238E27FC236}">
                <a16:creationId xmlns:a16="http://schemas.microsoft.com/office/drawing/2014/main" id="{1A3405A9-0B72-4021-9510-E1FAC2B14D11}"/>
              </a:ext>
            </a:extLst>
          </p:cNvPr>
          <p:cNvPicPr/>
          <p:nvPr/>
        </p:nvPicPr>
        <p:blipFill>
          <a:blip r:embed="rId4"/>
          <a:stretch>
            <a:fillRect/>
          </a:stretch>
        </p:blipFill>
        <p:spPr>
          <a:xfrm>
            <a:off x="843832" y="2726789"/>
            <a:ext cx="9774638" cy="3388261"/>
          </a:xfrm>
          <a:prstGeom prst="rect">
            <a:avLst/>
          </a:prstGeom>
        </p:spPr>
      </p:pic>
    </p:spTree>
    <p:extLst>
      <p:ext uri="{BB962C8B-B14F-4D97-AF65-F5344CB8AC3E}">
        <p14:creationId xmlns:p14="http://schemas.microsoft.com/office/powerpoint/2010/main" val="2890205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843832" y="1294805"/>
            <a:ext cx="1015627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#3 - Data Anomalies</a:t>
            </a:r>
          </a:p>
        </p:txBody>
      </p:sp>
      <p:pic>
        <p:nvPicPr>
          <p:cNvPr id="10" name="Picture 9">
            <a:extLst>
              <a:ext uri="{FF2B5EF4-FFF2-40B4-BE49-F238E27FC236}">
                <a16:creationId xmlns:a16="http://schemas.microsoft.com/office/drawing/2014/main" id="{BB5FB044-84EB-4ED3-9A90-9B059CA395F2}"/>
              </a:ext>
            </a:extLst>
          </p:cNvPr>
          <p:cNvPicPr/>
          <p:nvPr/>
        </p:nvPicPr>
        <p:blipFill>
          <a:blip r:embed="rId4"/>
          <a:stretch>
            <a:fillRect/>
          </a:stretch>
        </p:blipFill>
        <p:spPr>
          <a:xfrm>
            <a:off x="975360" y="2093693"/>
            <a:ext cx="9014460" cy="2455447"/>
          </a:xfrm>
          <a:prstGeom prst="rect">
            <a:avLst/>
          </a:prstGeom>
        </p:spPr>
      </p:pic>
      <p:sp>
        <p:nvSpPr>
          <p:cNvPr id="13" name="Rectangle 12">
            <a:extLst>
              <a:ext uri="{FF2B5EF4-FFF2-40B4-BE49-F238E27FC236}">
                <a16:creationId xmlns:a16="http://schemas.microsoft.com/office/drawing/2014/main" id="{B3A2BE3F-B32F-4FB8-A917-ABB4A1F73845}"/>
              </a:ext>
            </a:extLst>
          </p:cNvPr>
          <p:cNvSpPr/>
          <p:nvPr/>
        </p:nvSpPr>
        <p:spPr>
          <a:xfrm>
            <a:off x="2766060" y="3280410"/>
            <a:ext cx="365760" cy="9258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9A58FF1-981F-4818-B26D-D3F855C901FB}"/>
              </a:ext>
            </a:extLst>
          </p:cNvPr>
          <p:cNvSpPr/>
          <p:nvPr/>
        </p:nvSpPr>
        <p:spPr>
          <a:xfrm>
            <a:off x="975360" y="4866013"/>
            <a:ext cx="7818120" cy="1356397"/>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is the impact of volume anomalies?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is the impact of retail price anomalies?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can you correct them?</a:t>
            </a:r>
          </a:p>
        </p:txBody>
      </p:sp>
    </p:spTree>
    <p:extLst>
      <p:ext uri="{BB962C8B-B14F-4D97-AF65-F5344CB8AC3E}">
        <p14:creationId xmlns:p14="http://schemas.microsoft.com/office/powerpoint/2010/main" val="3560661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843832" y="1294805"/>
            <a:ext cx="10156271" cy="52755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#4 - Getting the all data sources data to the correct account and product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Accounts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Multiple definitions within internal systems (e.g. ship-to, bill-to)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Key Account definitions within syndicated POS data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Products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Multiple definitions within internal (e.g. SKU, case pack)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UPC level vs. “industry subtotals” within syndicated POS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Well-designed/implemented TPM solution generally takes care of internal definitions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POS data almost always requires mapping/aggregating</a:t>
            </a:r>
          </a:p>
        </p:txBody>
      </p:sp>
    </p:spTree>
    <p:extLst>
      <p:ext uri="{BB962C8B-B14F-4D97-AF65-F5344CB8AC3E}">
        <p14:creationId xmlns:p14="http://schemas.microsoft.com/office/powerpoint/2010/main" val="137918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878122" y="1972985"/>
            <a:ext cx="10156271" cy="40482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#5 - Trade spending data with sufficient accuracy/granularity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 your trade spending explicitly tied to the promo events?</a:t>
            </a:r>
          </a:p>
          <a:p>
            <a:pPr marL="742950" marR="0" lvl="1"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 your trade spending assigned to the correct account and product level?</a:t>
            </a:r>
          </a:p>
          <a:p>
            <a:pPr marL="742950" marR="0" lvl="1"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 your trade spending appropriately allocated to the products on the events?</a:t>
            </a:r>
          </a:p>
        </p:txBody>
      </p:sp>
    </p:spTree>
    <p:extLst>
      <p:ext uri="{BB962C8B-B14F-4D97-AF65-F5344CB8AC3E}">
        <p14:creationId xmlns:p14="http://schemas.microsoft.com/office/powerpoint/2010/main" val="2746158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220486" y="1556033"/>
            <a:ext cx="7838162" cy="4259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Challenge #6 – Bringing it all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Once you have all the data at the right level and it is cleansed…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do you align consumption with trade events?</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do you apply financial information (e.g. list price, COGS)</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tools – Generic (Excel, BI) or purpose built</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skills and level of expertise are required</a:t>
            </a:r>
          </a:p>
        </p:txBody>
      </p:sp>
      <p:pic>
        <p:nvPicPr>
          <p:cNvPr id="6146" name="Picture 2" descr="Image result for image BRINGing IT ALL together">
            <a:extLst>
              <a:ext uri="{FF2B5EF4-FFF2-40B4-BE49-F238E27FC236}">
                <a16:creationId xmlns:a16="http://schemas.microsoft.com/office/drawing/2014/main" id="{5FBC4815-8EF5-43FC-8DBC-55B1F825E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962" y="2462020"/>
            <a:ext cx="3526155" cy="244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424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Conclusions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772438" y="1693234"/>
            <a:ext cx="6779978" cy="4598438"/>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Robust post-event analysis is a journey</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Much of the success depends on laying the proper foundation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many manufacturers, far more time is spent organizing and cleansing the data than spent actually analyzing results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payback is huge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Get started – Don’t wait for everything to be perfect</a:t>
            </a:r>
          </a:p>
        </p:txBody>
      </p:sp>
      <p:pic>
        <p:nvPicPr>
          <p:cNvPr id="10" name="Picture 9">
            <a:extLst>
              <a:ext uri="{FF2B5EF4-FFF2-40B4-BE49-F238E27FC236}">
                <a16:creationId xmlns:a16="http://schemas.microsoft.com/office/drawing/2014/main" id="{7D3E4FB4-74B8-4C13-A3E9-6F8324310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9318" y="2066321"/>
            <a:ext cx="3066352" cy="2952783"/>
          </a:xfrm>
          <a:prstGeom prst="rect">
            <a:avLst/>
          </a:prstGeom>
          <a:ln>
            <a:solidFill>
              <a:schemeClr val="bg1">
                <a:lumMod val="50000"/>
              </a:schemeClr>
            </a:solidFill>
          </a:ln>
        </p:spPr>
      </p:pic>
    </p:spTree>
    <p:extLst>
      <p:ext uri="{BB962C8B-B14F-4D97-AF65-F5344CB8AC3E}">
        <p14:creationId xmlns:p14="http://schemas.microsoft.com/office/powerpoint/2010/main" val="318002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a:srcRect t="21103"/>
          <a:stretch/>
        </p:blipFill>
        <p:spPr>
          <a:xfrm flipH="1">
            <a:off x="-2190" y="-33453"/>
            <a:ext cx="12194190" cy="1044030"/>
          </a:xfrm>
          <a:prstGeom prst="rect">
            <a:avLst/>
          </a:prstGeom>
        </p:spPr>
      </p:pic>
      <p:sp>
        <p:nvSpPr>
          <p:cNvPr id="3" name="TextBox 2">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lang="en-US" sz="3200" dirty="0">
                <a:solidFill>
                  <a:prstClr val="white"/>
                </a:solidFill>
                <a:latin typeface="Century Gothic" panose="020B0502020202020204" pitchFamily="34" charset="0"/>
              </a:rPr>
              <a:t>Breakout Session Details</a:t>
            </a:r>
            <a:endPar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BB954BC-D048-4FAD-BBE4-EA1C8CBEBE4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47939BE-E191-4AB2-9A47-8CA377DBFC17}"/>
              </a:ext>
            </a:extLst>
          </p:cNvPr>
          <p:cNvSpPr txBox="1"/>
          <p:nvPr/>
        </p:nvSpPr>
        <p:spPr>
          <a:xfrm>
            <a:off x="6251943" y="2009955"/>
            <a:ext cx="5380075" cy="3779176"/>
          </a:xfrm>
          <a:prstGeom prst="rect">
            <a:avLst/>
          </a:prstGeom>
          <a:noFill/>
        </p:spPr>
        <p:txBody>
          <a:bodyPr wrap="square" rtlCol="0">
            <a:spAutoFit/>
          </a:bodyPr>
          <a:lstStyle/>
          <a:p>
            <a:pPr>
              <a:lnSpc>
                <a:spcPct val="150000"/>
              </a:lnSpc>
            </a:pPr>
            <a:r>
              <a:rPr lang="en-US" b="1" dirty="0">
                <a:latin typeface="Century Gothic" panose="020B0502020202020204" pitchFamily="34" charset="0"/>
              </a:rPr>
              <a:t>The Impact of AI and Machine Learning on Consumer Goods Companies:</a:t>
            </a:r>
          </a:p>
          <a:p>
            <a:pPr>
              <a:lnSpc>
                <a:spcPct val="150000"/>
              </a:lnSpc>
            </a:pPr>
            <a:endParaRPr lang="en-US" dirty="0">
              <a:latin typeface="Century Gothic" panose="020B0502020202020204" pitchFamily="34" charset="0"/>
            </a:endParaRPr>
          </a:p>
          <a:p>
            <a:pPr>
              <a:lnSpc>
                <a:spcPct val="150000"/>
              </a:lnSpc>
            </a:pPr>
            <a:r>
              <a:rPr lang="en-US" dirty="0">
                <a:latin typeface="Century Gothic" panose="020B0502020202020204" pitchFamily="34" charset="0"/>
              </a:rPr>
              <a:t>What is Artificial Intelligence and Machine Learning and what are the likely near term and long term impacts for these technologies in CPG? Explore the history and emerging trends of AI and Machine Learning with case studies and an interactive Q&amp;A</a:t>
            </a:r>
          </a:p>
        </p:txBody>
      </p:sp>
      <p:sp>
        <p:nvSpPr>
          <p:cNvPr id="12" name="TextBox 11">
            <a:extLst>
              <a:ext uri="{FF2B5EF4-FFF2-40B4-BE49-F238E27FC236}">
                <a16:creationId xmlns:a16="http://schemas.microsoft.com/office/drawing/2014/main" id="{180CE5EC-2F72-4BEC-8676-2756A833C711}"/>
              </a:ext>
            </a:extLst>
          </p:cNvPr>
          <p:cNvSpPr txBox="1"/>
          <p:nvPr/>
        </p:nvSpPr>
        <p:spPr>
          <a:xfrm>
            <a:off x="234672" y="2009955"/>
            <a:ext cx="5485644" cy="4194674"/>
          </a:xfrm>
          <a:prstGeom prst="rect">
            <a:avLst/>
          </a:prstGeom>
          <a:noFill/>
        </p:spPr>
        <p:txBody>
          <a:bodyPr wrap="square" rtlCol="0">
            <a:spAutoFit/>
          </a:bodyPr>
          <a:lstStyle/>
          <a:p>
            <a:pPr>
              <a:lnSpc>
                <a:spcPct val="150000"/>
              </a:lnSpc>
            </a:pPr>
            <a:r>
              <a:rPr lang="en-US" b="1" dirty="0">
                <a:latin typeface="Century Gothic" panose="020B0502020202020204" pitchFamily="34" charset="0"/>
              </a:rPr>
              <a:t>Addressing Post-Event Analysis Challenges</a:t>
            </a:r>
          </a:p>
          <a:p>
            <a:pPr>
              <a:lnSpc>
                <a:spcPct val="150000"/>
              </a:lnSpc>
            </a:pPr>
            <a:endParaRPr lang="en-US" dirty="0">
              <a:latin typeface="Century Gothic" panose="020B0502020202020204" pitchFamily="34" charset="0"/>
            </a:endParaRPr>
          </a:p>
          <a:p>
            <a:pPr>
              <a:lnSpc>
                <a:spcPct val="150000"/>
              </a:lnSpc>
            </a:pPr>
            <a:r>
              <a:rPr lang="en-US" dirty="0">
                <a:latin typeface="Century Gothic" panose="020B0502020202020204" pitchFamily="34" charset="0"/>
              </a:rPr>
              <a:t>While today’s CPG companies have more data than ever, most still struggle to gain actionable insight to impact their business success. We’ll share best practices and experience in: common data challenges, data management priorities, misconceptions in data cleansing and harmonization, and the future of data and data science in CPG.</a:t>
            </a:r>
          </a:p>
        </p:txBody>
      </p:sp>
      <p:sp>
        <p:nvSpPr>
          <p:cNvPr id="10" name="TextBox 9">
            <a:extLst>
              <a:ext uri="{FF2B5EF4-FFF2-40B4-BE49-F238E27FC236}">
                <a16:creationId xmlns:a16="http://schemas.microsoft.com/office/drawing/2014/main" id="{8E0E50C3-49AD-4DB5-87E3-BCEF9585B0C2}"/>
              </a:ext>
            </a:extLst>
          </p:cNvPr>
          <p:cNvSpPr txBox="1"/>
          <p:nvPr/>
        </p:nvSpPr>
        <p:spPr>
          <a:xfrm>
            <a:off x="946298" y="1221692"/>
            <a:ext cx="9310331"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lang="en-US" sz="3200" dirty="0">
                <a:latin typeface="Century Gothic" panose="020B0502020202020204" pitchFamily="34" charset="0"/>
              </a:rPr>
              <a:t>RETAIL</a:t>
            </a:r>
            <a:endParaRPr kumimoji="0" lang="en-US" sz="3200" b="0" i="0" u="none" strike="noStrike" kern="1200" cap="none" spc="0" normalizeH="0" baseline="0" noProof="0" dirty="0">
              <a:ln>
                <a:noFill/>
              </a:ln>
              <a:effectLst/>
              <a:uLnTx/>
              <a:uFillTx/>
              <a:latin typeface="Century Gothic" panose="020B0502020202020204" pitchFamily="34" charset="0"/>
            </a:endParaRPr>
          </a:p>
        </p:txBody>
      </p:sp>
      <p:cxnSp>
        <p:nvCxnSpPr>
          <p:cNvPr id="15" name="Straight Connector 14">
            <a:extLst>
              <a:ext uri="{FF2B5EF4-FFF2-40B4-BE49-F238E27FC236}">
                <a16:creationId xmlns:a16="http://schemas.microsoft.com/office/drawing/2014/main" id="{F88E8495-DA53-41E4-A138-985AAAB889CF}"/>
              </a:ext>
            </a:extLst>
          </p:cNvPr>
          <p:cNvCxnSpPr/>
          <p:nvPr/>
        </p:nvCxnSpPr>
        <p:spPr>
          <a:xfrm>
            <a:off x="914399" y="1211059"/>
            <a:ext cx="0" cy="584775"/>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01D0B67-877B-4562-901B-9D420762A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72" y="1157964"/>
            <a:ext cx="704603" cy="704603"/>
          </a:xfrm>
          <a:prstGeom prst="rect">
            <a:avLst/>
          </a:prstGeom>
        </p:spPr>
      </p:pic>
      <p:sp>
        <p:nvSpPr>
          <p:cNvPr id="16" name="TextBox 15">
            <a:extLst>
              <a:ext uri="{FF2B5EF4-FFF2-40B4-BE49-F238E27FC236}">
                <a16:creationId xmlns:a16="http://schemas.microsoft.com/office/drawing/2014/main" id="{9D95BD66-B996-4033-AB82-61C12CB6039F}"/>
              </a:ext>
            </a:extLst>
          </p:cNvPr>
          <p:cNvSpPr txBox="1"/>
          <p:nvPr/>
        </p:nvSpPr>
        <p:spPr>
          <a:xfrm>
            <a:off x="6251943" y="6403228"/>
            <a:ext cx="7166344" cy="261610"/>
          </a:xfrm>
          <a:prstGeom prst="rect">
            <a:avLst/>
          </a:prstGeom>
          <a:noFill/>
        </p:spPr>
        <p:txBody>
          <a:bodyPr wrap="square" rtlCol="0">
            <a:spAutoFit/>
          </a:bodyPr>
          <a:lstStyle/>
          <a:p>
            <a:r>
              <a:rPr lang="en-US" sz="1050" b="1" dirty="0"/>
              <a:t>NOTE: Retail breakouts will be captured on video for future viewing</a:t>
            </a:r>
          </a:p>
        </p:txBody>
      </p:sp>
    </p:spTree>
    <p:extLst>
      <p:ext uri="{BB962C8B-B14F-4D97-AF65-F5344CB8AC3E}">
        <p14:creationId xmlns:p14="http://schemas.microsoft.com/office/powerpoint/2010/main" val="4271341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503C29C6-B9A7-49AA-8B4F-496437D8B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DAF6C93-188F-4DDF-BB26-BB6952B8C524}"/>
              </a:ext>
            </a:extLst>
          </p:cNvPr>
          <p:cNvSpPr/>
          <p:nvPr/>
        </p:nvSpPr>
        <p:spPr>
          <a:xfrm>
            <a:off x="6349" y="-2"/>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Mike </a:t>
            </a:r>
            <a:r>
              <a:rPr kumimoji="0" lang="en-US"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Bruening</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AVP Artificial Intelligence</a:t>
            </a:r>
            <a:b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Consumer Goods</a:t>
            </a:r>
          </a:p>
        </p:txBody>
      </p:sp>
      <p:sp>
        <p:nvSpPr>
          <p:cNvPr id="18" name="Title 1">
            <a:extLst>
              <a:ext uri="{FF2B5EF4-FFF2-40B4-BE49-F238E27FC236}">
                <a16:creationId xmlns:a16="http://schemas.microsoft.com/office/drawing/2014/main" id="{2B0D4795-C780-43C0-8A9F-5B68DBB8A4C2}"/>
              </a:ext>
            </a:extLst>
          </p:cNvPr>
          <p:cNvSpPr txBox="1">
            <a:spLocks/>
          </p:cNvSpPr>
          <p:nvPr/>
        </p:nvSpPr>
        <p:spPr>
          <a:xfrm>
            <a:off x="699655" y="2167576"/>
            <a:ext cx="5029200" cy="37882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5" name="Title 1">
            <a:extLst>
              <a:ext uri="{FF2B5EF4-FFF2-40B4-BE49-F238E27FC236}">
                <a16:creationId xmlns:a16="http://schemas.microsoft.com/office/drawing/2014/main" id="{74A364B2-3867-4DCF-9002-8D1BD2A2356E}"/>
              </a:ext>
            </a:extLst>
          </p:cNvPr>
          <p:cNvSpPr txBox="1">
            <a:spLocks/>
          </p:cNvSpPr>
          <p:nvPr/>
        </p:nvSpPr>
        <p:spPr>
          <a:xfrm>
            <a:off x="833039" y="1897701"/>
            <a:ext cx="5029200" cy="3788229"/>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AI and Machine Learning Impact on Consumer Goods Industry </a:t>
            </a: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030" name="Picture 6" descr="Image result for genpact logo">
            <a:extLst>
              <a:ext uri="{FF2B5EF4-FFF2-40B4-BE49-F238E27FC236}">
                <a16:creationId xmlns:a16="http://schemas.microsoft.com/office/drawing/2014/main" id="{EE555F9D-8911-49D6-AE5B-AD8043CCC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851" y="2900674"/>
            <a:ext cx="2560320" cy="9481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earing a suit and tie&#10;&#10;Description automatically generated">
            <a:extLst>
              <a:ext uri="{FF2B5EF4-FFF2-40B4-BE49-F238E27FC236}">
                <a16:creationId xmlns:a16="http://schemas.microsoft.com/office/drawing/2014/main" id="{310BCBE7-03B0-4C16-B147-D4BFCAF5AF15}"/>
              </a:ext>
            </a:extLst>
          </p:cNvPr>
          <p:cNvPicPr>
            <a:picLocks noChangeAspect="1"/>
          </p:cNvPicPr>
          <p:nvPr/>
        </p:nvPicPr>
        <p:blipFill rotWithShape="1">
          <a:blip r:embed="rId5">
            <a:extLst>
              <a:ext uri="{28A0092B-C50C-407E-A947-70E740481C1C}">
                <a14:useLocalDpi xmlns:a14="http://schemas.microsoft.com/office/drawing/2010/main" val="0"/>
              </a:ext>
            </a:extLst>
          </a:blip>
          <a:srcRect b="14604"/>
          <a:stretch/>
        </p:blipFill>
        <p:spPr>
          <a:xfrm>
            <a:off x="7329550" y="2363239"/>
            <a:ext cx="1889760" cy="2017221"/>
          </a:xfrm>
          <a:prstGeom prst="rect">
            <a:avLst/>
          </a:prstGeom>
        </p:spPr>
      </p:pic>
    </p:spTree>
    <p:extLst>
      <p:ext uri="{BB962C8B-B14F-4D97-AF65-F5344CB8AC3E}">
        <p14:creationId xmlns:p14="http://schemas.microsoft.com/office/powerpoint/2010/main" val="3376927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1" name="Rectangle 10">
            <a:extLst>
              <a:ext uri="{FF2B5EF4-FFF2-40B4-BE49-F238E27FC236}">
                <a16:creationId xmlns:a16="http://schemas.microsoft.com/office/drawing/2014/main" id="{05C17325-481D-4EC3-8689-C9900744F8DE}"/>
              </a:ext>
            </a:extLst>
          </p:cNvPr>
          <p:cNvSpPr>
            <a:spLocks noChangeArrowheads="1"/>
          </p:cNvSpPr>
          <p:nvPr/>
        </p:nvSpPr>
        <p:spPr bwMode="auto">
          <a:xfrm>
            <a:off x="429126" y="1677056"/>
            <a:ext cx="10924674" cy="358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US" altLang="en-US" sz="4400" b="0" i="0" u="none" strike="noStrike" kern="120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ar·ti·fi·cial</a:t>
            </a:r>
            <a:r>
              <a:rPr kumimoji="0" lang="en-US"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altLang="en-US" sz="4400" b="0" i="0" u="none" strike="noStrike" kern="120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in·tel·li·gence</a:t>
            </a:r>
            <a:endParaRPr kumimoji="0" lang="en-US" alt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/ˌ</a:t>
            </a:r>
            <a:r>
              <a:rPr kumimoji="0" lang="en-US" alt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ärdəˈfiSHəl</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alt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inˈteləjəns</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altLang="en-US" sz="1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US" altLang="en-US" sz="1600" b="0" i="1"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Noun</a:t>
            </a:r>
            <a:br>
              <a:rPr kumimoji="0" lang="en-US" altLang="en-US" sz="1600" b="0" i="1"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US" altLang="en-US" sz="1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the theory and development of computer systems able to perform tasks that normally require human intelligence, such as visual perception, speech recognition, decision-making, and translation between languages.</a:t>
            </a:r>
            <a:endPar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US" altLang="en-US" sz="19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180056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0" name="Rectangle 9">
            <a:extLst>
              <a:ext uri="{FF2B5EF4-FFF2-40B4-BE49-F238E27FC236}">
                <a16:creationId xmlns:a16="http://schemas.microsoft.com/office/drawing/2014/main" id="{7F436A4F-CB90-4D47-8691-0CD44E8B0B36}"/>
              </a:ext>
            </a:extLst>
          </p:cNvPr>
          <p:cNvSpPr/>
          <p:nvPr/>
        </p:nvSpPr>
        <p:spPr>
          <a:xfrm>
            <a:off x="91853" y="1166577"/>
            <a:ext cx="1184826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“Machine learning as a discipline tries to design, understand and use computer programs that learn from experience for the purpose of modeling, prediction or control.”							 - MIT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In simple terms, ML is the ability of a machine to learn from experiences it is exposed to so as to apply learning to solve a problem without the need of any explicit programming.</a:t>
            </a:r>
          </a:p>
        </p:txBody>
      </p:sp>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Machine Learning</a:t>
            </a:r>
          </a:p>
        </p:txBody>
      </p:sp>
      <p:pic>
        <p:nvPicPr>
          <p:cNvPr id="13" name="Picture 12">
            <a:extLst>
              <a:ext uri="{FF2B5EF4-FFF2-40B4-BE49-F238E27FC236}">
                <a16:creationId xmlns:a16="http://schemas.microsoft.com/office/drawing/2014/main" id="{C89C274F-0F04-4E32-9F34-4BE7F74A3B07}"/>
              </a:ext>
            </a:extLst>
          </p:cNvPr>
          <p:cNvPicPr>
            <a:picLocks noChangeAspect="1"/>
          </p:cNvPicPr>
          <p:nvPr/>
        </p:nvPicPr>
        <p:blipFill rotWithShape="1">
          <a:blip r:embed="rId7"/>
          <a:srcRect t="37145" b="7026"/>
          <a:stretch/>
        </p:blipFill>
        <p:spPr>
          <a:xfrm>
            <a:off x="0" y="3190107"/>
            <a:ext cx="12170285" cy="3779520"/>
          </a:xfrm>
          <a:prstGeom prst="rect">
            <a:avLst/>
          </a:prstGeom>
        </p:spPr>
      </p:pic>
    </p:spTree>
    <p:extLst>
      <p:ext uri="{BB962C8B-B14F-4D97-AF65-F5344CB8AC3E}">
        <p14:creationId xmlns:p14="http://schemas.microsoft.com/office/powerpoint/2010/main" val="3208576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Machine Learning Applications</a:t>
            </a:r>
          </a:p>
        </p:txBody>
      </p:sp>
      <p:pic>
        <p:nvPicPr>
          <p:cNvPr id="2050" name="Picture 2" descr="Image result for machine learning applications">
            <a:extLst>
              <a:ext uri="{FF2B5EF4-FFF2-40B4-BE49-F238E27FC236}">
                <a16:creationId xmlns:a16="http://schemas.microsoft.com/office/drawing/2014/main" id="{5604C204-F737-4047-A751-680123C105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8518" y="1149211"/>
            <a:ext cx="7823670" cy="559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174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Why CPG and AI are a Good Fit</a:t>
            </a:r>
          </a:p>
        </p:txBody>
      </p:sp>
      <p:pic>
        <p:nvPicPr>
          <p:cNvPr id="3074" name="Picture 2" descr="Image result for AI">
            <a:extLst>
              <a:ext uri="{FF2B5EF4-FFF2-40B4-BE49-F238E27FC236}">
                <a16:creationId xmlns:a16="http://schemas.microsoft.com/office/drawing/2014/main" id="{4B59A547-6A66-480D-8DD0-4B6FF4495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0500" y="1908364"/>
            <a:ext cx="4762500" cy="3810000"/>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indoor, marketplace, scene, floor&#10;&#10;Description automatically generated">
            <a:extLst>
              <a:ext uri="{FF2B5EF4-FFF2-40B4-BE49-F238E27FC236}">
                <a16:creationId xmlns:a16="http://schemas.microsoft.com/office/drawing/2014/main" id="{A1C7A30E-E2DE-4328-BDDD-EF2DCCD936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000" y="1908364"/>
            <a:ext cx="4762500" cy="3810001"/>
          </a:xfrm>
          <a:prstGeom prst="ellipse">
            <a:avLst/>
          </a:prstGeom>
        </p:spPr>
      </p:pic>
    </p:spTree>
    <p:extLst>
      <p:ext uri="{BB962C8B-B14F-4D97-AF65-F5344CB8AC3E}">
        <p14:creationId xmlns:p14="http://schemas.microsoft.com/office/powerpoint/2010/main" val="3540037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Internet of Things</a:t>
            </a:r>
          </a:p>
        </p:txBody>
      </p:sp>
      <p:pic>
        <p:nvPicPr>
          <p:cNvPr id="11" name="Picture 10">
            <a:extLst>
              <a:ext uri="{FF2B5EF4-FFF2-40B4-BE49-F238E27FC236}">
                <a16:creationId xmlns:a16="http://schemas.microsoft.com/office/drawing/2014/main" id="{6B27362C-CDBF-413C-B188-EDBC5DA75A62}"/>
              </a:ext>
            </a:extLst>
          </p:cNvPr>
          <p:cNvPicPr>
            <a:picLocks noChangeAspect="1"/>
          </p:cNvPicPr>
          <p:nvPr/>
        </p:nvPicPr>
        <p:blipFill>
          <a:blip r:embed="rId7"/>
          <a:stretch>
            <a:fillRect/>
          </a:stretch>
        </p:blipFill>
        <p:spPr>
          <a:xfrm>
            <a:off x="197293" y="1859280"/>
            <a:ext cx="11749003" cy="3981451"/>
          </a:xfrm>
          <a:prstGeom prst="rect">
            <a:avLst/>
          </a:prstGeom>
        </p:spPr>
      </p:pic>
    </p:spTree>
    <p:extLst>
      <p:ext uri="{BB962C8B-B14F-4D97-AF65-F5344CB8AC3E}">
        <p14:creationId xmlns:p14="http://schemas.microsoft.com/office/powerpoint/2010/main" val="1639929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Big Data</a:t>
            </a:r>
          </a:p>
        </p:txBody>
      </p:sp>
      <p:pic>
        <p:nvPicPr>
          <p:cNvPr id="2" name="Picture 1">
            <a:extLst>
              <a:ext uri="{FF2B5EF4-FFF2-40B4-BE49-F238E27FC236}">
                <a16:creationId xmlns:a16="http://schemas.microsoft.com/office/drawing/2014/main" id="{89156E64-72BF-4D5B-A232-E698982B7E22}"/>
              </a:ext>
            </a:extLst>
          </p:cNvPr>
          <p:cNvPicPr>
            <a:picLocks noChangeAspect="1"/>
          </p:cNvPicPr>
          <p:nvPr/>
        </p:nvPicPr>
        <p:blipFill rotWithShape="1">
          <a:blip r:embed="rId7"/>
          <a:srcRect t="18287" r="5500" b="7293"/>
          <a:stretch/>
        </p:blipFill>
        <p:spPr>
          <a:xfrm>
            <a:off x="0" y="1005840"/>
            <a:ext cx="12212594" cy="5852160"/>
          </a:xfrm>
          <a:prstGeom prst="rect">
            <a:avLst/>
          </a:prstGeom>
        </p:spPr>
      </p:pic>
    </p:spTree>
    <p:extLst>
      <p:ext uri="{BB962C8B-B14F-4D97-AF65-F5344CB8AC3E}">
        <p14:creationId xmlns:p14="http://schemas.microsoft.com/office/powerpoint/2010/main" val="31481787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Size and Scale of Industry</a:t>
            </a:r>
          </a:p>
        </p:txBody>
      </p:sp>
      <p:pic>
        <p:nvPicPr>
          <p:cNvPr id="10" name="Picture 9">
            <a:extLst>
              <a:ext uri="{FF2B5EF4-FFF2-40B4-BE49-F238E27FC236}">
                <a16:creationId xmlns:a16="http://schemas.microsoft.com/office/drawing/2014/main" id="{6C1F49E5-CA01-4042-A798-46CBFB257673}"/>
              </a:ext>
            </a:extLst>
          </p:cNvPr>
          <p:cNvPicPr>
            <a:picLocks noChangeAspect="1"/>
          </p:cNvPicPr>
          <p:nvPr/>
        </p:nvPicPr>
        <p:blipFill rotWithShape="1">
          <a:blip r:embed="rId8"/>
          <a:srcRect t="1993" r="13"/>
          <a:stretch/>
        </p:blipFill>
        <p:spPr>
          <a:xfrm>
            <a:off x="-1583" y="1043939"/>
            <a:ext cx="12282187" cy="5899121"/>
          </a:xfrm>
          <a:prstGeom prst="rect">
            <a:avLst/>
          </a:prstGeom>
        </p:spPr>
      </p:pic>
    </p:spTree>
    <p:extLst>
      <p:ext uri="{BB962C8B-B14F-4D97-AF65-F5344CB8AC3E}">
        <p14:creationId xmlns:p14="http://schemas.microsoft.com/office/powerpoint/2010/main" val="25570164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Time of Change</a:t>
            </a:r>
          </a:p>
        </p:txBody>
      </p:sp>
      <p:pic>
        <p:nvPicPr>
          <p:cNvPr id="11" name="Picture 10">
            <a:extLst>
              <a:ext uri="{FF2B5EF4-FFF2-40B4-BE49-F238E27FC236}">
                <a16:creationId xmlns:a16="http://schemas.microsoft.com/office/drawing/2014/main" id="{AFB16A73-8B43-4656-8135-7E6BC3F8CA25}"/>
              </a:ext>
            </a:extLst>
          </p:cNvPr>
          <p:cNvPicPr>
            <a:picLocks noChangeAspect="1"/>
          </p:cNvPicPr>
          <p:nvPr/>
        </p:nvPicPr>
        <p:blipFill rotWithShape="1">
          <a:blip r:embed="rId7"/>
          <a:srcRect r="11365"/>
          <a:stretch/>
        </p:blipFill>
        <p:spPr>
          <a:xfrm>
            <a:off x="1140482" y="1255142"/>
            <a:ext cx="4538420" cy="2674509"/>
          </a:xfrm>
          <a:prstGeom prst="rect">
            <a:avLst/>
          </a:prstGeom>
        </p:spPr>
      </p:pic>
      <p:pic>
        <p:nvPicPr>
          <p:cNvPr id="13" name="Picture 12">
            <a:extLst>
              <a:ext uri="{FF2B5EF4-FFF2-40B4-BE49-F238E27FC236}">
                <a16:creationId xmlns:a16="http://schemas.microsoft.com/office/drawing/2014/main" id="{136A6537-BF5F-4629-B199-00D9F52A18BD}"/>
              </a:ext>
            </a:extLst>
          </p:cNvPr>
          <p:cNvPicPr>
            <a:picLocks noChangeAspect="1"/>
          </p:cNvPicPr>
          <p:nvPr/>
        </p:nvPicPr>
        <p:blipFill>
          <a:blip r:embed="rId8"/>
          <a:stretch>
            <a:fillRect/>
          </a:stretch>
        </p:blipFill>
        <p:spPr>
          <a:xfrm>
            <a:off x="1140481" y="4046966"/>
            <a:ext cx="4538420" cy="2674509"/>
          </a:xfrm>
          <a:prstGeom prst="rect">
            <a:avLst/>
          </a:prstGeom>
        </p:spPr>
      </p:pic>
      <p:pic>
        <p:nvPicPr>
          <p:cNvPr id="14" name="Picture 13">
            <a:extLst>
              <a:ext uri="{FF2B5EF4-FFF2-40B4-BE49-F238E27FC236}">
                <a16:creationId xmlns:a16="http://schemas.microsoft.com/office/drawing/2014/main" id="{FE7FCF66-206C-4036-9BC6-08DB9F404608}"/>
              </a:ext>
            </a:extLst>
          </p:cNvPr>
          <p:cNvPicPr>
            <a:picLocks noChangeAspect="1"/>
          </p:cNvPicPr>
          <p:nvPr/>
        </p:nvPicPr>
        <p:blipFill rotWithShape="1">
          <a:blip r:embed="rId9"/>
          <a:srcRect r="3232"/>
          <a:stretch/>
        </p:blipFill>
        <p:spPr>
          <a:xfrm>
            <a:off x="6109464" y="1255142"/>
            <a:ext cx="5760199" cy="5399926"/>
          </a:xfrm>
          <a:prstGeom prst="rect">
            <a:avLst/>
          </a:prstGeom>
        </p:spPr>
      </p:pic>
      <p:grpSp>
        <p:nvGrpSpPr>
          <p:cNvPr id="6" name="Group 5">
            <a:extLst>
              <a:ext uri="{FF2B5EF4-FFF2-40B4-BE49-F238E27FC236}">
                <a16:creationId xmlns:a16="http://schemas.microsoft.com/office/drawing/2014/main" id="{0EDDDE1F-CDBD-45A0-A239-101767C096C7}"/>
              </a:ext>
            </a:extLst>
          </p:cNvPr>
          <p:cNvGrpSpPr/>
          <p:nvPr/>
        </p:nvGrpSpPr>
        <p:grpSpPr>
          <a:xfrm>
            <a:off x="843702" y="1137827"/>
            <a:ext cx="593558" cy="593558"/>
            <a:chOff x="843702" y="1137827"/>
            <a:chExt cx="593558" cy="593558"/>
          </a:xfrm>
        </p:grpSpPr>
        <p:sp>
          <p:nvSpPr>
            <p:cNvPr id="2" name="Oval 1">
              <a:extLst>
                <a:ext uri="{FF2B5EF4-FFF2-40B4-BE49-F238E27FC236}">
                  <a16:creationId xmlns:a16="http://schemas.microsoft.com/office/drawing/2014/main" id="{53F428AB-2D5B-4985-8E0E-1BA773B033AF}"/>
                </a:ext>
              </a:extLst>
            </p:cNvPr>
            <p:cNvSpPr/>
            <p:nvPr/>
          </p:nvSpPr>
          <p:spPr>
            <a:xfrm>
              <a:off x="843702" y="1137827"/>
              <a:ext cx="593558" cy="593558"/>
            </a:xfrm>
            <a:prstGeom prst="ellipse">
              <a:avLst/>
            </a:prstGeom>
            <a:solidFill>
              <a:srgbClr val="DE6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5BBEC9-71B1-47F1-A618-1AB6C4591895}"/>
                </a:ext>
              </a:extLst>
            </p:cNvPr>
            <p:cNvSpPr txBox="1"/>
            <p:nvPr/>
          </p:nvSpPr>
          <p:spPr>
            <a:xfrm>
              <a:off x="956795" y="1171114"/>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1</a:t>
              </a:r>
            </a:p>
          </p:txBody>
        </p:sp>
      </p:grpSp>
      <p:grpSp>
        <p:nvGrpSpPr>
          <p:cNvPr id="17" name="Group 16">
            <a:extLst>
              <a:ext uri="{FF2B5EF4-FFF2-40B4-BE49-F238E27FC236}">
                <a16:creationId xmlns:a16="http://schemas.microsoft.com/office/drawing/2014/main" id="{808C79BB-2289-4D07-97E7-96F19438C9F3}"/>
              </a:ext>
            </a:extLst>
          </p:cNvPr>
          <p:cNvGrpSpPr/>
          <p:nvPr/>
        </p:nvGrpSpPr>
        <p:grpSpPr>
          <a:xfrm>
            <a:off x="843702" y="3929651"/>
            <a:ext cx="593558" cy="593558"/>
            <a:chOff x="843702" y="1137827"/>
            <a:chExt cx="593558" cy="593558"/>
          </a:xfrm>
        </p:grpSpPr>
        <p:sp>
          <p:nvSpPr>
            <p:cNvPr id="18" name="Oval 17">
              <a:extLst>
                <a:ext uri="{FF2B5EF4-FFF2-40B4-BE49-F238E27FC236}">
                  <a16:creationId xmlns:a16="http://schemas.microsoft.com/office/drawing/2014/main" id="{CC7F15EB-AB09-439D-8525-1FA9A47D5F26}"/>
                </a:ext>
              </a:extLst>
            </p:cNvPr>
            <p:cNvSpPr/>
            <p:nvPr/>
          </p:nvSpPr>
          <p:spPr>
            <a:xfrm>
              <a:off x="843702" y="1137827"/>
              <a:ext cx="593558" cy="593558"/>
            </a:xfrm>
            <a:prstGeom prst="ellipse">
              <a:avLst/>
            </a:prstGeom>
            <a:solidFill>
              <a:srgbClr val="DE6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5A25772-9895-4FA5-A9AA-8F1A80027226}"/>
                </a:ext>
              </a:extLst>
            </p:cNvPr>
            <p:cNvSpPr txBox="1"/>
            <p:nvPr/>
          </p:nvSpPr>
          <p:spPr>
            <a:xfrm>
              <a:off x="956795" y="1171114"/>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a:t>
              </a:r>
            </a:p>
          </p:txBody>
        </p:sp>
      </p:grpSp>
      <p:grpSp>
        <p:nvGrpSpPr>
          <p:cNvPr id="20" name="Group 19">
            <a:extLst>
              <a:ext uri="{FF2B5EF4-FFF2-40B4-BE49-F238E27FC236}">
                <a16:creationId xmlns:a16="http://schemas.microsoft.com/office/drawing/2014/main" id="{1BA0B556-8C4B-4D33-8840-D2A94ED80FF0}"/>
              </a:ext>
            </a:extLst>
          </p:cNvPr>
          <p:cNvGrpSpPr/>
          <p:nvPr/>
        </p:nvGrpSpPr>
        <p:grpSpPr>
          <a:xfrm>
            <a:off x="11235205" y="1265055"/>
            <a:ext cx="593558" cy="593558"/>
            <a:chOff x="843702" y="1137827"/>
            <a:chExt cx="593558" cy="593558"/>
          </a:xfrm>
        </p:grpSpPr>
        <p:sp>
          <p:nvSpPr>
            <p:cNvPr id="22" name="Oval 21">
              <a:extLst>
                <a:ext uri="{FF2B5EF4-FFF2-40B4-BE49-F238E27FC236}">
                  <a16:creationId xmlns:a16="http://schemas.microsoft.com/office/drawing/2014/main" id="{DBC160D2-AA2C-427C-B9DC-683D7A6CBE63}"/>
                </a:ext>
              </a:extLst>
            </p:cNvPr>
            <p:cNvSpPr/>
            <p:nvPr/>
          </p:nvSpPr>
          <p:spPr>
            <a:xfrm>
              <a:off x="843702" y="1137827"/>
              <a:ext cx="593558" cy="593558"/>
            </a:xfrm>
            <a:prstGeom prst="ellipse">
              <a:avLst/>
            </a:prstGeom>
            <a:solidFill>
              <a:srgbClr val="DE6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3CCEF9A9-50D5-47CC-B1EB-E54F2BCFDF65}"/>
                </a:ext>
              </a:extLst>
            </p:cNvPr>
            <p:cNvSpPr txBox="1"/>
            <p:nvPr/>
          </p:nvSpPr>
          <p:spPr>
            <a:xfrm>
              <a:off x="956795" y="1171114"/>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3</a:t>
              </a:r>
            </a:p>
          </p:txBody>
        </p:sp>
      </p:grpSp>
    </p:spTree>
    <p:extLst>
      <p:ext uri="{BB962C8B-B14F-4D97-AF65-F5344CB8AC3E}">
        <p14:creationId xmlns:p14="http://schemas.microsoft.com/office/powerpoint/2010/main" val="38455419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AI Solutions</a:t>
            </a:r>
          </a:p>
        </p:txBody>
      </p:sp>
      <p:grpSp>
        <p:nvGrpSpPr>
          <p:cNvPr id="37" name="Group 36">
            <a:extLst>
              <a:ext uri="{FF2B5EF4-FFF2-40B4-BE49-F238E27FC236}">
                <a16:creationId xmlns:a16="http://schemas.microsoft.com/office/drawing/2014/main" id="{2EBADD30-E229-4DA3-849D-D8AE69589BD4}"/>
              </a:ext>
            </a:extLst>
          </p:cNvPr>
          <p:cNvGrpSpPr/>
          <p:nvPr/>
        </p:nvGrpSpPr>
        <p:grpSpPr>
          <a:xfrm>
            <a:off x="9422460" y="2654859"/>
            <a:ext cx="1655705" cy="1485119"/>
            <a:chOff x="1260685" y="1199864"/>
            <a:chExt cx="956036" cy="857536"/>
          </a:xfrm>
        </p:grpSpPr>
        <p:sp>
          <p:nvSpPr>
            <p:cNvPr id="38" name="11 Rectángulo redondeado">
              <a:extLst>
                <a:ext uri="{FF2B5EF4-FFF2-40B4-BE49-F238E27FC236}">
                  <a16:creationId xmlns:a16="http://schemas.microsoft.com/office/drawing/2014/main" id="{68ACE797-9E3B-4996-9E70-68DC2E09C86A}"/>
                </a:ext>
              </a:extLst>
            </p:cNvPr>
            <p:cNvSpPr>
              <a:spLocks noChangeAspect="1"/>
            </p:cNvSpPr>
            <p:nvPr/>
          </p:nvSpPr>
          <p:spPr>
            <a:xfrm>
              <a:off x="1260685"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sp>
          <p:nvSpPr>
            <p:cNvPr id="39" name="Freeform 4965">
              <a:extLst>
                <a:ext uri="{FF2B5EF4-FFF2-40B4-BE49-F238E27FC236}">
                  <a16:creationId xmlns:a16="http://schemas.microsoft.com/office/drawing/2014/main" id="{FE8037E3-273C-4805-8181-F461D88C87FD}"/>
                </a:ext>
              </a:extLst>
            </p:cNvPr>
            <p:cNvSpPr>
              <a:spLocks noEditPoints="1"/>
            </p:cNvSpPr>
            <p:nvPr/>
          </p:nvSpPr>
          <p:spPr bwMode="auto">
            <a:xfrm>
              <a:off x="1547163" y="1419680"/>
              <a:ext cx="383080" cy="417905"/>
            </a:xfrm>
            <a:custGeom>
              <a:avLst/>
              <a:gdLst>
                <a:gd name="T0" fmla="*/ 54 w 177"/>
                <a:gd name="T1" fmla="*/ 99 h 193"/>
                <a:gd name="T2" fmla="*/ 50 w 177"/>
                <a:gd name="T3" fmla="*/ 123 h 193"/>
                <a:gd name="T4" fmla="*/ 75 w 177"/>
                <a:gd name="T5" fmla="*/ 111 h 193"/>
                <a:gd name="T6" fmla="*/ 68 w 177"/>
                <a:gd name="T7" fmla="*/ 133 h 193"/>
                <a:gd name="T8" fmla="*/ 67 w 177"/>
                <a:gd name="T9" fmla="*/ 139 h 193"/>
                <a:gd name="T10" fmla="*/ 83 w 177"/>
                <a:gd name="T11" fmla="*/ 140 h 193"/>
                <a:gd name="T12" fmla="*/ 100 w 177"/>
                <a:gd name="T13" fmla="*/ 151 h 193"/>
                <a:gd name="T14" fmla="*/ 73 w 177"/>
                <a:gd name="T15" fmla="*/ 147 h 193"/>
                <a:gd name="T16" fmla="*/ 48 w 177"/>
                <a:gd name="T17" fmla="*/ 143 h 193"/>
                <a:gd name="T18" fmla="*/ 49 w 177"/>
                <a:gd name="T19" fmla="*/ 135 h 193"/>
                <a:gd name="T20" fmla="*/ 44 w 177"/>
                <a:gd name="T21" fmla="*/ 108 h 193"/>
                <a:gd name="T22" fmla="*/ 27 w 177"/>
                <a:gd name="T23" fmla="*/ 119 h 193"/>
                <a:gd name="T24" fmla="*/ 43 w 177"/>
                <a:gd name="T25" fmla="*/ 33 h 193"/>
                <a:gd name="T26" fmla="*/ 22 w 177"/>
                <a:gd name="T27" fmla="*/ 57 h 193"/>
                <a:gd name="T28" fmla="*/ 150 w 177"/>
                <a:gd name="T29" fmla="*/ 193 h 193"/>
                <a:gd name="T30" fmla="*/ 150 w 177"/>
                <a:gd name="T31" fmla="*/ 123 h 193"/>
                <a:gd name="T32" fmla="*/ 136 w 177"/>
                <a:gd name="T33" fmla="*/ 179 h 193"/>
                <a:gd name="T34" fmla="*/ 14 w 177"/>
                <a:gd name="T35" fmla="*/ 87 h 193"/>
                <a:gd name="T36" fmla="*/ 62 w 177"/>
                <a:gd name="T37" fmla="*/ 33 h 193"/>
                <a:gd name="T38" fmla="*/ 46 w 177"/>
                <a:gd name="T39" fmla="*/ 14 h 193"/>
                <a:gd name="T40" fmla="*/ 129 w 177"/>
                <a:gd name="T41" fmla="*/ 0 h 193"/>
                <a:gd name="T42" fmla="*/ 25 w 177"/>
                <a:gd name="T43" fmla="*/ 0 h 193"/>
                <a:gd name="T44" fmla="*/ 0 w 177"/>
                <a:gd name="T45" fmla="*/ 79 h 193"/>
                <a:gd name="T46" fmla="*/ 0 w 177"/>
                <a:gd name="T47" fmla="*/ 81 h 193"/>
                <a:gd name="T48" fmla="*/ 0 w 177"/>
                <a:gd name="T49" fmla="*/ 193 h 193"/>
                <a:gd name="T50" fmla="*/ 143 w 177"/>
                <a:gd name="T51" fmla="*/ 193 h 193"/>
                <a:gd name="T52" fmla="*/ 160 w 177"/>
                <a:gd name="T53" fmla="*/ 38 h 193"/>
                <a:gd name="T54" fmla="*/ 104 w 177"/>
                <a:gd name="T55" fmla="*/ 98 h 193"/>
                <a:gd name="T56" fmla="*/ 102 w 177"/>
                <a:gd name="T57" fmla="*/ 104 h 193"/>
                <a:gd name="T58" fmla="*/ 115 w 177"/>
                <a:gd name="T59" fmla="*/ 137 h 193"/>
                <a:gd name="T60" fmla="*/ 108 w 177"/>
                <a:gd name="T61" fmla="*/ 144 h 193"/>
                <a:gd name="T62" fmla="*/ 105 w 177"/>
                <a:gd name="T63" fmla="*/ 134 h 193"/>
                <a:gd name="T64" fmla="*/ 102 w 177"/>
                <a:gd name="T65" fmla="*/ 104 h 193"/>
                <a:gd name="T66" fmla="*/ 174 w 177"/>
                <a:gd name="T67" fmla="*/ 25 h 193"/>
                <a:gd name="T68" fmla="*/ 177 w 177"/>
                <a:gd name="T69" fmla="*/ 30 h 193"/>
                <a:gd name="T70" fmla="*/ 153 w 177"/>
                <a:gd name="T71" fmla="*/ 78 h 193"/>
                <a:gd name="T72" fmla="*/ 162 w 177"/>
                <a:gd name="T73" fmla="*/ 32 h 193"/>
                <a:gd name="T74" fmla="*/ 132 w 177"/>
                <a:gd name="T75" fmla="*/ 21 h 193"/>
                <a:gd name="T76" fmla="*/ 157 w 177"/>
                <a:gd name="T77" fmla="*/ 1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 h="193">
                  <a:moveTo>
                    <a:pt x="27" y="119"/>
                  </a:moveTo>
                  <a:cubicBezTo>
                    <a:pt x="27" y="119"/>
                    <a:pt x="60" y="58"/>
                    <a:pt x="54" y="99"/>
                  </a:cubicBezTo>
                  <a:cubicBezTo>
                    <a:pt x="54" y="101"/>
                    <a:pt x="53" y="105"/>
                    <a:pt x="53" y="108"/>
                  </a:cubicBezTo>
                  <a:cubicBezTo>
                    <a:pt x="52" y="113"/>
                    <a:pt x="50" y="119"/>
                    <a:pt x="50" y="123"/>
                  </a:cubicBezTo>
                  <a:cubicBezTo>
                    <a:pt x="53" y="122"/>
                    <a:pt x="56" y="120"/>
                    <a:pt x="59" y="118"/>
                  </a:cubicBezTo>
                  <a:cubicBezTo>
                    <a:pt x="65" y="114"/>
                    <a:pt x="71" y="110"/>
                    <a:pt x="75" y="111"/>
                  </a:cubicBezTo>
                  <a:cubicBezTo>
                    <a:pt x="78" y="112"/>
                    <a:pt x="80" y="115"/>
                    <a:pt x="79" y="119"/>
                  </a:cubicBezTo>
                  <a:cubicBezTo>
                    <a:pt x="78" y="123"/>
                    <a:pt x="73" y="128"/>
                    <a:pt x="68" y="133"/>
                  </a:cubicBezTo>
                  <a:cubicBezTo>
                    <a:pt x="65" y="137"/>
                    <a:pt x="61" y="140"/>
                    <a:pt x="59" y="143"/>
                  </a:cubicBezTo>
                  <a:cubicBezTo>
                    <a:pt x="62" y="142"/>
                    <a:pt x="64" y="140"/>
                    <a:pt x="67" y="139"/>
                  </a:cubicBezTo>
                  <a:cubicBezTo>
                    <a:pt x="70" y="137"/>
                    <a:pt x="72" y="135"/>
                    <a:pt x="75" y="134"/>
                  </a:cubicBezTo>
                  <a:cubicBezTo>
                    <a:pt x="79" y="133"/>
                    <a:pt x="82" y="135"/>
                    <a:pt x="83" y="140"/>
                  </a:cubicBezTo>
                  <a:cubicBezTo>
                    <a:pt x="83" y="143"/>
                    <a:pt x="99" y="141"/>
                    <a:pt x="99" y="141"/>
                  </a:cubicBezTo>
                  <a:cubicBezTo>
                    <a:pt x="100" y="151"/>
                    <a:pt x="100" y="151"/>
                    <a:pt x="100" y="151"/>
                  </a:cubicBezTo>
                  <a:cubicBezTo>
                    <a:pt x="100" y="151"/>
                    <a:pt x="80" y="153"/>
                    <a:pt x="74" y="146"/>
                  </a:cubicBezTo>
                  <a:cubicBezTo>
                    <a:pt x="74" y="146"/>
                    <a:pt x="73" y="146"/>
                    <a:pt x="73" y="147"/>
                  </a:cubicBezTo>
                  <a:cubicBezTo>
                    <a:pt x="67" y="151"/>
                    <a:pt x="61" y="156"/>
                    <a:pt x="53" y="153"/>
                  </a:cubicBezTo>
                  <a:cubicBezTo>
                    <a:pt x="48" y="152"/>
                    <a:pt x="47" y="148"/>
                    <a:pt x="48" y="143"/>
                  </a:cubicBezTo>
                  <a:cubicBezTo>
                    <a:pt x="49" y="140"/>
                    <a:pt x="52" y="136"/>
                    <a:pt x="56" y="132"/>
                  </a:cubicBezTo>
                  <a:cubicBezTo>
                    <a:pt x="53" y="133"/>
                    <a:pt x="51" y="134"/>
                    <a:pt x="49" y="135"/>
                  </a:cubicBezTo>
                  <a:cubicBezTo>
                    <a:pt x="44" y="136"/>
                    <a:pt x="42" y="134"/>
                    <a:pt x="40" y="130"/>
                  </a:cubicBezTo>
                  <a:cubicBezTo>
                    <a:pt x="39" y="124"/>
                    <a:pt x="43" y="115"/>
                    <a:pt x="44" y="108"/>
                  </a:cubicBezTo>
                  <a:cubicBezTo>
                    <a:pt x="44" y="101"/>
                    <a:pt x="36" y="123"/>
                    <a:pt x="36" y="124"/>
                  </a:cubicBezTo>
                  <a:lnTo>
                    <a:pt x="27" y="119"/>
                  </a:lnTo>
                  <a:close/>
                  <a:moveTo>
                    <a:pt x="22" y="57"/>
                  </a:moveTo>
                  <a:cubicBezTo>
                    <a:pt x="43" y="33"/>
                    <a:pt x="43" y="33"/>
                    <a:pt x="43" y="33"/>
                  </a:cubicBezTo>
                  <a:cubicBezTo>
                    <a:pt x="33" y="21"/>
                    <a:pt x="33" y="21"/>
                    <a:pt x="33" y="21"/>
                  </a:cubicBezTo>
                  <a:lnTo>
                    <a:pt x="22" y="57"/>
                  </a:lnTo>
                  <a:close/>
                  <a:moveTo>
                    <a:pt x="143" y="193"/>
                  </a:moveTo>
                  <a:cubicBezTo>
                    <a:pt x="150" y="193"/>
                    <a:pt x="150" y="193"/>
                    <a:pt x="150" y="193"/>
                  </a:cubicBezTo>
                  <a:cubicBezTo>
                    <a:pt x="150" y="186"/>
                    <a:pt x="150" y="186"/>
                    <a:pt x="150" y="186"/>
                  </a:cubicBezTo>
                  <a:cubicBezTo>
                    <a:pt x="150" y="123"/>
                    <a:pt x="150" y="123"/>
                    <a:pt x="150" y="123"/>
                  </a:cubicBezTo>
                  <a:cubicBezTo>
                    <a:pt x="136" y="132"/>
                    <a:pt x="136" y="132"/>
                    <a:pt x="136" y="132"/>
                  </a:cubicBezTo>
                  <a:cubicBezTo>
                    <a:pt x="136" y="179"/>
                    <a:pt x="136" y="179"/>
                    <a:pt x="136" y="179"/>
                  </a:cubicBezTo>
                  <a:cubicBezTo>
                    <a:pt x="14" y="179"/>
                    <a:pt x="14" y="179"/>
                    <a:pt x="14" y="179"/>
                  </a:cubicBezTo>
                  <a:cubicBezTo>
                    <a:pt x="14" y="87"/>
                    <a:pt x="14" y="87"/>
                    <a:pt x="14" y="87"/>
                  </a:cubicBezTo>
                  <a:cubicBezTo>
                    <a:pt x="58" y="37"/>
                    <a:pt x="58" y="37"/>
                    <a:pt x="58" y="37"/>
                  </a:cubicBezTo>
                  <a:cubicBezTo>
                    <a:pt x="62" y="33"/>
                    <a:pt x="62" y="33"/>
                    <a:pt x="62" y="33"/>
                  </a:cubicBezTo>
                  <a:cubicBezTo>
                    <a:pt x="58" y="28"/>
                    <a:pt x="58" y="28"/>
                    <a:pt x="58" y="28"/>
                  </a:cubicBezTo>
                  <a:cubicBezTo>
                    <a:pt x="46" y="14"/>
                    <a:pt x="46" y="14"/>
                    <a:pt x="46" y="14"/>
                  </a:cubicBezTo>
                  <a:cubicBezTo>
                    <a:pt x="121" y="14"/>
                    <a:pt x="121" y="14"/>
                    <a:pt x="121" y="14"/>
                  </a:cubicBezTo>
                  <a:cubicBezTo>
                    <a:pt x="129" y="0"/>
                    <a:pt x="129" y="0"/>
                    <a:pt x="129" y="0"/>
                  </a:cubicBezTo>
                  <a:cubicBezTo>
                    <a:pt x="30" y="0"/>
                    <a:pt x="30" y="0"/>
                    <a:pt x="30" y="0"/>
                  </a:cubicBezTo>
                  <a:cubicBezTo>
                    <a:pt x="25" y="0"/>
                    <a:pt x="25" y="0"/>
                    <a:pt x="25" y="0"/>
                  </a:cubicBezTo>
                  <a:cubicBezTo>
                    <a:pt x="24" y="5"/>
                    <a:pt x="24" y="5"/>
                    <a:pt x="24" y="5"/>
                  </a:cubicBezTo>
                  <a:cubicBezTo>
                    <a:pt x="0" y="79"/>
                    <a:pt x="0" y="79"/>
                    <a:pt x="0" y="79"/>
                  </a:cubicBezTo>
                  <a:cubicBezTo>
                    <a:pt x="0" y="80"/>
                    <a:pt x="0" y="80"/>
                    <a:pt x="0" y="80"/>
                  </a:cubicBezTo>
                  <a:cubicBezTo>
                    <a:pt x="0" y="81"/>
                    <a:pt x="0" y="81"/>
                    <a:pt x="0" y="81"/>
                  </a:cubicBezTo>
                  <a:cubicBezTo>
                    <a:pt x="0" y="186"/>
                    <a:pt x="0" y="186"/>
                    <a:pt x="0" y="186"/>
                  </a:cubicBezTo>
                  <a:cubicBezTo>
                    <a:pt x="0" y="193"/>
                    <a:pt x="0" y="193"/>
                    <a:pt x="0" y="193"/>
                  </a:cubicBezTo>
                  <a:cubicBezTo>
                    <a:pt x="7" y="193"/>
                    <a:pt x="7" y="193"/>
                    <a:pt x="7" y="193"/>
                  </a:cubicBezTo>
                  <a:lnTo>
                    <a:pt x="143" y="193"/>
                  </a:lnTo>
                  <a:close/>
                  <a:moveTo>
                    <a:pt x="129" y="27"/>
                  </a:moveTo>
                  <a:cubicBezTo>
                    <a:pt x="140" y="31"/>
                    <a:pt x="150" y="34"/>
                    <a:pt x="160" y="38"/>
                  </a:cubicBezTo>
                  <a:cubicBezTo>
                    <a:pt x="155" y="62"/>
                    <a:pt x="147" y="86"/>
                    <a:pt x="135" y="109"/>
                  </a:cubicBezTo>
                  <a:cubicBezTo>
                    <a:pt x="125" y="105"/>
                    <a:pt x="115" y="101"/>
                    <a:pt x="104" y="98"/>
                  </a:cubicBezTo>
                  <a:cubicBezTo>
                    <a:pt x="108" y="73"/>
                    <a:pt x="116" y="49"/>
                    <a:pt x="129" y="27"/>
                  </a:cubicBezTo>
                  <a:close/>
                  <a:moveTo>
                    <a:pt x="102" y="104"/>
                  </a:moveTo>
                  <a:cubicBezTo>
                    <a:pt x="133" y="115"/>
                    <a:pt x="133" y="115"/>
                    <a:pt x="133" y="115"/>
                  </a:cubicBezTo>
                  <a:cubicBezTo>
                    <a:pt x="115" y="137"/>
                    <a:pt x="115" y="137"/>
                    <a:pt x="115" y="137"/>
                  </a:cubicBezTo>
                  <a:cubicBezTo>
                    <a:pt x="113" y="137"/>
                    <a:pt x="113" y="137"/>
                    <a:pt x="113" y="137"/>
                  </a:cubicBezTo>
                  <a:cubicBezTo>
                    <a:pt x="108" y="144"/>
                    <a:pt x="108" y="144"/>
                    <a:pt x="108" y="144"/>
                  </a:cubicBezTo>
                  <a:cubicBezTo>
                    <a:pt x="104" y="143"/>
                    <a:pt x="104" y="143"/>
                    <a:pt x="104" y="143"/>
                  </a:cubicBezTo>
                  <a:cubicBezTo>
                    <a:pt x="105" y="134"/>
                    <a:pt x="105" y="134"/>
                    <a:pt x="105" y="134"/>
                  </a:cubicBezTo>
                  <a:cubicBezTo>
                    <a:pt x="103" y="133"/>
                    <a:pt x="103" y="133"/>
                    <a:pt x="103" y="133"/>
                  </a:cubicBezTo>
                  <a:lnTo>
                    <a:pt x="102" y="104"/>
                  </a:lnTo>
                  <a:close/>
                  <a:moveTo>
                    <a:pt x="158" y="20"/>
                  </a:moveTo>
                  <a:cubicBezTo>
                    <a:pt x="174" y="25"/>
                    <a:pt x="174" y="25"/>
                    <a:pt x="174" y="25"/>
                  </a:cubicBezTo>
                  <a:cubicBezTo>
                    <a:pt x="177" y="26"/>
                    <a:pt x="177" y="26"/>
                    <a:pt x="177" y="26"/>
                  </a:cubicBezTo>
                  <a:cubicBezTo>
                    <a:pt x="177" y="30"/>
                    <a:pt x="177" y="30"/>
                    <a:pt x="177" y="30"/>
                  </a:cubicBezTo>
                  <a:cubicBezTo>
                    <a:pt x="177" y="50"/>
                    <a:pt x="171" y="67"/>
                    <a:pt x="161" y="84"/>
                  </a:cubicBezTo>
                  <a:cubicBezTo>
                    <a:pt x="153" y="78"/>
                    <a:pt x="153" y="78"/>
                    <a:pt x="153" y="78"/>
                  </a:cubicBezTo>
                  <a:cubicBezTo>
                    <a:pt x="161" y="65"/>
                    <a:pt x="166" y="50"/>
                    <a:pt x="167" y="33"/>
                  </a:cubicBezTo>
                  <a:cubicBezTo>
                    <a:pt x="162" y="32"/>
                    <a:pt x="162" y="32"/>
                    <a:pt x="162" y="32"/>
                  </a:cubicBezTo>
                  <a:cubicBezTo>
                    <a:pt x="146" y="26"/>
                    <a:pt x="146" y="26"/>
                    <a:pt x="146" y="26"/>
                  </a:cubicBezTo>
                  <a:cubicBezTo>
                    <a:pt x="132" y="21"/>
                    <a:pt x="132" y="21"/>
                    <a:pt x="132" y="21"/>
                  </a:cubicBezTo>
                  <a:cubicBezTo>
                    <a:pt x="145" y="11"/>
                    <a:pt x="145" y="11"/>
                    <a:pt x="145" y="11"/>
                  </a:cubicBezTo>
                  <a:cubicBezTo>
                    <a:pt x="157" y="15"/>
                    <a:pt x="157" y="15"/>
                    <a:pt x="157" y="15"/>
                  </a:cubicBezTo>
                  <a:lnTo>
                    <a:pt x="158" y="2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4E963FDF-F359-44EC-953D-0A4C6D7E2EFA}"/>
              </a:ext>
            </a:extLst>
          </p:cNvPr>
          <p:cNvGrpSpPr/>
          <p:nvPr/>
        </p:nvGrpSpPr>
        <p:grpSpPr>
          <a:xfrm>
            <a:off x="3883377" y="2654859"/>
            <a:ext cx="1655706" cy="1485119"/>
            <a:chOff x="4270866" y="1199864"/>
            <a:chExt cx="956036" cy="857536"/>
          </a:xfrm>
        </p:grpSpPr>
        <p:sp>
          <p:nvSpPr>
            <p:cNvPr id="41" name="11 Rectángulo redondeado">
              <a:extLst>
                <a:ext uri="{FF2B5EF4-FFF2-40B4-BE49-F238E27FC236}">
                  <a16:creationId xmlns:a16="http://schemas.microsoft.com/office/drawing/2014/main" id="{E9F01F67-248E-4038-9DF0-B2895A5A0340}"/>
                </a:ext>
              </a:extLst>
            </p:cNvPr>
            <p:cNvSpPr>
              <a:spLocks noChangeAspect="1"/>
            </p:cNvSpPr>
            <p:nvPr/>
          </p:nvSpPr>
          <p:spPr>
            <a:xfrm>
              <a:off x="4270866"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sp>
          <p:nvSpPr>
            <p:cNvPr id="42" name="Freeform 4175">
              <a:extLst>
                <a:ext uri="{FF2B5EF4-FFF2-40B4-BE49-F238E27FC236}">
                  <a16:creationId xmlns:a16="http://schemas.microsoft.com/office/drawing/2014/main" id="{08FFC0DA-7D78-4FC5-A3AB-E926C8834453}"/>
                </a:ext>
              </a:extLst>
            </p:cNvPr>
            <p:cNvSpPr>
              <a:spLocks noEditPoints="1"/>
            </p:cNvSpPr>
            <p:nvPr/>
          </p:nvSpPr>
          <p:spPr bwMode="auto">
            <a:xfrm>
              <a:off x="4520284" y="1470019"/>
              <a:ext cx="457200" cy="317227"/>
            </a:xfrm>
            <a:custGeom>
              <a:avLst/>
              <a:gdLst>
                <a:gd name="T0" fmla="*/ 65 w 275"/>
                <a:gd name="T1" fmla="*/ 77 h 191"/>
                <a:gd name="T2" fmla="*/ 254 w 275"/>
                <a:gd name="T3" fmla="*/ 22 h 191"/>
                <a:gd name="T4" fmla="*/ 254 w 275"/>
                <a:gd name="T5" fmla="*/ 0 h 191"/>
                <a:gd name="T6" fmla="*/ 275 w 275"/>
                <a:gd name="T7" fmla="*/ 0 h 191"/>
                <a:gd name="T8" fmla="*/ 275 w 275"/>
                <a:gd name="T9" fmla="*/ 191 h 191"/>
                <a:gd name="T10" fmla="*/ 254 w 275"/>
                <a:gd name="T11" fmla="*/ 191 h 191"/>
                <a:gd name="T12" fmla="*/ 254 w 275"/>
                <a:gd name="T13" fmla="*/ 170 h 191"/>
                <a:gd name="T14" fmla="*/ 177 w 275"/>
                <a:gd name="T15" fmla="*/ 148 h 191"/>
                <a:gd name="T16" fmla="*/ 171 w 275"/>
                <a:gd name="T17" fmla="*/ 169 h 191"/>
                <a:gd name="T18" fmla="*/ 161 w 275"/>
                <a:gd name="T19" fmla="*/ 183 h 191"/>
                <a:gd name="T20" fmla="*/ 143 w 275"/>
                <a:gd name="T21" fmla="*/ 185 h 191"/>
                <a:gd name="T22" fmla="*/ 103 w 275"/>
                <a:gd name="T23" fmla="*/ 175 h 191"/>
                <a:gd name="T24" fmla="*/ 88 w 275"/>
                <a:gd name="T25" fmla="*/ 164 h 191"/>
                <a:gd name="T26" fmla="*/ 86 w 275"/>
                <a:gd name="T27" fmla="*/ 147 h 191"/>
                <a:gd name="T28" fmla="*/ 92 w 275"/>
                <a:gd name="T29" fmla="*/ 124 h 191"/>
                <a:gd name="T30" fmla="*/ 65 w 275"/>
                <a:gd name="T31" fmla="*/ 117 h 191"/>
                <a:gd name="T32" fmla="*/ 65 w 275"/>
                <a:gd name="T33" fmla="*/ 77 h 191"/>
                <a:gd name="T34" fmla="*/ 92 w 275"/>
                <a:gd name="T35" fmla="*/ 100 h 191"/>
                <a:gd name="T36" fmla="*/ 236 w 275"/>
                <a:gd name="T37" fmla="*/ 82 h 191"/>
                <a:gd name="T38" fmla="*/ 236 w 275"/>
                <a:gd name="T39" fmla="*/ 47 h 191"/>
                <a:gd name="T40" fmla="*/ 92 w 275"/>
                <a:gd name="T41" fmla="*/ 84 h 191"/>
                <a:gd name="T42" fmla="*/ 92 w 275"/>
                <a:gd name="T43" fmla="*/ 100 h 191"/>
                <a:gd name="T44" fmla="*/ 157 w 275"/>
                <a:gd name="T45" fmla="*/ 143 h 191"/>
                <a:gd name="T46" fmla="*/ 111 w 275"/>
                <a:gd name="T47" fmla="*/ 130 h 191"/>
                <a:gd name="T48" fmla="*/ 105 w 275"/>
                <a:gd name="T49" fmla="*/ 152 h 191"/>
                <a:gd name="T50" fmla="*/ 106 w 275"/>
                <a:gd name="T51" fmla="*/ 154 h 191"/>
                <a:gd name="T52" fmla="*/ 108 w 275"/>
                <a:gd name="T53" fmla="*/ 155 h 191"/>
                <a:gd name="T54" fmla="*/ 148 w 275"/>
                <a:gd name="T55" fmla="*/ 166 h 191"/>
                <a:gd name="T56" fmla="*/ 151 w 275"/>
                <a:gd name="T57" fmla="*/ 166 h 191"/>
                <a:gd name="T58" fmla="*/ 152 w 275"/>
                <a:gd name="T59" fmla="*/ 164 h 191"/>
                <a:gd name="T60" fmla="*/ 157 w 275"/>
                <a:gd name="T61" fmla="*/ 143 h 191"/>
                <a:gd name="T62" fmla="*/ 0 w 275"/>
                <a:gd name="T63" fmla="*/ 67 h 191"/>
                <a:gd name="T64" fmla="*/ 21 w 275"/>
                <a:gd name="T65" fmla="*/ 67 h 191"/>
                <a:gd name="T66" fmla="*/ 21 w 275"/>
                <a:gd name="T67" fmla="*/ 77 h 191"/>
                <a:gd name="T68" fmla="*/ 51 w 275"/>
                <a:gd name="T69" fmla="*/ 77 h 191"/>
                <a:gd name="T70" fmla="*/ 51 w 275"/>
                <a:gd name="T71" fmla="*/ 117 h 191"/>
                <a:gd name="T72" fmla="*/ 21 w 275"/>
                <a:gd name="T73" fmla="*/ 117 h 191"/>
                <a:gd name="T74" fmla="*/ 21 w 275"/>
                <a:gd name="T75" fmla="*/ 127 h 191"/>
                <a:gd name="T76" fmla="*/ 0 w 275"/>
                <a:gd name="T77" fmla="*/ 127 h 191"/>
                <a:gd name="T78" fmla="*/ 0 w 275"/>
                <a:gd name="T79" fmla="*/ 6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5" h="191">
                  <a:moveTo>
                    <a:pt x="65" y="77"/>
                  </a:moveTo>
                  <a:cubicBezTo>
                    <a:pt x="254" y="22"/>
                    <a:pt x="254" y="22"/>
                    <a:pt x="254" y="22"/>
                  </a:cubicBezTo>
                  <a:cubicBezTo>
                    <a:pt x="254" y="0"/>
                    <a:pt x="254" y="0"/>
                    <a:pt x="254" y="0"/>
                  </a:cubicBezTo>
                  <a:cubicBezTo>
                    <a:pt x="275" y="0"/>
                    <a:pt x="275" y="0"/>
                    <a:pt x="275" y="0"/>
                  </a:cubicBezTo>
                  <a:cubicBezTo>
                    <a:pt x="275" y="191"/>
                    <a:pt x="275" y="191"/>
                    <a:pt x="275" y="191"/>
                  </a:cubicBezTo>
                  <a:cubicBezTo>
                    <a:pt x="254" y="191"/>
                    <a:pt x="254" y="191"/>
                    <a:pt x="254" y="191"/>
                  </a:cubicBezTo>
                  <a:cubicBezTo>
                    <a:pt x="254" y="170"/>
                    <a:pt x="254" y="170"/>
                    <a:pt x="254" y="170"/>
                  </a:cubicBezTo>
                  <a:cubicBezTo>
                    <a:pt x="177" y="148"/>
                    <a:pt x="177" y="148"/>
                    <a:pt x="177" y="148"/>
                  </a:cubicBezTo>
                  <a:cubicBezTo>
                    <a:pt x="171" y="169"/>
                    <a:pt x="171" y="169"/>
                    <a:pt x="171" y="169"/>
                  </a:cubicBezTo>
                  <a:cubicBezTo>
                    <a:pt x="170" y="175"/>
                    <a:pt x="166" y="180"/>
                    <a:pt x="161" y="183"/>
                  </a:cubicBezTo>
                  <a:cubicBezTo>
                    <a:pt x="156" y="186"/>
                    <a:pt x="149" y="187"/>
                    <a:pt x="143" y="185"/>
                  </a:cubicBezTo>
                  <a:cubicBezTo>
                    <a:pt x="103" y="175"/>
                    <a:pt x="103" y="175"/>
                    <a:pt x="103" y="175"/>
                  </a:cubicBezTo>
                  <a:cubicBezTo>
                    <a:pt x="96" y="173"/>
                    <a:pt x="91" y="169"/>
                    <a:pt x="88" y="164"/>
                  </a:cubicBezTo>
                  <a:cubicBezTo>
                    <a:pt x="85" y="159"/>
                    <a:pt x="84" y="153"/>
                    <a:pt x="86" y="147"/>
                  </a:cubicBezTo>
                  <a:cubicBezTo>
                    <a:pt x="92" y="124"/>
                    <a:pt x="92" y="124"/>
                    <a:pt x="92" y="124"/>
                  </a:cubicBezTo>
                  <a:cubicBezTo>
                    <a:pt x="65" y="117"/>
                    <a:pt x="65" y="117"/>
                    <a:pt x="65" y="117"/>
                  </a:cubicBezTo>
                  <a:lnTo>
                    <a:pt x="65" y="77"/>
                  </a:lnTo>
                  <a:close/>
                  <a:moveTo>
                    <a:pt x="92" y="100"/>
                  </a:moveTo>
                  <a:cubicBezTo>
                    <a:pt x="236" y="82"/>
                    <a:pt x="236" y="82"/>
                    <a:pt x="236" y="82"/>
                  </a:cubicBezTo>
                  <a:cubicBezTo>
                    <a:pt x="236" y="47"/>
                    <a:pt x="236" y="47"/>
                    <a:pt x="236" y="47"/>
                  </a:cubicBezTo>
                  <a:cubicBezTo>
                    <a:pt x="92" y="84"/>
                    <a:pt x="92" y="84"/>
                    <a:pt x="92" y="84"/>
                  </a:cubicBezTo>
                  <a:lnTo>
                    <a:pt x="92" y="100"/>
                  </a:lnTo>
                  <a:close/>
                  <a:moveTo>
                    <a:pt x="157" y="143"/>
                  </a:moveTo>
                  <a:cubicBezTo>
                    <a:pt x="111" y="130"/>
                    <a:pt x="111" y="130"/>
                    <a:pt x="111" y="130"/>
                  </a:cubicBezTo>
                  <a:cubicBezTo>
                    <a:pt x="105" y="152"/>
                    <a:pt x="105" y="152"/>
                    <a:pt x="105" y="152"/>
                  </a:cubicBezTo>
                  <a:cubicBezTo>
                    <a:pt x="105" y="152"/>
                    <a:pt x="105" y="153"/>
                    <a:pt x="106" y="154"/>
                  </a:cubicBezTo>
                  <a:cubicBezTo>
                    <a:pt x="106" y="155"/>
                    <a:pt x="107" y="155"/>
                    <a:pt x="108" y="155"/>
                  </a:cubicBezTo>
                  <a:cubicBezTo>
                    <a:pt x="148" y="166"/>
                    <a:pt x="148" y="166"/>
                    <a:pt x="148" y="166"/>
                  </a:cubicBezTo>
                  <a:cubicBezTo>
                    <a:pt x="149" y="166"/>
                    <a:pt x="150" y="166"/>
                    <a:pt x="151" y="166"/>
                  </a:cubicBezTo>
                  <a:cubicBezTo>
                    <a:pt x="151" y="165"/>
                    <a:pt x="152" y="164"/>
                    <a:pt x="152" y="164"/>
                  </a:cubicBezTo>
                  <a:lnTo>
                    <a:pt x="157" y="143"/>
                  </a:lnTo>
                  <a:close/>
                  <a:moveTo>
                    <a:pt x="0" y="67"/>
                  </a:moveTo>
                  <a:cubicBezTo>
                    <a:pt x="21" y="67"/>
                    <a:pt x="21" y="67"/>
                    <a:pt x="21" y="67"/>
                  </a:cubicBezTo>
                  <a:cubicBezTo>
                    <a:pt x="21" y="77"/>
                    <a:pt x="21" y="77"/>
                    <a:pt x="21" y="77"/>
                  </a:cubicBezTo>
                  <a:cubicBezTo>
                    <a:pt x="51" y="77"/>
                    <a:pt x="51" y="77"/>
                    <a:pt x="51" y="77"/>
                  </a:cubicBezTo>
                  <a:cubicBezTo>
                    <a:pt x="51" y="117"/>
                    <a:pt x="51" y="117"/>
                    <a:pt x="51" y="117"/>
                  </a:cubicBezTo>
                  <a:cubicBezTo>
                    <a:pt x="21" y="117"/>
                    <a:pt x="21" y="117"/>
                    <a:pt x="21" y="117"/>
                  </a:cubicBezTo>
                  <a:cubicBezTo>
                    <a:pt x="21" y="127"/>
                    <a:pt x="21" y="127"/>
                    <a:pt x="21" y="127"/>
                  </a:cubicBezTo>
                  <a:cubicBezTo>
                    <a:pt x="0" y="127"/>
                    <a:pt x="0" y="127"/>
                    <a:pt x="0" y="127"/>
                  </a:cubicBezTo>
                  <a:lnTo>
                    <a:pt x="0" y="6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C8D0D492-9697-409A-9FCC-0C24A751F0B3}"/>
              </a:ext>
            </a:extLst>
          </p:cNvPr>
          <p:cNvGrpSpPr/>
          <p:nvPr/>
        </p:nvGrpSpPr>
        <p:grpSpPr>
          <a:xfrm>
            <a:off x="1113836" y="2654859"/>
            <a:ext cx="1655705" cy="1485119"/>
            <a:chOff x="7136722" y="1199864"/>
            <a:chExt cx="956036" cy="857536"/>
          </a:xfrm>
        </p:grpSpPr>
        <p:sp>
          <p:nvSpPr>
            <p:cNvPr id="44" name="11 Rectángulo redondeado">
              <a:extLst>
                <a:ext uri="{FF2B5EF4-FFF2-40B4-BE49-F238E27FC236}">
                  <a16:creationId xmlns:a16="http://schemas.microsoft.com/office/drawing/2014/main" id="{FE853313-ED2E-4D40-A8EF-6DECC48D7B98}"/>
                </a:ext>
              </a:extLst>
            </p:cNvPr>
            <p:cNvSpPr>
              <a:spLocks noChangeAspect="1"/>
            </p:cNvSpPr>
            <p:nvPr/>
          </p:nvSpPr>
          <p:spPr>
            <a:xfrm>
              <a:off x="7136722"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sp>
          <p:nvSpPr>
            <p:cNvPr id="45" name="Freeform 4205">
              <a:extLst>
                <a:ext uri="{FF2B5EF4-FFF2-40B4-BE49-F238E27FC236}">
                  <a16:creationId xmlns:a16="http://schemas.microsoft.com/office/drawing/2014/main" id="{14034E6C-FBA3-4A23-B62A-9E0E73CE4A0C}"/>
                </a:ext>
              </a:extLst>
            </p:cNvPr>
            <p:cNvSpPr>
              <a:spLocks noEditPoints="1"/>
            </p:cNvSpPr>
            <p:nvPr/>
          </p:nvSpPr>
          <p:spPr bwMode="auto">
            <a:xfrm>
              <a:off x="7387338" y="1400813"/>
              <a:ext cx="454804" cy="455639"/>
            </a:xfrm>
            <a:custGeom>
              <a:avLst/>
              <a:gdLst>
                <a:gd name="T0" fmla="*/ 177 w 230"/>
                <a:gd name="T1" fmla="*/ 213 h 231"/>
                <a:gd name="T2" fmla="*/ 128 w 230"/>
                <a:gd name="T3" fmla="*/ 195 h 231"/>
                <a:gd name="T4" fmla="*/ 135 w 230"/>
                <a:gd name="T5" fmla="*/ 212 h 231"/>
                <a:gd name="T6" fmla="*/ 207 w 230"/>
                <a:gd name="T7" fmla="*/ 139 h 231"/>
                <a:gd name="T8" fmla="*/ 196 w 230"/>
                <a:gd name="T9" fmla="*/ 135 h 231"/>
                <a:gd name="T10" fmla="*/ 190 w 230"/>
                <a:gd name="T11" fmla="*/ 147 h 231"/>
                <a:gd name="T12" fmla="*/ 193 w 230"/>
                <a:gd name="T13" fmla="*/ 151 h 231"/>
                <a:gd name="T14" fmla="*/ 207 w 230"/>
                <a:gd name="T15" fmla="*/ 147 h 231"/>
                <a:gd name="T16" fmla="*/ 193 w 230"/>
                <a:gd name="T17" fmla="*/ 100 h 231"/>
                <a:gd name="T18" fmla="*/ 208 w 230"/>
                <a:gd name="T19" fmla="*/ 100 h 231"/>
                <a:gd name="T20" fmla="*/ 194 w 230"/>
                <a:gd name="T21" fmla="*/ 92 h 231"/>
                <a:gd name="T22" fmla="*/ 203 w 230"/>
                <a:gd name="T23" fmla="*/ 104 h 231"/>
                <a:gd name="T24" fmla="*/ 175 w 230"/>
                <a:gd name="T25" fmla="*/ 65 h 231"/>
                <a:gd name="T26" fmla="*/ 189 w 230"/>
                <a:gd name="T27" fmla="*/ 54 h 231"/>
                <a:gd name="T28" fmla="*/ 176 w 230"/>
                <a:gd name="T29" fmla="*/ 61 h 231"/>
                <a:gd name="T30" fmla="*/ 181 w 230"/>
                <a:gd name="T31" fmla="*/ 66 h 231"/>
                <a:gd name="T32" fmla="*/ 180 w 230"/>
                <a:gd name="T33" fmla="*/ 54 h 231"/>
                <a:gd name="T34" fmla="*/ 139 w 230"/>
                <a:gd name="T35" fmla="*/ 33 h 231"/>
                <a:gd name="T36" fmla="*/ 146 w 230"/>
                <a:gd name="T37" fmla="*/ 43 h 231"/>
                <a:gd name="T38" fmla="*/ 150 w 230"/>
                <a:gd name="T39" fmla="*/ 31 h 231"/>
                <a:gd name="T40" fmla="*/ 137 w 230"/>
                <a:gd name="T41" fmla="*/ 32 h 231"/>
                <a:gd name="T42" fmla="*/ 145 w 230"/>
                <a:gd name="T43" fmla="*/ 29 h 231"/>
                <a:gd name="T44" fmla="*/ 142 w 230"/>
                <a:gd name="T45" fmla="*/ 40 h 231"/>
                <a:gd name="T46" fmla="*/ 142 w 230"/>
                <a:gd name="T47" fmla="*/ 35 h 231"/>
                <a:gd name="T48" fmla="*/ 95 w 230"/>
                <a:gd name="T49" fmla="*/ 40 h 231"/>
                <a:gd name="T50" fmla="*/ 92 w 230"/>
                <a:gd name="T51" fmla="*/ 20 h 231"/>
                <a:gd name="T52" fmla="*/ 51 w 230"/>
                <a:gd name="T53" fmla="*/ 51 h 231"/>
                <a:gd name="T54" fmla="*/ 66 w 230"/>
                <a:gd name="T55" fmla="*/ 54 h 231"/>
                <a:gd name="T56" fmla="*/ 59 w 230"/>
                <a:gd name="T57" fmla="*/ 44 h 231"/>
                <a:gd name="T58" fmla="*/ 59 w 230"/>
                <a:gd name="T59" fmla="*/ 57 h 231"/>
                <a:gd name="T60" fmla="*/ 56 w 230"/>
                <a:gd name="T61" fmla="*/ 54 h 231"/>
                <a:gd name="T62" fmla="*/ 35 w 230"/>
                <a:gd name="T63" fmla="*/ 88 h 231"/>
                <a:gd name="T64" fmla="*/ 25 w 230"/>
                <a:gd name="T65" fmla="*/ 92 h 231"/>
                <a:gd name="T66" fmla="*/ 40 w 230"/>
                <a:gd name="T67" fmla="*/ 93 h 231"/>
                <a:gd name="T68" fmla="*/ 31 w 230"/>
                <a:gd name="T69" fmla="*/ 82 h 231"/>
                <a:gd name="T70" fmla="*/ 35 w 230"/>
                <a:gd name="T71" fmla="*/ 142 h 231"/>
                <a:gd name="T72" fmla="*/ 30 w 230"/>
                <a:gd name="T73" fmla="*/ 122 h 231"/>
                <a:gd name="T74" fmla="*/ 25 w 230"/>
                <a:gd name="T75" fmla="*/ 134 h 231"/>
                <a:gd name="T76" fmla="*/ 51 w 230"/>
                <a:gd name="T77" fmla="*/ 168 h 231"/>
                <a:gd name="T78" fmla="*/ 51 w 230"/>
                <a:gd name="T79" fmla="*/ 174 h 231"/>
                <a:gd name="T80" fmla="*/ 42 w 230"/>
                <a:gd name="T81" fmla="*/ 177 h 231"/>
                <a:gd name="T82" fmla="*/ 57 w 230"/>
                <a:gd name="T83" fmla="*/ 176 h 231"/>
                <a:gd name="T84" fmla="*/ 55 w 230"/>
                <a:gd name="T85" fmla="*/ 164 h 231"/>
                <a:gd name="T86" fmla="*/ 94 w 230"/>
                <a:gd name="T87" fmla="*/ 203 h 231"/>
                <a:gd name="T88" fmla="*/ 93 w 230"/>
                <a:gd name="T89" fmla="*/ 190 h 231"/>
                <a:gd name="T90" fmla="*/ 84 w 230"/>
                <a:gd name="T91" fmla="*/ 194 h 231"/>
                <a:gd name="T92" fmla="*/ 85 w 230"/>
                <a:gd name="T93" fmla="*/ 198 h 231"/>
                <a:gd name="T94" fmla="*/ 56 w 230"/>
                <a:gd name="T95" fmla="*/ 116 h 231"/>
                <a:gd name="T96" fmla="*/ 115 w 230"/>
                <a:gd name="T97" fmla="*/ 57 h 231"/>
                <a:gd name="T98" fmla="*/ 115 w 230"/>
                <a:gd name="T99" fmla="*/ 158 h 231"/>
                <a:gd name="T100" fmla="*/ 131 w 230"/>
                <a:gd name="T101" fmla="*/ 217 h 231"/>
                <a:gd name="T102" fmla="*/ 100 w 230"/>
                <a:gd name="T103" fmla="*/ 206 h 231"/>
                <a:gd name="T104" fmla="*/ 63 w 230"/>
                <a:gd name="T105" fmla="*/ 164 h 231"/>
                <a:gd name="T106" fmla="*/ 47 w 230"/>
                <a:gd name="T107" fmla="*/ 95 h 231"/>
                <a:gd name="T108" fmla="*/ 72 w 230"/>
                <a:gd name="T109" fmla="*/ 42 h 231"/>
                <a:gd name="T110" fmla="*/ 99 w 230"/>
                <a:gd name="T111" fmla="*/ 14 h 231"/>
                <a:gd name="T112" fmla="*/ 130 w 230"/>
                <a:gd name="T113" fmla="*/ 26 h 231"/>
                <a:gd name="T114" fmla="*/ 167 w 230"/>
                <a:gd name="T115" fmla="*/ 67 h 231"/>
                <a:gd name="T116" fmla="*/ 183 w 230"/>
                <a:gd name="T117" fmla="*/ 13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0" h="231">
                  <a:moveTo>
                    <a:pt x="115" y="0"/>
                  </a:moveTo>
                  <a:cubicBezTo>
                    <a:pt x="179" y="0"/>
                    <a:pt x="230" y="52"/>
                    <a:pt x="230" y="116"/>
                  </a:cubicBezTo>
                  <a:cubicBezTo>
                    <a:pt x="230" y="148"/>
                    <a:pt x="217" y="177"/>
                    <a:pt x="196" y="198"/>
                  </a:cubicBezTo>
                  <a:cubicBezTo>
                    <a:pt x="158" y="165"/>
                    <a:pt x="158" y="165"/>
                    <a:pt x="158" y="165"/>
                  </a:cubicBezTo>
                  <a:cubicBezTo>
                    <a:pt x="150" y="171"/>
                    <a:pt x="150" y="171"/>
                    <a:pt x="150" y="171"/>
                  </a:cubicBezTo>
                  <a:cubicBezTo>
                    <a:pt x="177" y="213"/>
                    <a:pt x="177" y="213"/>
                    <a:pt x="177" y="213"/>
                  </a:cubicBezTo>
                  <a:cubicBezTo>
                    <a:pt x="159" y="224"/>
                    <a:pt x="138" y="231"/>
                    <a:pt x="115" y="231"/>
                  </a:cubicBezTo>
                  <a:cubicBezTo>
                    <a:pt x="51" y="231"/>
                    <a:pt x="0" y="179"/>
                    <a:pt x="0" y="116"/>
                  </a:cubicBezTo>
                  <a:cubicBezTo>
                    <a:pt x="0" y="52"/>
                    <a:pt x="51" y="0"/>
                    <a:pt x="115" y="0"/>
                  </a:cubicBezTo>
                  <a:close/>
                  <a:moveTo>
                    <a:pt x="135" y="192"/>
                  </a:moveTo>
                  <a:cubicBezTo>
                    <a:pt x="131" y="192"/>
                    <a:pt x="131" y="192"/>
                    <a:pt x="131" y="192"/>
                  </a:cubicBezTo>
                  <a:cubicBezTo>
                    <a:pt x="130" y="194"/>
                    <a:pt x="129" y="195"/>
                    <a:pt x="128" y="195"/>
                  </a:cubicBezTo>
                  <a:cubicBezTo>
                    <a:pt x="127" y="196"/>
                    <a:pt x="126" y="197"/>
                    <a:pt x="124" y="197"/>
                  </a:cubicBezTo>
                  <a:cubicBezTo>
                    <a:pt x="124" y="202"/>
                    <a:pt x="124" y="202"/>
                    <a:pt x="124" y="202"/>
                  </a:cubicBezTo>
                  <a:cubicBezTo>
                    <a:pt x="125" y="201"/>
                    <a:pt x="126" y="201"/>
                    <a:pt x="127" y="201"/>
                  </a:cubicBezTo>
                  <a:cubicBezTo>
                    <a:pt x="128" y="200"/>
                    <a:pt x="129" y="200"/>
                    <a:pt x="130" y="199"/>
                  </a:cubicBezTo>
                  <a:cubicBezTo>
                    <a:pt x="130" y="212"/>
                    <a:pt x="130" y="212"/>
                    <a:pt x="130" y="212"/>
                  </a:cubicBezTo>
                  <a:cubicBezTo>
                    <a:pt x="135" y="212"/>
                    <a:pt x="135" y="212"/>
                    <a:pt x="135" y="212"/>
                  </a:cubicBezTo>
                  <a:lnTo>
                    <a:pt x="135" y="192"/>
                  </a:lnTo>
                  <a:close/>
                  <a:moveTo>
                    <a:pt x="207" y="147"/>
                  </a:moveTo>
                  <a:cubicBezTo>
                    <a:pt x="203" y="147"/>
                    <a:pt x="203" y="147"/>
                    <a:pt x="203" y="147"/>
                  </a:cubicBezTo>
                  <a:cubicBezTo>
                    <a:pt x="204" y="143"/>
                    <a:pt x="204" y="143"/>
                    <a:pt x="204" y="143"/>
                  </a:cubicBezTo>
                  <a:cubicBezTo>
                    <a:pt x="207" y="143"/>
                    <a:pt x="207" y="143"/>
                    <a:pt x="207" y="143"/>
                  </a:cubicBezTo>
                  <a:cubicBezTo>
                    <a:pt x="207" y="139"/>
                    <a:pt x="207" y="139"/>
                    <a:pt x="207" y="139"/>
                  </a:cubicBezTo>
                  <a:cubicBezTo>
                    <a:pt x="204" y="139"/>
                    <a:pt x="204" y="139"/>
                    <a:pt x="204" y="139"/>
                  </a:cubicBezTo>
                  <a:cubicBezTo>
                    <a:pt x="205" y="135"/>
                    <a:pt x="205" y="135"/>
                    <a:pt x="205" y="135"/>
                  </a:cubicBezTo>
                  <a:cubicBezTo>
                    <a:pt x="201" y="135"/>
                    <a:pt x="201" y="135"/>
                    <a:pt x="201" y="135"/>
                  </a:cubicBezTo>
                  <a:cubicBezTo>
                    <a:pt x="200" y="139"/>
                    <a:pt x="200" y="139"/>
                    <a:pt x="200" y="139"/>
                  </a:cubicBezTo>
                  <a:cubicBezTo>
                    <a:pt x="195" y="139"/>
                    <a:pt x="195" y="139"/>
                    <a:pt x="195" y="139"/>
                  </a:cubicBezTo>
                  <a:cubicBezTo>
                    <a:pt x="196" y="135"/>
                    <a:pt x="196" y="135"/>
                    <a:pt x="196" y="135"/>
                  </a:cubicBezTo>
                  <a:cubicBezTo>
                    <a:pt x="192" y="135"/>
                    <a:pt x="192" y="135"/>
                    <a:pt x="192" y="135"/>
                  </a:cubicBezTo>
                  <a:cubicBezTo>
                    <a:pt x="191" y="139"/>
                    <a:pt x="191" y="139"/>
                    <a:pt x="191" y="139"/>
                  </a:cubicBezTo>
                  <a:cubicBezTo>
                    <a:pt x="187" y="139"/>
                    <a:pt x="187" y="139"/>
                    <a:pt x="187" y="139"/>
                  </a:cubicBezTo>
                  <a:cubicBezTo>
                    <a:pt x="187" y="143"/>
                    <a:pt x="187" y="143"/>
                    <a:pt x="187" y="143"/>
                  </a:cubicBezTo>
                  <a:cubicBezTo>
                    <a:pt x="190" y="143"/>
                    <a:pt x="190" y="143"/>
                    <a:pt x="190" y="143"/>
                  </a:cubicBezTo>
                  <a:cubicBezTo>
                    <a:pt x="190" y="147"/>
                    <a:pt x="190" y="147"/>
                    <a:pt x="190" y="147"/>
                  </a:cubicBezTo>
                  <a:cubicBezTo>
                    <a:pt x="187" y="147"/>
                    <a:pt x="187" y="147"/>
                    <a:pt x="187" y="147"/>
                  </a:cubicBezTo>
                  <a:cubicBezTo>
                    <a:pt x="187" y="151"/>
                    <a:pt x="187" y="151"/>
                    <a:pt x="187" y="151"/>
                  </a:cubicBezTo>
                  <a:cubicBezTo>
                    <a:pt x="189" y="151"/>
                    <a:pt x="189" y="151"/>
                    <a:pt x="189" y="151"/>
                  </a:cubicBezTo>
                  <a:cubicBezTo>
                    <a:pt x="188" y="155"/>
                    <a:pt x="188" y="155"/>
                    <a:pt x="188" y="155"/>
                  </a:cubicBezTo>
                  <a:cubicBezTo>
                    <a:pt x="193" y="155"/>
                    <a:pt x="193" y="155"/>
                    <a:pt x="193" y="155"/>
                  </a:cubicBezTo>
                  <a:cubicBezTo>
                    <a:pt x="193" y="151"/>
                    <a:pt x="193" y="151"/>
                    <a:pt x="193" y="151"/>
                  </a:cubicBezTo>
                  <a:cubicBezTo>
                    <a:pt x="198" y="151"/>
                    <a:pt x="198" y="151"/>
                    <a:pt x="198" y="151"/>
                  </a:cubicBezTo>
                  <a:cubicBezTo>
                    <a:pt x="197" y="155"/>
                    <a:pt x="197" y="155"/>
                    <a:pt x="197" y="155"/>
                  </a:cubicBezTo>
                  <a:cubicBezTo>
                    <a:pt x="202" y="155"/>
                    <a:pt x="202" y="155"/>
                    <a:pt x="202" y="155"/>
                  </a:cubicBezTo>
                  <a:cubicBezTo>
                    <a:pt x="202" y="151"/>
                    <a:pt x="202" y="151"/>
                    <a:pt x="202" y="151"/>
                  </a:cubicBezTo>
                  <a:cubicBezTo>
                    <a:pt x="207" y="151"/>
                    <a:pt x="207" y="151"/>
                    <a:pt x="207" y="151"/>
                  </a:cubicBezTo>
                  <a:lnTo>
                    <a:pt x="207" y="147"/>
                  </a:lnTo>
                  <a:close/>
                  <a:moveTo>
                    <a:pt x="199" y="143"/>
                  </a:moveTo>
                  <a:cubicBezTo>
                    <a:pt x="194" y="143"/>
                    <a:pt x="194" y="143"/>
                    <a:pt x="194" y="143"/>
                  </a:cubicBezTo>
                  <a:cubicBezTo>
                    <a:pt x="194" y="147"/>
                    <a:pt x="194" y="147"/>
                    <a:pt x="194" y="147"/>
                  </a:cubicBezTo>
                  <a:cubicBezTo>
                    <a:pt x="199" y="147"/>
                    <a:pt x="199" y="147"/>
                    <a:pt x="199" y="147"/>
                  </a:cubicBezTo>
                  <a:lnTo>
                    <a:pt x="199" y="143"/>
                  </a:lnTo>
                  <a:close/>
                  <a:moveTo>
                    <a:pt x="193" y="100"/>
                  </a:moveTo>
                  <a:cubicBezTo>
                    <a:pt x="193" y="101"/>
                    <a:pt x="193" y="103"/>
                    <a:pt x="193" y="104"/>
                  </a:cubicBezTo>
                  <a:cubicBezTo>
                    <a:pt x="193" y="105"/>
                    <a:pt x="194" y="106"/>
                    <a:pt x="194" y="107"/>
                  </a:cubicBezTo>
                  <a:cubicBezTo>
                    <a:pt x="195" y="108"/>
                    <a:pt x="195" y="109"/>
                    <a:pt x="196" y="109"/>
                  </a:cubicBezTo>
                  <a:cubicBezTo>
                    <a:pt x="197" y="110"/>
                    <a:pt x="199" y="110"/>
                    <a:pt x="200" y="110"/>
                  </a:cubicBezTo>
                  <a:cubicBezTo>
                    <a:pt x="203" y="110"/>
                    <a:pt x="205" y="109"/>
                    <a:pt x="206" y="107"/>
                  </a:cubicBezTo>
                  <a:cubicBezTo>
                    <a:pt x="208" y="106"/>
                    <a:pt x="208" y="103"/>
                    <a:pt x="208" y="100"/>
                  </a:cubicBezTo>
                  <a:cubicBezTo>
                    <a:pt x="208" y="98"/>
                    <a:pt x="208" y="97"/>
                    <a:pt x="208" y="95"/>
                  </a:cubicBezTo>
                  <a:cubicBezTo>
                    <a:pt x="207" y="95"/>
                    <a:pt x="207" y="94"/>
                    <a:pt x="207" y="93"/>
                  </a:cubicBezTo>
                  <a:cubicBezTo>
                    <a:pt x="207" y="93"/>
                    <a:pt x="206" y="92"/>
                    <a:pt x="206" y="92"/>
                  </a:cubicBezTo>
                  <a:cubicBezTo>
                    <a:pt x="205" y="91"/>
                    <a:pt x="204" y="91"/>
                    <a:pt x="204" y="91"/>
                  </a:cubicBezTo>
                  <a:cubicBezTo>
                    <a:pt x="203" y="90"/>
                    <a:pt x="202" y="90"/>
                    <a:pt x="200" y="90"/>
                  </a:cubicBezTo>
                  <a:cubicBezTo>
                    <a:pt x="198" y="90"/>
                    <a:pt x="196" y="91"/>
                    <a:pt x="194" y="92"/>
                  </a:cubicBezTo>
                  <a:cubicBezTo>
                    <a:pt x="193" y="94"/>
                    <a:pt x="193" y="96"/>
                    <a:pt x="193" y="100"/>
                  </a:cubicBezTo>
                  <a:close/>
                  <a:moveTo>
                    <a:pt x="198" y="100"/>
                  </a:moveTo>
                  <a:cubicBezTo>
                    <a:pt x="198" y="102"/>
                    <a:pt x="198" y="104"/>
                    <a:pt x="198" y="105"/>
                  </a:cubicBezTo>
                  <a:cubicBezTo>
                    <a:pt x="199" y="106"/>
                    <a:pt x="199" y="106"/>
                    <a:pt x="200" y="106"/>
                  </a:cubicBezTo>
                  <a:cubicBezTo>
                    <a:pt x="201" y="106"/>
                    <a:pt x="201" y="106"/>
                    <a:pt x="202" y="106"/>
                  </a:cubicBezTo>
                  <a:cubicBezTo>
                    <a:pt x="202" y="105"/>
                    <a:pt x="202" y="105"/>
                    <a:pt x="203" y="104"/>
                  </a:cubicBezTo>
                  <a:cubicBezTo>
                    <a:pt x="203" y="103"/>
                    <a:pt x="203" y="102"/>
                    <a:pt x="203" y="100"/>
                  </a:cubicBezTo>
                  <a:cubicBezTo>
                    <a:pt x="203" y="97"/>
                    <a:pt x="203" y="96"/>
                    <a:pt x="202" y="95"/>
                  </a:cubicBezTo>
                  <a:cubicBezTo>
                    <a:pt x="202" y="94"/>
                    <a:pt x="201" y="94"/>
                    <a:pt x="200" y="94"/>
                  </a:cubicBezTo>
                  <a:cubicBezTo>
                    <a:pt x="199" y="94"/>
                    <a:pt x="199" y="94"/>
                    <a:pt x="198" y="95"/>
                  </a:cubicBezTo>
                  <a:cubicBezTo>
                    <a:pt x="198" y="96"/>
                    <a:pt x="198" y="97"/>
                    <a:pt x="198" y="100"/>
                  </a:cubicBezTo>
                  <a:close/>
                  <a:moveTo>
                    <a:pt x="175" y="65"/>
                  </a:moveTo>
                  <a:cubicBezTo>
                    <a:pt x="175" y="66"/>
                    <a:pt x="175" y="67"/>
                    <a:pt x="176" y="68"/>
                  </a:cubicBezTo>
                  <a:cubicBezTo>
                    <a:pt x="177" y="68"/>
                    <a:pt x="177" y="69"/>
                    <a:pt x="178" y="69"/>
                  </a:cubicBezTo>
                  <a:cubicBezTo>
                    <a:pt x="179" y="70"/>
                    <a:pt x="180" y="70"/>
                    <a:pt x="182" y="70"/>
                  </a:cubicBezTo>
                  <a:cubicBezTo>
                    <a:pt x="184" y="70"/>
                    <a:pt x="186" y="69"/>
                    <a:pt x="188" y="67"/>
                  </a:cubicBezTo>
                  <a:cubicBezTo>
                    <a:pt x="189" y="66"/>
                    <a:pt x="190" y="63"/>
                    <a:pt x="190" y="60"/>
                  </a:cubicBezTo>
                  <a:cubicBezTo>
                    <a:pt x="190" y="58"/>
                    <a:pt x="190" y="56"/>
                    <a:pt x="189" y="54"/>
                  </a:cubicBezTo>
                  <a:cubicBezTo>
                    <a:pt x="188" y="53"/>
                    <a:pt x="187" y="52"/>
                    <a:pt x="186" y="51"/>
                  </a:cubicBezTo>
                  <a:cubicBezTo>
                    <a:pt x="185" y="50"/>
                    <a:pt x="184" y="50"/>
                    <a:pt x="182" y="50"/>
                  </a:cubicBezTo>
                  <a:cubicBezTo>
                    <a:pt x="180" y="50"/>
                    <a:pt x="179" y="50"/>
                    <a:pt x="178" y="51"/>
                  </a:cubicBezTo>
                  <a:cubicBezTo>
                    <a:pt x="177" y="51"/>
                    <a:pt x="176" y="52"/>
                    <a:pt x="175" y="53"/>
                  </a:cubicBezTo>
                  <a:cubicBezTo>
                    <a:pt x="175" y="54"/>
                    <a:pt x="174" y="55"/>
                    <a:pt x="174" y="57"/>
                  </a:cubicBezTo>
                  <a:cubicBezTo>
                    <a:pt x="174" y="59"/>
                    <a:pt x="175" y="60"/>
                    <a:pt x="176" y="61"/>
                  </a:cubicBezTo>
                  <a:cubicBezTo>
                    <a:pt x="177" y="63"/>
                    <a:pt x="179" y="63"/>
                    <a:pt x="180" y="63"/>
                  </a:cubicBezTo>
                  <a:cubicBezTo>
                    <a:pt x="181" y="63"/>
                    <a:pt x="182" y="63"/>
                    <a:pt x="183" y="63"/>
                  </a:cubicBezTo>
                  <a:cubicBezTo>
                    <a:pt x="183" y="62"/>
                    <a:pt x="184" y="62"/>
                    <a:pt x="185" y="61"/>
                  </a:cubicBezTo>
                  <a:cubicBezTo>
                    <a:pt x="184" y="63"/>
                    <a:pt x="184" y="65"/>
                    <a:pt x="184" y="65"/>
                  </a:cubicBezTo>
                  <a:cubicBezTo>
                    <a:pt x="183" y="66"/>
                    <a:pt x="183" y="67"/>
                    <a:pt x="182" y="67"/>
                  </a:cubicBezTo>
                  <a:cubicBezTo>
                    <a:pt x="181" y="67"/>
                    <a:pt x="181" y="66"/>
                    <a:pt x="181" y="66"/>
                  </a:cubicBezTo>
                  <a:cubicBezTo>
                    <a:pt x="180" y="66"/>
                    <a:pt x="180" y="65"/>
                    <a:pt x="180" y="65"/>
                  </a:cubicBezTo>
                  <a:lnTo>
                    <a:pt x="175" y="65"/>
                  </a:lnTo>
                  <a:close/>
                  <a:moveTo>
                    <a:pt x="184" y="57"/>
                  </a:moveTo>
                  <a:cubicBezTo>
                    <a:pt x="184" y="56"/>
                    <a:pt x="184" y="55"/>
                    <a:pt x="184" y="54"/>
                  </a:cubicBezTo>
                  <a:cubicBezTo>
                    <a:pt x="183" y="54"/>
                    <a:pt x="182" y="53"/>
                    <a:pt x="182" y="53"/>
                  </a:cubicBezTo>
                  <a:cubicBezTo>
                    <a:pt x="181" y="53"/>
                    <a:pt x="180" y="54"/>
                    <a:pt x="180" y="54"/>
                  </a:cubicBezTo>
                  <a:cubicBezTo>
                    <a:pt x="180" y="55"/>
                    <a:pt x="179" y="56"/>
                    <a:pt x="179" y="57"/>
                  </a:cubicBezTo>
                  <a:cubicBezTo>
                    <a:pt x="179" y="58"/>
                    <a:pt x="180" y="58"/>
                    <a:pt x="180" y="59"/>
                  </a:cubicBezTo>
                  <a:cubicBezTo>
                    <a:pt x="181" y="60"/>
                    <a:pt x="181" y="60"/>
                    <a:pt x="182" y="60"/>
                  </a:cubicBezTo>
                  <a:cubicBezTo>
                    <a:pt x="183" y="60"/>
                    <a:pt x="183" y="60"/>
                    <a:pt x="184" y="59"/>
                  </a:cubicBezTo>
                  <a:cubicBezTo>
                    <a:pt x="184" y="59"/>
                    <a:pt x="184" y="58"/>
                    <a:pt x="184" y="57"/>
                  </a:cubicBezTo>
                  <a:close/>
                  <a:moveTo>
                    <a:pt x="139" y="33"/>
                  </a:moveTo>
                  <a:cubicBezTo>
                    <a:pt x="138" y="33"/>
                    <a:pt x="137" y="34"/>
                    <a:pt x="136" y="35"/>
                  </a:cubicBezTo>
                  <a:cubicBezTo>
                    <a:pt x="136" y="36"/>
                    <a:pt x="136" y="37"/>
                    <a:pt x="136" y="38"/>
                  </a:cubicBezTo>
                  <a:cubicBezTo>
                    <a:pt x="136" y="39"/>
                    <a:pt x="136" y="40"/>
                    <a:pt x="136" y="41"/>
                  </a:cubicBezTo>
                  <a:cubicBezTo>
                    <a:pt x="137" y="42"/>
                    <a:pt x="138" y="42"/>
                    <a:pt x="139" y="43"/>
                  </a:cubicBezTo>
                  <a:cubicBezTo>
                    <a:pt x="140" y="43"/>
                    <a:pt x="141" y="44"/>
                    <a:pt x="143" y="44"/>
                  </a:cubicBezTo>
                  <a:cubicBezTo>
                    <a:pt x="145" y="44"/>
                    <a:pt x="146" y="44"/>
                    <a:pt x="146" y="43"/>
                  </a:cubicBezTo>
                  <a:cubicBezTo>
                    <a:pt x="147" y="43"/>
                    <a:pt x="148" y="43"/>
                    <a:pt x="149" y="42"/>
                  </a:cubicBezTo>
                  <a:cubicBezTo>
                    <a:pt x="150" y="42"/>
                    <a:pt x="150" y="41"/>
                    <a:pt x="150" y="40"/>
                  </a:cubicBezTo>
                  <a:cubicBezTo>
                    <a:pt x="151" y="40"/>
                    <a:pt x="151" y="39"/>
                    <a:pt x="151" y="38"/>
                  </a:cubicBezTo>
                  <a:cubicBezTo>
                    <a:pt x="151" y="37"/>
                    <a:pt x="151" y="36"/>
                    <a:pt x="150" y="35"/>
                  </a:cubicBezTo>
                  <a:cubicBezTo>
                    <a:pt x="150" y="34"/>
                    <a:pt x="149" y="34"/>
                    <a:pt x="148" y="33"/>
                  </a:cubicBezTo>
                  <a:cubicBezTo>
                    <a:pt x="149" y="33"/>
                    <a:pt x="149" y="32"/>
                    <a:pt x="150" y="31"/>
                  </a:cubicBezTo>
                  <a:cubicBezTo>
                    <a:pt x="150" y="31"/>
                    <a:pt x="151" y="30"/>
                    <a:pt x="151" y="29"/>
                  </a:cubicBezTo>
                  <a:cubicBezTo>
                    <a:pt x="151" y="28"/>
                    <a:pt x="150" y="26"/>
                    <a:pt x="149" y="25"/>
                  </a:cubicBezTo>
                  <a:cubicBezTo>
                    <a:pt x="147" y="24"/>
                    <a:pt x="146" y="24"/>
                    <a:pt x="143" y="24"/>
                  </a:cubicBezTo>
                  <a:cubicBezTo>
                    <a:pt x="141" y="24"/>
                    <a:pt x="140" y="24"/>
                    <a:pt x="138" y="25"/>
                  </a:cubicBezTo>
                  <a:cubicBezTo>
                    <a:pt x="137" y="26"/>
                    <a:pt x="136" y="27"/>
                    <a:pt x="136" y="29"/>
                  </a:cubicBezTo>
                  <a:cubicBezTo>
                    <a:pt x="136" y="30"/>
                    <a:pt x="136" y="31"/>
                    <a:pt x="137" y="32"/>
                  </a:cubicBezTo>
                  <a:cubicBezTo>
                    <a:pt x="137" y="32"/>
                    <a:pt x="138" y="33"/>
                    <a:pt x="139" y="33"/>
                  </a:cubicBezTo>
                  <a:close/>
                  <a:moveTo>
                    <a:pt x="141" y="29"/>
                  </a:moveTo>
                  <a:cubicBezTo>
                    <a:pt x="141" y="30"/>
                    <a:pt x="141" y="31"/>
                    <a:pt x="142" y="31"/>
                  </a:cubicBezTo>
                  <a:cubicBezTo>
                    <a:pt x="142" y="31"/>
                    <a:pt x="143" y="32"/>
                    <a:pt x="143" y="32"/>
                  </a:cubicBezTo>
                  <a:cubicBezTo>
                    <a:pt x="144" y="32"/>
                    <a:pt x="145" y="31"/>
                    <a:pt x="145" y="31"/>
                  </a:cubicBezTo>
                  <a:cubicBezTo>
                    <a:pt x="145" y="31"/>
                    <a:pt x="145" y="30"/>
                    <a:pt x="145" y="29"/>
                  </a:cubicBezTo>
                  <a:cubicBezTo>
                    <a:pt x="145" y="29"/>
                    <a:pt x="145" y="28"/>
                    <a:pt x="145" y="28"/>
                  </a:cubicBezTo>
                  <a:cubicBezTo>
                    <a:pt x="144" y="27"/>
                    <a:pt x="144" y="27"/>
                    <a:pt x="143" y="27"/>
                  </a:cubicBezTo>
                  <a:cubicBezTo>
                    <a:pt x="143" y="27"/>
                    <a:pt x="142" y="27"/>
                    <a:pt x="142" y="28"/>
                  </a:cubicBezTo>
                  <a:cubicBezTo>
                    <a:pt x="141" y="28"/>
                    <a:pt x="141" y="29"/>
                    <a:pt x="141" y="29"/>
                  </a:cubicBezTo>
                  <a:close/>
                  <a:moveTo>
                    <a:pt x="141" y="38"/>
                  </a:moveTo>
                  <a:cubicBezTo>
                    <a:pt x="141" y="38"/>
                    <a:pt x="141" y="39"/>
                    <a:pt x="142" y="40"/>
                  </a:cubicBezTo>
                  <a:cubicBezTo>
                    <a:pt x="142" y="40"/>
                    <a:pt x="143" y="40"/>
                    <a:pt x="143" y="40"/>
                  </a:cubicBezTo>
                  <a:cubicBezTo>
                    <a:pt x="144" y="40"/>
                    <a:pt x="145" y="40"/>
                    <a:pt x="145" y="40"/>
                  </a:cubicBezTo>
                  <a:cubicBezTo>
                    <a:pt x="146" y="39"/>
                    <a:pt x="146" y="38"/>
                    <a:pt x="146" y="37"/>
                  </a:cubicBezTo>
                  <a:cubicBezTo>
                    <a:pt x="146" y="37"/>
                    <a:pt x="146" y="36"/>
                    <a:pt x="145" y="35"/>
                  </a:cubicBezTo>
                  <a:cubicBezTo>
                    <a:pt x="145" y="35"/>
                    <a:pt x="144" y="35"/>
                    <a:pt x="143" y="35"/>
                  </a:cubicBezTo>
                  <a:cubicBezTo>
                    <a:pt x="143" y="35"/>
                    <a:pt x="142" y="35"/>
                    <a:pt x="142" y="35"/>
                  </a:cubicBezTo>
                  <a:cubicBezTo>
                    <a:pt x="141" y="36"/>
                    <a:pt x="141" y="37"/>
                    <a:pt x="141" y="38"/>
                  </a:cubicBezTo>
                  <a:close/>
                  <a:moveTo>
                    <a:pt x="92" y="20"/>
                  </a:moveTo>
                  <a:cubicBezTo>
                    <a:pt x="92" y="25"/>
                    <a:pt x="92" y="25"/>
                    <a:pt x="92" y="25"/>
                  </a:cubicBezTo>
                  <a:cubicBezTo>
                    <a:pt x="101" y="25"/>
                    <a:pt x="101" y="25"/>
                    <a:pt x="101" y="25"/>
                  </a:cubicBezTo>
                  <a:cubicBezTo>
                    <a:pt x="99" y="27"/>
                    <a:pt x="98" y="30"/>
                    <a:pt x="97" y="32"/>
                  </a:cubicBezTo>
                  <a:cubicBezTo>
                    <a:pt x="96" y="34"/>
                    <a:pt x="95" y="36"/>
                    <a:pt x="95" y="40"/>
                  </a:cubicBezTo>
                  <a:cubicBezTo>
                    <a:pt x="100" y="40"/>
                    <a:pt x="100" y="40"/>
                    <a:pt x="100" y="40"/>
                  </a:cubicBezTo>
                  <a:cubicBezTo>
                    <a:pt x="100" y="37"/>
                    <a:pt x="101" y="35"/>
                    <a:pt x="101" y="34"/>
                  </a:cubicBezTo>
                  <a:cubicBezTo>
                    <a:pt x="102" y="32"/>
                    <a:pt x="103" y="30"/>
                    <a:pt x="104" y="28"/>
                  </a:cubicBezTo>
                  <a:cubicBezTo>
                    <a:pt x="105" y="27"/>
                    <a:pt x="106" y="25"/>
                    <a:pt x="107" y="24"/>
                  </a:cubicBezTo>
                  <a:cubicBezTo>
                    <a:pt x="107" y="20"/>
                    <a:pt x="107" y="20"/>
                    <a:pt x="107" y="20"/>
                  </a:cubicBezTo>
                  <a:lnTo>
                    <a:pt x="92" y="20"/>
                  </a:lnTo>
                  <a:close/>
                  <a:moveTo>
                    <a:pt x="66" y="45"/>
                  </a:moveTo>
                  <a:cubicBezTo>
                    <a:pt x="66" y="44"/>
                    <a:pt x="65" y="44"/>
                    <a:pt x="65" y="43"/>
                  </a:cubicBezTo>
                  <a:cubicBezTo>
                    <a:pt x="64" y="42"/>
                    <a:pt x="63" y="42"/>
                    <a:pt x="62" y="41"/>
                  </a:cubicBezTo>
                  <a:cubicBezTo>
                    <a:pt x="62" y="41"/>
                    <a:pt x="60" y="41"/>
                    <a:pt x="59" y="41"/>
                  </a:cubicBezTo>
                  <a:cubicBezTo>
                    <a:pt x="56" y="41"/>
                    <a:pt x="54" y="42"/>
                    <a:pt x="53" y="43"/>
                  </a:cubicBezTo>
                  <a:cubicBezTo>
                    <a:pt x="51" y="45"/>
                    <a:pt x="51" y="47"/>
                    <a:pt x="51" y="51"/>
                  </a:cubicBezTo>
                  <a:cubicBezTo>
                    <a:pt x="51" y="53"/>
                    <a:pt x="51" y="55"/>
                    <a:pt x="52" y="56"/>
                  </a:cubicBezTo>
                  <a:cubicBezTo>
                    <a:pt x="52" y="58"/>
                    <a:pt x="53" y="59"/>
                    <a:pt x="54" y="59"/>
                  </a:cubicBezTo>
                  <a:cubicBezTo>
                    <a:pt x="56" y="60"/>
                    <a:pt x="57" y="60"/>
                    <a:pt x="59" y="60"/>
                  </a:cubicBezTo>
                  <a:cubicBezTo>
                    <a:pt x="61" y="60"/>
                    <a:pt x="62" y="60"/>
                    <a:pt x="63" y="60"/>
                  </a:cubicBezTo>
                  <a:cubicBezTo>
                    <a:pt x="64" y="59"/>
                    <a:pt x="65" y="58"/>
                    <a:pt x="65" y="57"/>
                  </a:cubicBezTo>
                  <a:cubicBezTo>
                    <a:pt x="66" y="56"/>
                    <a:pt x="66" y="55"/>
                    <a:pt x="66" y="54"/>
                  </a:cubicBezTo>
                  <a:cubicBezTo>
                    <a:pt x="66" y="52"/>
                    <a:pt x="66" y="50"/>
                    <a:pt x="65" y="49"/>
                  </a:cubicBezTo>
                  <a:cubicBezTo>
                    <a:pt x="63" y="48"/>
                    <a:pt x="62" y="47"/>
                    <a:pt x="60" y="47"/>
                  </a:cubicBezTo>
                  <a:cubicBezTo>
                    <a:pt x="59" y="47"/>
                    <a:pt x="59" y="48"/>
                    <a:pt x="58" y="48"/>
                  </a:cubicBezTo>
                  <a:cubicBezTo>
                    <a:pt x="57" y="48"/>
                    <a:pt x="57" y="49"/>
                    <a:pt x="56" y="49"/>
                  </a:cubicBezTo>
                  <a:cubicBezTo>
                    <a:pt x="56" y="47"/>
                    <a:pt x="56" y="46"/>
                    <a:pt x="57" y="45"/>
                  </a:cubicBezTo>
                  <a:cubicBezTo>
                    <a:pt x="57" y="44"/>
                    <a:pt x="58" y="44"/>
                    <a:pt x="59" y="44"/>
                  </a:cubicBezTo>
                  <a:cubicBezTo>
                    <a:pt x="59" y="44"/>
                    <a:pt x="60" y="44"/>
                    <a:pt x="60" y="44"/>
                  </a:cubicBezTo>
                  <a:cubicBezTo>
                    <a:pt x="60" y="45"/>
                    <a:pt x="61" y="45"/>
                    <a:pt x="61" y="46"/>
                  </a:cubicBezTo>
                  <a:lnTo>
                    <a:pt x="66" y="45"/>
                  </a:lnTo>
                  <a:close/>
                  <a:moveTo>
                    <a:pt x="56" y="54"/>
                  </a:moveTo>
                  <a:cubicBezTo>
                    <a:pt x="56" y="55"/>
                    <a:pt x="56" y="56"/>
                    <a:pt x="57" y="56"/>
                  </a:cubicBezTo>
                  <a:cubicBezTo>
                    <a:pt x="58" y="57"/>
                    <a:pt x="58" y="57"/>
                    <a:pt x="59" y="57"/>
                  </a:cubicBezTo>
                  <a:cubicBezTo>
                    <a:pt x="60" y="57"/>
                    <a:pt x="60" y="57"/>
                    <a:pt x="61" y="56"/>
                  </a:cubicBezTo>
                  <a:cubicBezTo>
                    <a:pt x="61" y="56"/>
                    <a:pt x="61" y="55"/>
                    <a:pt x="61" y="54"/>
                  </a:cubicBezTo>
                  <a:cubicBezTo>
                    <a:pt x="61" y="53"/>
                    <a:pt x="61" y="52"/>
                    <a:pt x="61" y="52"/>
                  </a:cubicBezTo>
                  <a:cubicBezTo>
                    <a:pt x="60" y="51"/>
                    <a:pt x="60" y="51"/>
                    <a:pt x="59" y="51"/>
                  </a:cubicBezTo>
                  <a:cubicBezTo>
                    <a:pt x="58" y="51"/>
                    <a:pt x="57" y="51"/>
                    <a:pt x="57" y="52"/>
                  </a:cubicBezTo>
                  <a:cubicBezTo>
                    <a:pt x="56" y="52"/>
                    <a:pt x="56" y="53"/>
                    <a:pt x="56" y="54"/>
                  </a:cubicBezTo>
                  <a:close/>
                  <a:moveTo>
                    <a:pt x="27" y="77"/>
                  </a:moveTo>
                  <a:cubicBezTo>
                    <a:pt x="25" y="88"/>
                    <a:pt x="25" y="88"/>
                    <a:pt x="25" y="88"/>
                  </a:cubicBezTo>
                  <a:cubicBezTo>
                    <a:pt x="30" y="88"/>
                    <a:pt x="30" y="88"/>
                    <a:pt x="30" y="88"/>
                  </a:cubicBezTo>
                  <a:cubicBezTo>
                    <a:pt x="30" y="88"/>
                    <a:pt x="31" y="88"/>
                    <a:pt x="31" y="87"/>
                  </a:cubicBezTo>
                  <a:cubicBezTo>
                    <a:pt x="32" y="87"/>
                    <a:pt x="32" y="87"/>
                    <a:pt x="33" y="87"/>
                  </a:cubicBezTo>
                  <a:cubicBezTo>
                    <a:pt x="33" y="87"/>
                    <a:pt x="34" y="87"/>
                    <a:pt x="35" y="88"/>
                  </a:cubicBezTo>
                  <a:cubicBezTo>
                    <a:pt x="35" y="88"/>
                    <a:pt x="35" y="89"/>
                    <a:pt x="35" y="90"/>
                  </a:cubicBezTo>
                  <a:cubicBezTo>
                    <a:pt x="35" y="91"/>
                    <a:pt x="35" y="92"/>
                    <a:pt x="35" y="93"/>
                  </a:cubicBezTo>
                  <a:cubicBezTo>
                    <a:pt x="34" y="93"/>
                    <a:pt x="33" y="94"/>
                    <a:pt x="33" y="94"/>
                  </a:cubicBezTo>
                  <a:cubicBezTo>
                    <a:pt x="32" y="94"/>
                    <a:pt x="31" y="93"/>
                    <a:pt x="31" y="93"/>
                  </a:cubicBezTo>
                  <a:cubicBezTo>
                    <a:pt x="31" y="92"/>
                    <a:pt x="30" y="92"/>
                    <a:pt x="30" y="91"/>
                  </a:cubicBezTo>
                  <a:cubicBezTo>
                    <a:pt x="25" y="92"/>
                    <a:pt x="25" y="92"/>
                    <a:pt x="25" y="92"/>
                  </a:cubicBezTo>
                  <a:cubicBezTo>
                    <a:pt x="25" y="92"/>
                    <a:pt x="25" y="93"/>
                    <a:pt x="26" y="94"/>
                  </a:cubicBezTo>
                  <a:cubicBezTo>
                    <a:pt x="26" y="94"/>
                    <a:pt x="27" y="95"/>
                    <a:pt x="27" y="95"/>
                  </a:cubicBezTo>
                  <a:cubicBezTo>
                    <a:pt x="28" y="96"/>
                    <a:pt x="29" y="96"/>
                    <a:pt x="30" y="96"/>
                  </a:cubicBezTo>
                  <a:cubicBezTo>
                    <a:pt x="30" y="97"/>
                    <a:pt x="32" y="97"/>
                    <a:pt x="33" y="97"/>
                  </a:cubicBezTo>
                  <a:cubicBezTo>
                    <a:pt x="35" y="97"/>
                    <a:pt x="36" y="97"/>
                    <a:pt x="37" y="96"/>
                  </a:cubicBezTo>
                  <a:cubicBezTo>
                    <a:pt x="38" y="95"/>
                    <a:pt x="39" y="94"/>
                    <a:pt x="40" y="93"/>
                  </a:cubicBezTo>
                  <a:cubicBezTo>
                    <a:pt x="40" y="92"/>
                    <a:pt x="41" y="91"/>
                    <a:pt x="41" y="90"/>
                  </a:cubicBezTo>
                  <a:cubicBezTo>
                    <a:pt x="41" y="88"/>
                    <a:pt x="40" y="87"/>
                    <a:pt x="39" y="85"/>
                  </a:cubicBezTo>
                  <a:cubicBezTo>
                    <a:pt x="38" y="84"/>
                    <a:pt x="36" y="84"/>
                    <a:pt x="34" y="84"/>
                  </a:cubicBezTo>
                  <a:cubicBezTo>
                    <a:pt x="34" y="84"/>
                    <a:pt x="33" y="84"/>
                    <a:pt x="32" y="84"/>
                  </a:cubicBezTo>
                  <a:cubicBezTo>
                    <a:pt x="32" y="84"/>
                    <a:pt x="31" y="84"/>
                    <a:pt x="31" y="85"/>
                  </a:cubicBezTo>
                  <a:cubicBezTo>
                    <a:pt x="31" y="82"/>
                    <a:pt x="31" y="82"/>
                    <a:pt x="31" y="82"/>
                  </a:cubicBezTo>
                  <a:cubicBezTo>
                    <a:pt x="40" y="82"/>
                    <a:pt x="40" y="82"/>
                    <a:pt x="40" y="82"/>
                  </a:cubicBezTo>
                  <a:cubicBezTo>
                    <a:pt x="40" y="77"/>
                    <a:pt x="40" y="77"/>
                    <a:pt x="40" y="77"/>
                  </a:cubicBezTo>
                  <a:lnTo>
                    <a:pt x="27" y="77"/>
                  </a:lnTo>
                  <a:close/>
                  <a:moveTo>
                    <a:pt x="30" y="138"/>
                  </a:moveTo>
                  <a:cubicBezTo>
                    <a:pt x="30" y="142"/>
                    <a:pt x="30" y="142"/>
                    <a:pt x="30" y="142"/>
                  </a:cubicBezTo>
                  <a:cubicBezTo>
                    <a:pt x="35" y="142"/>
                    <a:pt x="35" y="142"/>
                    <a:pt x="35" y="142"/>
                  </a:cubicBezTo>
                  <a:cubicBezTo>
                    <a:pt x="35" y="138"/>
                    <a:pt x="35" y="138"/>
                    <a:pt x="35" y="138"/>
                  </a:cubicBezTo>
                  <a:cubicBezTo>
                    <a:pt x="37" y="138"/>
                    <a:pt x="37" y="138"/>
                    <a:pt x="37" y="138"/>
                  </a:cubicBezTo>
                  <a:cubicBezTo>
                    <a:pt x="37" y="134"/>
                    <a:pt x="37" y="134"/>
                    <a:pt x="37" y="134"/>
                  </a:cubicBezTo>
                  <a:cubicBezTo>
                    <a:pt x="35" y="134"/>
                    <a:pt x="35" y="134"/>
                    <a:pt x="35" y="134"/>
                  </a:cubicBezTo>
                  <a:cubicBezTo>
                    <a:pt x="35" y="122"/>
                    <a:pt x="35" y="122"/>
                    <a:pt x="35" y="122"/>
                  </a:cubicBezTo>
                  <a:cubicBezTo>
                    <a:pt x="30" y="122"/>
                    <a:pt x="30" y="122"/>
                    <a:pt x="30" y="122"/>
                  </a:cubicBezTo>
                  <a:cubicBezTo>
                    <a:pt x="21" y="134"/>
                    <a:pt x="21" y="134"/>
                    <a:pt x="21" y="134"/>
                  </a:cubicBezTo>
                  <a:cubicBezTo>
                    <a:pt x="21" y="138"/>
                    <a:pt x="21" y="138"/>
                    <a:pt x="21" y="138"/>
                  </a:cubicBezTo>
                  <a:lnTo>
                    <a:pt x="30" y="138"/>
                  </a:lnTo>
                  <a:close/>
                  <a:moveTo>
                    <a:pt x="30" y="134"/>
                  </a:moveTo>
                  <a:cubicBezTo>
                    <a:pt x="30" y="128"/>
                    <a:pt x="30" y="128"/>
                    <a:pt x="30" y="128"/>
                  </a:cubicBezTo>
                  <a:cubicBezTo>
                    <a:pt x="25" y="134"/>
                    <a:pt x="25" y="134"/>
                    <a:pt x="25" y="134"/>
                  </a:cubicBezTo>
                  <a:lnTo>
                    <a:pt x="30" y="134"/>
                  </a:lnTo>
                  <a:close/>
                  <a:moveTo>
                    <a:pt x="47" y="168"/>
                  </a:moveTo>
                  <a:cubicBezTo>
                    <a:pt x="47" y="167"/>
                    <a:pt x="47" y="167"/>
                    <a:pt x="48" y="166"/>
                  </a:cubicBezTo>
                  <a:cubicBezTo>
                    <a:pt x="48" y="166"/>
                    <a:pt x="49" y="166"/>
                    <a:pt x="49" y="166"/>
                  </a:cubicBezTo>
                  <a:cubicBezTo>
                    <a:pt x="50" y="166"/>
                    <a:pt x="50" y="166"/>
                    <a:pt x="51" y="166"/>
                  </a:cubicBezTo>
                  <a:cubicBezTo>
                    <a:pt x="51" y="167"/>
                    <a:pt x="51" y="167"/>
                    <a:pt x="51" y="168"/>
                  </a:cubicBezTo>
                  <a:cubicBezTo>
                    <a:pt x="51" y="168"/>
                    <a:pt x="51" y="169"/>
                    <a:pt x="50" y="169"/>
                  </a:cubicBezTo>
                  <a:cubicBezTo>
                    <a:pt x="50" y="170"/>
                    <a:pt x="49" y="170"/>
                    <a:pt x="49" y="170"/>
                  </a:cubicBezTo>
                  <a:cubicBezTo>
                    <a:pt x="48" y="170"/>
                    <a:pt x="48" y="170"/>
                    <a:pt x="48" y="170"/>
                  </a:cubicBezTo>
                  <a:cubicBezTo>
                    <a:pt x="48" y="174"/>
                    <a:pt x="48" y="174"/>
                    <a:pt x="48" y="174"/>
                  </a:cubicBezTo>
                  <a:cubicBezTo>
                    <a:pt x="48" y="174"/>
                    <a:pt x="49" y="173"/>
                    <a:pt x="49" y="173"/>
                  </a:cubicBezTo>
                  <a:cubicBezTo>
                    <a:pt x="50" y="173"/>
                    <a:pt x="51" y="174"/>
                    <a:pt x="51" y="174"/>
                  </a:cubicBezTo>
                  <a:cubicBezTo>
                    <a:pt x="52" y="175"/>
                    <a:pt x="52" y="175"/>
                    <a:pt x="52" y="176"/>
                  </a:cubicBezTo>
                  <a:cubicBezTo>
                    <a:pt x="52" y="177"/>
                    <a:pt x="52" y="178"/>
                    <a:pt x="51" y="178"/>
                  </a:cubicBezTo>
                  <a:cubicBezTo>
                    <a:pt x="51" y="179"/>
                    <a:pt x="50" y="179"/>
                    <a:pt x="49" y="179"/>
                  </a:cubicBezTo>
                  <a:cubicBezTo>
                    <a:pt x="49" y="179"/>
                    <a:pt x="48" y="179"/>
                    <a:pt x="48" y="178"/>
                  </a:cubicBezTo>
                  <a:cubicBezTo>
                    <a:pt x="47" y="178"/>
                    <a:pt x="47" y="177"/>
                    <a:pt x="47" y="176"/>
                  </a:cubicBezTo>
                  <a:cubicBezTo>
                    <a:pt x="42" y="177"/>
                    <a:pt x="42" y="177"/>
                    <a:pt x="42" y="177"/>
                  </a:cubicBezTo>
                  <a:cubicBezTo>
                    <a:pt x="42" y="178"/>
                    <a:pt x="42" y="179"/>
                    <a:pt x="43" y="180"/>
                  </a:cubicBezTo>
                  <a:cubicBezTo>
                    <a:pt x="44" y="181"/>
                    <a:pt x="44" y="181"/>
                    <a:pt x="45" y="182"/>
                  </a:cubicBezTo>
                  <a:cubicBezTo>
                    <a:pt x="46" y="182"/>
                    <a:pt x="48" y="182"/>
                    <a:pt x="50" y="182"/>
                  </a:cubicBezTo>
                  <a:cubicBezTo>
                    <a:pt x="51" y="182"/>
                    <a:pt x="53" y="182"/>
                    <a:pt x="54" y="181"/>
                  </a:cubicBezTo>
                  <a:cubicBezTo>
                    <a:pt x="55" y="181"/>
                    <a:pt x="56" y="180"/>
                    <a:pt x="56" y="179"/>
                  </a:cubicBezTo>
                  <a:cubicBezTo>
                    <a:pt x="57" y="178"/>
                    <a:pt x="57" y="177"/>
                    <a:pt x="57" y="176"/>
                  </a:cubicBezTo>
                  <a:cubicBezTo>
                    <a:pt x="57" y="175"/>
                    <a:pt x="57" y="174"/>
                    <a:pt x="57" y="174"/>
                  </a:cubicBezTo>
                  <a:cubicBezTo>
                    <a:pt x="56" y="173"/>
                    <a:pt x="56" y="172"/>
                    <a:pt x="55" y="172"/>
                  </a:cubicBezTo>
                  <a:cubicBezTo>
                    <a:pt x="55" y="172"/>
                    <a:pt x="54" y="172"/>
                    <a:pt x="54" y="171"/>
                  </a:cubicBezTo>
                  <a:cubicBezTo>
                    <a:pt x="54" y="171"/>
                    <a:pt x="55" y="170"/>
                    <a:pt x="56" y="170"/>
                  </a:cubicBezTo>
                  <a:cubicBezTo>
                    <a:pt x="56" y="169"/>
                    <a:pt x="56" y="168"/>
                    <a:pt x="56" y="167"/>
                  </a:cubicBezTo>
                  <a:cubicBezTo>
                    <a:pt x="56" y="166"/>
                    <a:pt x="56" y="165"/>
                    <a:pt x="55" y="164"/>
                  </a:cubicBezTo>
                  <a:cubicBezTo>
                    <a:pt x="54" y="163"/>
                    <a:pt x="52" y="163"/>
                    <a:pt x="49" y="163"/>
                  </a:cubicBezTo>
                  <a:cubicBezTo>
                    <a:pt x="47" y="163"/>
                    <a:pt x="45" y="163"/>
                    <a:pt x="44" y="164"/>
                  </a:cubicBezTo>
                  <a:cubicBezTo>
                    <a:pt x="43" y="165"/>
                    <a:pt x="42" y="166"/>
                    <a:pt x="42" y="168"/>
                  </a:cubicBezTo>
                  <a:lnTo>
                    <a:pt x="47" y="168"/>
                  </a:lnTo>
                  <a:close/>
                  <a:moveTo>
                    <a:pt x="94" y="207"/>
                  </a:moveTo>
                  <a:cubicBezTo>
                    <a:pt x="94" y="203"/>
                    <a:pt x="94" y="203"/>
                    <a:pt x="94" y="203"/>
                  </a:cubicBezTo>
                  <a:cubicBezTo>
                    <a:pt x="86" y="203"/>
                    <a:pt x="86" y="203"/>
                    <a:pt x="86" y="203"/>
                  </a:cubicBezTo>
                  <a:cubicBezTo>
                    <a:pt x="86" y="202"/>
                    <a:pt x="87" y="202"/>
                    <a:pt x="87" y="202"/>
                  </a:cubicBezTo>
                  <a:cubicBezTo>
                    <a:pt x="88" y="201"/>
                    <a:pt x="88" y="201"/>
                    <a:pt x="89" y="200"/>
                  </a:cubicBezTo>
                  <a:cubicBezTo>
                    <a:pt x="91" y="199"/>
                    <a:pt x="92" y="198"/>
                    <a:pt x="93" y="197"/>
                  </a:cubicBezTo>
                  <a:cubicBezTo>
                    <a:pt x="94" y="195"/>
                    <a:pt x="94" y="194"/>
                    <a:pt x="94" y="193"/>
                  </a:cubicBezTo>
                  <a:cubicBezTo>
                    <a:pt x="94" y="192"/>
                    <a:pt x="94" y="191"/>
                    <a:pt x="93" y="190"/>
                  </a:cubicBezTo>
                  <a:cubicBezTo>
                    <a:pt x="93" y="189"/>
                    <a:pt x="92" y="189"/>
                    <a:pt x="91" y="188"/>
                  </a:cubicBezTo>
                  <a:cubicBezTo>
                    <a:pt x="90" y="188"/>
                    <a:pt x="88" y="188"/>
                    <a:pt x="86" y="188"/>
                  </a:cubicBezTo>
                  <a:cubicBezTo>
                    <a:pt x="85" y="188"/>
                    <a:pt x="83" y="188"/>
                    <a:pt x="82" y="188"/>
                  </a:cubicBezTo>
                  <a:cubicBezTo>
                    <a:pt x="81" y="189"/>
                    <a:pt x="80" y="189"/>
                    <a:pt x="80" y="190"/>
                  </a:cubicBezTo>
                  <a:cubicBezTo>
                    <a:pt x="79" y="191"/>
                    <a:pt x="79" y="192"/>
                    <a:pt x="79" y="194"/>
                  </a:cubicBezTo>
                  <a:cubicBezTo>
                    <a:pt x="84" y="194"/>
                    <a:pt x="84" y="194"/>
                    <a:pt x="84" y="194"/>
                  </a:cubicBezTo>
                  <a:cubicBezTo>
                    <a:pt x="84" y="193"/>
                    <a:pt x="84" y="192"/>
                    <a:pt x="85" y="192"/>
                  </a:cubicBezTo>
                  <a:cubicBezTo>
                    <a:pt x="85" y="191"/>
                    <a:pt x="86" y="191"/>
                    <a:pt x="87" y="191"/>
                  </a:cubicBezTo>
                  <a:cubicBezTo>
                    <a:pt x="87" y="191"/>
                    <a:pt x="88" y="191"/>
                    <a:pt x="88" y="192"/>
                  </a:cubicBezTo>
                  <a:cubicBezTo>
                    <a:pt x="89" y="192"/>
                    <a:pt x="89" y="193"/>
                    <a:pt x="89" y="193"/>
                  </a:cubicBezTo>
                  <a:cubicBezTo>
                    <a:pt x="89" y="194"/>
                    <a:pt x="89" y="194"/>
                    <a:pt x="88" y="195"/>
                  </a:cubicBezTo>
                  <a:cubicBezTo>
                    <a:pt x="88" y="196"/>
                    <a:pt x="87" y="197"/>
                    <a:pt x="85" y="198"/>
                  </a:cubicBezTo>
                  <a:cubicBezTo>
                    <a:pt x="83" y="200"/>
                    <a:pt x="81" y="201"/>
                    <a:pt x="80" y="203"/>
                  </a:cubicBezTo>
                  <a:cubicBezTo>
                    <a:pt x="79" y="204"/>
                    <a:pt x="79" y="205"/>
                    <a:pt x="78" y="207"/>
                  </a:cubicBezTo>
                  <a:lnTo>
                    <a:pt x="94" y="207"/>
                  </a:lnTo>
                  <a:close/>
                  <a:moveTo>
                    <a:pt x="115" y="57"/>
                  </a:moveTo>
                  <a:cubicBezTo>
                    <a:pt x="99" y="57"/>
                    <a:pt x="84" y="64"/>
                    <a:pt x="73" y="74"/>
                  </a:cubicBezTo>
                  <a:cubicBezTo>
                    <a:pt x="63" y="85"/>
                    <a:pt x="56" y="100"/>
                    <a:pt x="56" y="116"/>
                  </a:cubicBezTo>
                  <a:cubicBezTo>
                    <a:pt x="56" y="132"/>
                    <a:pt x="63" y="147"/>
                    <a:pt x="73" y="157"/>
                  </a:cubicBezTo>
                  <a:cubicBezTo>
                    <a:pt x="84" y="168"/>
                    <a:pt x="99" y="174"/>
                    <a:pt x="115" y="174"/>
                  </a:cubicBezTo>
                  <a:cubicBezTo>
                    <a:pt x="131" y="174"/>
                    <a:pt x="146" y="168"/>
                    <a:pt x="156" y="157"/>
                  </a:cubicBezTo>
                  <a:cubicBezTo>
                    <a:pt x="167" y="147"/>
                    <a:pt x="173" y="132"/>
                    <a:pt x="173" y="116"/>
                  </a:cubicBezTo>
                  <a:cubicBezTo>
                    <a:pt x="173" y="100"/>
                    <a:pt x="167" y="85"/>
                    <a:pt x="156" y="74"/>
                  </a:cubicBezTo>
                  <a:cubicBezTo>
                    <a:pt x="146" y="64"/>
                    <a:pt x="131" y="57"/>
                    <a:pt x="115" y="57"/>
                  </a:cubicBezTo>
                  <a:close/>
                  <a:moveTo>
                    <a:pt x="144" y="86"/>
                  </a:moveTo>
                  <a:cubicBezTo>
                    <a:pt x="137" y="79"/>
                    <a:pt x="126" y="74"/>
                    <a:pt x="115" y="74"/>
                  </a:cubicBezTo>
                  <a:cubicBezTo>
                    <a:pt x="103" y="74"/>
                    <a:pt x="93" y="79"/>
                    <a:pt x="85" y="86"/>
                  </a:cubicBezTo>
                  <a:cubicBezTo>
                    <a:pt x="78" y="94"/>
                    <a:pt x="73" y="104"/>
                    <a:pt x="73" y="116"/>
                  </a:cubicBezTo>
                  <a:cubicBezTo>
                    <a:pt x="73" y="127"/>
                    <a:pt x="78" y="138"/>
                    <a:pt x="85" y="145"/>
                  </a:cubicBezTo>
                  <a:cubicBezTo>
                    <a:pt x="93" y="153"/>
                    <a:pt x="103" y="158"/>
                    <a:pt x="115" y="158"/>
                  </a:cubicBezTo>
                  <a:cubicBezTo>
                    <a:pt x="126" y="158"/>
                    <a:pt x="137" y="153"/>
                    <a:pt x="144" y="145"/>
                  </a:cubicBezTo>
                  <a:cubicBezTo>
                    <a:pt x="152" y="138"/>
                    <a:pt x="157" y="127"/>
                    <a:pt x="157" y="116"/>
                  </a:cubicBezTo>
                  <a:cubicBezTo>
                    <a:pt x="157" y="104"/>
                    <a:pt x="152" y="94"/>
                    <a:pt x="144" y="86"/>
                  </a:cubicBezTo>
                  <a:close/>
                  <a:moveTo>
                    <a:pt x="131" y="185"/>
                  </a:moveTo>
                  <a:cubicBezTo>
                    <a:pt x="122" y="185"/>
                    <a:pt x="115" y="192"/>
                    <a:pt x="115" y="201"/>
                  </a:cubicBezTo>
                  <a:cubicBezTo>
                    <a:pt x="115" y="210"/>
                    <a:pt x="122" y="217"/>
                    <a:pt x="131" y="217"/>
                  </a:cubicBezTo>
                  <a:cubicBezTo>
                    <a:pt x="140" y="217"/>
                    <a:pt x="147" y="210"/>
                    <a:pt x="147" y="201"/>
                  </a:cubicBezTo>
                  <a:cubicBezTo>
                    <a:pt x="147" y="192"/>
                    <a:pt x="140" y="185"/>
                    <a:pt x="131" y="185"/>
                  </a:cubicBezTo>
                  <a:close/>
                  <a:moveTo>
                    <a:pt x="94" y="184"/>
                  </a:moveTo>
                  <a:cubicBezTo>
                    <a:pt x="86" y="179"/>
                    <a:pt x="76" y="182"/>
                    <a:pt x="72" y="190"/>
                  </a:cubicBezTo>
                  <a:cubicBezTo>
                    <a:pt x="67" y="197"/>
                    <a:pt x="70" y="207"/>
                    <a:pt x="78" y="212"/>
                  </a:cubicBezTo>
                  <a:cubicBezTo>
                    <a:pt x="86" y="216"/>
                    <a:pt x="95" y="214"/>
                    <a:pt x="100" y="206"/>
                  </a:cubicBezTo>
                  <a:cubicBezTo>
                    <a:pt x="104" y="198"/>
                    <a:pt x="102" y="188"/>
                    <a:pt x="94" y="184"/>
                  </a:cubicBezTo>
                  <a:close/>
                  <a:moveTo>
                    <a:pt x="63" y="164"/>
                  </a:moveTo>
                  <a:cubicBezTo>
                    <a:pt x="58" y="157"/>
                    <a:pt x="48" y="154"/>
                    <a:pt x="41" y="158"/>
                  </a:cubicBezTo>
                  <a:cubicBezTo>
                    <a:pt x="33" y="163"/>
                    <a:pt x="30" y="173"/>
                    <a:pt x="35" y="180"/>
                  </a:cubicBezTo>
                  <a:cubicBezTo>
                    <a:pt x="39" y="188"/>
                    <a:pt x="49" y="191"/>
                    <a:pt x="57" y="186"/>
                  </a:cubicBezTo>
                  <a:cubicBezTo>
                    <a:pt x="65" y="182"/>
                    <a:pt x="67" y="172"/>
                    <a:pt x="63" y="164"/>
                  </a:cubicBezTo>
                  <a:close/>
                  <a:moveTo>
                    <a:pt x="45" y="132"/>
                  </a:moveTo>
                  <a:cubicBezTo>
                    <a:pt x="45" y="123"/>
                    <a:pt x="38" y="116"/>
                    <a:pt x="29" y="116"/>
                  </a:cubicBezTo>
                  <a:cubicBezTo>
                    <a:pt x="20" y="116"/>
                    <a:pt x="13" y="123"/>
                    <a:pt x="13" y="132"/>
                  </a:cubicBezTo>
                  <a:cubicBezTo>
                    <a:pt x="13" y="141"/>
                    <a:pt x="20" y="148"/>
                    <a:pt x="29" y="148"/>
                  </a:cubicBezTo>
                  <a:cubicBezTo>
                    <a:pt x="38" y="148"/>
                    <a:pt x="45" y="141"/>
                    <a:pt x="45" y="132"/>
                  </a:cubicBezTo>
                  <a:close/>
                  <a:moveTo>
                    <a:pt x="47" y="95"/>
                  </a:moveTo>
                  <a:cubicBezTo>
                    <a:pt x="51" y="87"/>
                    <a:pt x="49" y="77"/>
                    <a:pt x="41" y="73"/>
                  </a:cubicBezTo>
                  <a:cubicBezTo>
                    <a:pt x="33" y="68"/>
                    <a:pt x="23" y="71"/>
                    <a:pt x="19" y="79"/>
                  </a:cubicBezTo>
                  <a:cubicBezTo>
                    <a:pt x="14" y="86"/>
                    <a:pt x="17" y="96"/>
                    <a:pt x="25" y="101"/>
                  </a:cubicBezTo>
                  <a:cubicBezTo>
                    <a:pt x="32" y="105"/>
                    <a:pt x="42" y="103"/>
                    <a:pt x="47" y="95"/>
                  </a:cubicBezTo>
                  <a:close/>
                  <a:moveTo>
                    <a:pt x="66" y="64"/>
                  </a:moveTo>
                  <a:cubicBezTo>
                    <a:pt x="74" y="59"/>
                    <a:pt x="77" y="49"/>
                    <a:pt x="72" y="42"/>
                  </a:cubicBezTo>
                  <a:cubicBezTo>
                    <a:pt x="68" y="34"/>
                    <a:pt x="58" y="31"/>
                    <a:pt x="50" y="36"/>
                  </a:cubicBezTo>
                  <a:cubicBezTo>
                    <a:pt x="43" y="40"/>
                    <a:pt x="40" y="50"/>
                    <a:pt x="44" y="58"/>
                  </a:cubicBezTo>
                  <a:cubicBezTo>
                    <a:pt x="49" y="65"/>
                    <a:pt x="59" y="68"/>
                    <a:pt x="66" y="64"/>
                  </a:cubicBezTo>
                  <a:close/>
                  <a:moveTo>
                    <a:pt x="99" y="46"/>
                  </a:moveTo>
                  <a:cubicBezTo>
                    <a:pt x="108" y="46"/>
                    <a:pt x="115" y="39"/>
                    <a:pt x="115" y="30"/>
                  </a:cubicBezTo>
                  <a:cubicBezTo>
                    <a:pt x="115" y="21"/>
                    <a:pt x="108" y="14"/>
                    <a:pt x="99" y="14"/>
                  </a:cubicBezTo>
                  <a:cubicBezTo>
                    <a:pt x="90" y="14"/>
                    <a:pt x="83" y="21"/>
                    <a:pt x="83" y="30"/>
                  </a:cubicBezTo>
                  <a:cubicBezTo>
                    <a:pt x="83" y="39"/>
                    <a:pt x="90" y="46"/>
                    <a:pt x="99" y="46"/>
                  </a:cubicBezTo>
                  <a:close/>
                  <a:moveTo>
                    <a:pt x="136" y="48"/>
                  </a:moveTo>
                  <a:cubicBezTo>
                    <a:pt x="143" y="52"/>
                    <a:pt x="153" y="50"/>
                    <a:pt x="158" y="42"/>
                  </a:cubicBezTo>
                  <a:cubicBezTo>
                    <a:pt x="162" y="34"/>
                    <a:pt x="160" y="24"/>
                    <a:pt x="152" y="20"/>
                  </a:cubicBezTo>
                  <a:cubicBezTo>
                    <a:pt x="144" y="15"/>
                    <a:pt x="134" y="18"/>
                    <a:pt x="130" y="26"/>
                  </a:cubicBezTo>
                  <a:cubicBezTo>
                    <a:pt x="125" y="33"/>
                    <a:pt x="128" y="43"/>
                    <a:pt x="136" y="48"/>
                  </a:cubicBezTo>
                  <a:close/>
                  <a:moveTo>
                    <a:pt x="167" y="67"/>
                  </a:moveTo>
                  <a:cubicBezTo>
                    <a:pt x="171" y="75"/>
                    <a:pt x="181" y="78"/>
                    <a:pt x="189" y="73"/>
                  </a:cubicBezTo>
                  <a:cubicBezTo>
                    <a:pt x="197" y="69"/>
                    <a:pt x="199" y="59"/>
                    <a:pt x="195" y="51"/>
                  </a:cubicBezTo>
                  <a:cubicBezTo>
                    <a:pt x="190" y="43"/>
                    <a:pt x="181" y="41"/>
                    <a:pt x="173" y="45"/>
                  </a:cubicBezTo>
                  <a:cubicBezTo>
                    <a:pt x="165" y="50"/>
                    <a:pt x="163" y="60"/>
                    <a:pt x="167" y="67"/>
                  </a:cubicBezTo>
                  <a:close/>
                  <a:moveTo>
                    <a:pt x="184" y="100"/>
                  </a:moveTo>
                  <a:cubicBezTo>
                    <a:pt x="184" y="109"/>
                    <a:pt x="191" y="116"/>
                    <a:pt x="200" y="116"/>
                  </a:cubicBezTo>
                  <a:cubicBezTo>
                    <a:pt x="209" y="116"/>
                    <a:pt x="217" y="109"/>
                    <a:pt x="217" y="100"/>
                  </a:cubicBezTo>
                  <a:cubicBezTo>
                    <a:pt x="217" y="91"/>
                    <a:pt x="209" y="84"/>
                    <a:pt x="200" y="84"/>
                  </a:cubicBezTo>
                  <a:cubicBezTo>
                    <a:pt x="191" y="84"/>
                    <a:pt x="184" y="91"/>
                    <a:pt x="184" y="100"/>
                  </a:cubicBezTo>
                  <a:close/>
                  <a:moveTo>
                    <a:pt x="183" y="137"/>
                  </a:moveTo>
                  <a:cubicBezTo>
                    <a:pt x="178" y="144"/>
                    <a:pt x="181" y="154"/>
                    <a:pt x="189" y="159"/>
                  </a:cubicBezTo>
                  <a:cubicBezTo>
                    <a:pt x="197" y="163"/>
                    <a:pt x="206" y="161"/>
                    <a:pt x="211" y="153"/>
                  </a:cubicBezTo>
                  <a:cubicBezTo>
                    <a:pt x="215" y="145"/>
                    <a:pt x="213" y="135"/>
                    <a:pt x="205" y="131"/>
                  </a:cubicBezTo>
                  <a:cubicBezTo>
                    <a:pt x="197" y="126"/>
                    <a:pt x="187" y="129"/>
                    <a:pt x="183" y="13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B693C2BC-DEA7-4292-9DE9-F7AE61477BC7}"/>
              </a:ext>
            </a:extLst>
          </p:cNvPr>
          <p:cNvGrpSpPr/>
          <p:nvPr/>
        </p:nvGrpSpPr>
        <p:grpSpPr>
          <a:xfrm>
            <a:off x="6652919" y="2654859"/>
            <a:ext cx="1655705" cy="1485118"/>
            <a:chOff x="9953329" y="1199864"/>
            <a:chExt cx="956036" cy="857536"/>
          </a:xfrm>
        </p:grpSpPr>
        <p:sp>
          <p:nvSpPr>
            <p:cNvPr id="47" name="11 Rectángulo redondeado">
              <a:extLst>
                <a:ext uri="{FF2B5EF4-FFF2-40B4-BE49-F238E27FC236}">
                  <a16:creationId xmlns:a16="http://schemas.microsoft.com/office/drawing/2014/main" id="{67AF662C-FFF9-4A8C-8779-CBCA8535AC5B}"/>
                </a:ext>
              </a:extLst>
            </p:cNvPr>
            <p:cNvSpPr>
              <a:spLocks noChangeAspect="1"/>
            </p:cNvSpPr>
            <p:nvPr/>
          </p:nvSpPr>
          <p:spPr>
            <a:xfrm>
              <a:off x="9953329"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grpSp>
          <p:nvGrpSpPr>
            <p:cNvPr id="48" name="Group 47">
              <a:extLst>
                <a:ext uri="{FF2B5EF4-FFF2-40B4-BE49-F238E27FC236}">
                  <a16:creationId xmlns:a16="http://schemas.microsoft.com/office/drawing/2014/main" id="{05A7D204-E442-4B83-B223-02B7DB12F982}"/>
                </a:ext>
              </a:extLst>
            </p:cNvPr>
            <p:cNvGrpSpPr/>
            <p:nvPr/>
          </p:nvGrpSpPr>
          <p:grpSpPr>
            <a:xfrm>
              <a:off x="10227505" y="1416933"/>
              <a:ext cx="407684" cy="423398"/>
              <a:chOff x="10184116" y="1264610"/>
              <a:chExt cx="407684" cy="423398"/>
            </a:xfrm>
            <a:solidFill>
              <a:schemeClr val="bg1"/>
            </a:solidFill>
          </p:grpSpPr>
          <p:sp>
            <p:nvSpPr>
              <p:cNvPr id="49" name="Freeform 4836">
                <a:extLst>
                  <a:ext uri="{FF2B5EF4-FFF2-40B4-BE49-F238E27FC236}">
                    <a16:creationId xmlns:a16="http://schemas.microsoft.com/office/drawing/2014/main" id="{32B492AF-3049-40C1-852A-4804D7B7059F}"/>
                  </a:ext>
                </a:extLst>
              </p:cNvPr>
              <p:cNvSpPr>
                <a:spLocks noEditPoints="1"/>
              </p:cNvSpPr>
              <p:nvPr/>
            </p:nvSpPr>
            <p:spPr bwMode="auto">
              <a:xfrm>
                <a:off x="10184116" y="1264610"/>
                <a:ext cx="407684" cy="423398"/>
              </a:xfrm>
              <a:custGeom>
                <a:avLst/>
                <a:gdLst>
                  <a:gd name="T0" fmla="*/ 36 w 198"/>
                  <a:gd name="T1" fmla="*/ 45 h 205"/>
                  <a:gd name="T2" fmla="*/ 44 w 198"/>
                  <a:gd name="T3" fmla="*/ 39 h 205"/>
                  <a:gd name="T4" fmla="*/ 36 w 198"/>
                  <a:gd name="T5" fmla="*/ 11 h 205"/>
                  <a:gd name="T6" fmla="*/ 0 w 198"/>
                  <a:gd name="T7" fmla="*/ 0 h 205"/>
                  <a:gd name="T8" fmla="*/ 9 w 198"/>
                  <a:gd name="T9" fmla="*/ 195 h 205"/>
                  <a:gd name="T10" fmla="*/ 44 w 198"/>
                  <a:gd name="T11" fmla="*/ 205 h 205"/>
                  <a:gd name="T12" fmla="*/ 154 w 198"/>
                  <a:gd name="T13" fmla="*/ 205 h 205"/>
                  <a:gd name="T14" fmla="*/ 190 w 198"/>
                  <a:gd name="T15" fmla="*/ 195 h 205"/>
                  <a:gd name="T16" fmla="*/ 198 w 198"/>
                  <a:gd name="T17" fmla="*/ 0 h 205"/>
                  <a:gd name="T18" fmla="*/ 163 w 198"/>
                  <a:gd name="T19" fmla="*/ 11 h 205"/>
                  <a:gd name="T20" fmla="*/ 154 w 198"/>
                  <a:gd name="T21" fmla="*/ 39 h 205"/>
                  <a:gd name="T22" fmla="*/ 163 w 198"/>
                  <a:gd name="T23" fmla="*/ 24 h 205"/>
                  <a:gd name="T24" fmla="*/ 163 w 198"/>
                  <a:gd name="T25" fmla="*/ 45 h 205"/>
                  <a:gd name="T26" fmla="*/ 163 w 198"/>
                  <a:gd name="T27" fmla="*/ 44 h 205"/>
                  <a:gd name="T28" fmla="*/ 163 w 198"/>
                  <a:gd name="T29" fmla="*/ 43 h 205"/>
                  <a:gd name="T30" fmla="*/ 163 w 198"/>
                  <a:gd name="T31" fmla="*/ 42 h 205"/>
                  <a:gd name="T32" fmla="*/ 163 w 198"/>
                  <a:gd name="T33" fmla="*/ 41 h 205"/>
                  <a:gd name="T34" fmla="*/ 163 w 198"/>
                  <a:gd name="T35" fmla="*/ 40 h 205"/>
                  <a:gd name="T36" fmla="*/ 154 w 198"/>
                  <a:gd name="T37" fmla="*/ 59 h 205"/>
                  <a:gd name="T38" fmla="*/ 44 w 198"/>
                  <a:gd name="T39" fmla="*/ 59 h 205"/>
                  <a:gd name="T40" fmla="*/ 190 w 198"/>
                  <a:gd name="T41" fmla="*/ 59 h 205"/>
                  <a:gd name="T42" fmla="*/ 163 w 198"/>
                  <a:gd name="T43" fmla="*/ 59 h 205"/>
                  <a:gd name="T44" fmla="*/ 190 w 198"/>
                  <a:gd name="T45" fmla="*/ 113 h 205"/>
                  <a:gd name="T46" fmla="*/ 163 w 198"/>
                  <a:gd name="T47" fmla="*/ 127 h 205"/>
                  <a:gd name="T48" fmla="*/ 163 w 198"/>
                  <a:gd name="T49" fmla="*/ 147 h 205"/>
                  <a:gd name="T50" fmla="*/ 190 w 198"/>
                  <a:gd name="T51" fmla="*/ 161 h 205"/>
                  <a:gd name="T52" fmla="*/ 163 w 198"/>
                  <a:gd name="T53" fmla="*/ 176 h 205"/>
                  <a:gd name="T54" fmla="*/ 163 w 198"/>
                  <a:gd name="T55" fmla="*/ 175 h 205"/>
                  <a:gd name="T56" fmla="*/ 163 w 198"/>
                  <a:gd name="T57" fmla="*/ 174 h 205"/>
                  <a:gd name="T58" fmla="*/ 163 w 198"/>
                  <a:gd name="T59" fmla="*/ 173 h 205"/>
                  <a:gd name="T60" fmla="*/ 163 w 198"/>
                  <a:gd name="T61" fmla="*/ 172 h 205"/>
                  <a:gd name="T62" fmla="*/ 163 w 198"/>
                  <a:gd name="T63" fmla="*/ 171 h 205"/>
                  <a:gd name="T64" fmla="*/ 163 w 198"/>
                  <a:gd name="T65" fmla="*/ 170 h 205"/>
                  <a:gd name="T66" fmla="*/ 163 w 198"/>
                  <a:gd name="T67" fmla="*/ 169 h 205"/>
                  <a:gd name="T68" fmla="*/ 163 w 198"/>
                  <a:gd name="T69" fmla="*/ 169 h 205"/>
                  <a:gd name="T70" fmla="*/ 163 w 198"/>
                  <a:gd name="T71" fmla="*/ 168 h 205"/>
                  <a:gd name="T72" fmla="*/ 163 w 198"/>
                  <a:gd name="T73" fmla="*/ 167 h 205"/>
                  <a:gd name="T74" fmla="*/ 163 w 198"/>
                  <a:gd name="T75" fmla="*/ 166 h 205"/>
                  <a:gd name="T76" fmla="*/ 163 w 198"/>
                  <a:gd name="T77" fmla="*/ 165 h 205"/>
                  <a:gd name="T78" fmla="*/ 163 w 198"/>
                  <a:gd name="T79" fmla="*/ 164 h 205"/>
                  <a:gd name="T80" fmla="*/ 163 w 198"/>
                  <a:gd name="T81" fmla="*/ 163 h 205"/>
                  <a:gd name="T82" fmla="*/ 163 w 198"/>
                  <a:gd name="T83" fmla="*/ 162 h 205"/>
                  <a:gd name="T84" fmla="*/ 9 w 198"/>
                  <a:gd name="T85" fmla="*/ 59 h 205"/>
                  <a:gd name="T86" fmla="*/ 9 w 198"/>
                  <a:gd name="T87" fmla="*/ 79 h 205"/>
                  <a:gd name="T88" fmla="*/ 36 w 198"/>
                  <a:gd name="T89" fmla="*/ 93 h 205"/>
                  <a:gd name="T90" fmla="*/ 9 w 198"/>
                  <a:gd name="T91" fmla="*/ 93 h 205"/>
                  <a:gd name="T92" fmla="*/ 36 w 198"/>
                  <a:gd name="T93" fmla="*/ 147 h 205"/>
                  <a:gd name="T94" fmla="*/ 9 w 198"/>
                  <a:gd name="T95" fmla="*/ 161 h 205"/>
                  <a:gd name="T96" fmla="*/ 9 w 198"/>
                  <a:gd name="T97" fmla="*/ 18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205">
                    <a:moveTo>
                      <a:pt x="9" y="24"/>
                    </a:moveTo>
                    <a:cubicBezTo>
                      <a:pt x="18" y="24"/>
                      <a:pt x="27" y="24"/>
                      <a:pt x="36" y="24"/>
                    </a:cubicBezTo>
                    <a:cubicBezTo>
                      <a:pt x="36" y="31"/>
                      <a:pt x="36" y="38"/>
                      <a:pt x="36" y="45"/>
                    </a:cubicBezTo>
                    <a:cubicBezTo>
                      <a:pt x="27" y="45"/>
                      <a:pt x="18" y="45"/>
                      <a:pt x="9" y="45"/>
                    </a:cubicBezTo>
                    <a:cubicBezTo>
                      <a:pt x="9" y="38"/>
                      <a:pt x="9" y="31"/>
                      <a:pt x="9" y="24"/>
                    </a:cubicBezTo>
                    <a:close/>
                    <a:moveTo>
                      <a:pt x="44" y="39"/>
                    </a:moveTo>
                    <a:cubicBezTo>
                      <a:pt x="44" y="0"/>
                      <a:pt x="44" y="0"/>
                      <a:pt x="44" y="0"/>
                    </a:cubicBezTo>
                    <a:cubicBezTo>
                      <a:pt x="36" y="0"/>
                      <a:pt x="36" y="0"/>
                      <a:pt x="36" y="0"/>
                    </a:cubicBezTo>
                    <a:cubicBezTo>
                      <a:pt x="36" y="11"/>
                      <a:pt x="36" y="11"/>
                      <a:pt x="36" y="11"/>
                    </a:cubicBezTo>
                    <a:cubicBezTo>
                      <a:pt x="9" y="11"/>
                      <a:pt x="9" y="11"/>
                      <a:pt x="9" y="11"/>
                    </a:cubicBezTo>
                    <a:cubicBezTo>
                      <a:pt x="9" y="0"/>
                      <a:pt x="9" y="0"/>
                      <a:pt x="9" y="0"/>
                    </a:cubicBezTo>
                    <a:cubicBezTo>
                      <a:pt x="0" y="0"/>
                      <a:pt x="0" y="0"/>
                      <a:pt x="0" y="0"/>
                    </a:cubicBezTo>
                    <a:cubicBezTo>
                      <a:pt x="0" y="205"/>
                      <a:pt x="0" y="205"/>
                      <a:pt x="0" y="205"/>
                    </a:cubicBezTo>
                    <a:cubicBezTo>
                      <a:pt x="9" y="205"/>
                      <a:pt x="9" y="205"/>
                      <a:pt x="9" y="205"/>
                    </a:cubicBezTo>
                    <a:cubicBezTo>
                      <a:pt x="9" y="195"/>
                      <a:pt x="9" y="195"/>
                      <a:pt x="9" y="195"/>
                    </a:cubicBezTo>
                    <a:cubicBezTo>
                      <a:pt x="36" y="195"/>
                      <a:pt x="36" y="195"/>
                      <a:pt x="36" y="195"/>
                    </a:cubicBezTo>
                    <a:cubicBezTo>
                      <a:pt x="36" y="205"/>
                      <a:pt x="36" y="205"/>
                      <a:pt x="36" y="205"/>
                    </a:cubicBezTo>
                    <a:cubicBezTo>
                      <a:pt x="44" y="205"/>
                      <a:pt x="44" y="205"/>
                      <a:pt x="44" y="205"/>
                    </a:cubicBezTo>
                    <a:cubicBezTo>
                      <a:pt x="44" y="176"/>
                      <a:pt x="44" y="176"/>
                      <a:pt x="44" y="176"/>
                    </a:cubicBezTo>
                    <a:cubicBezTo>
                      <a:pt x="154" y="176"/>
                      <a:pt x="154" y="176"/>
                      <a:pt x="154" y="176"/>
                    </a:cubicBezTo>
                    <a:cubicBezTo>
                      <a:pt x="154" y="205"/>
                      <a:pt x="154" y="205"/>
                      <a:pt x="154" y="205"/>
                    </a:cubicBezTo>
                    <a:cubicBezTo>
                      <a:pt x="163" y="205"/>
                      <a:pt x="163" y="205"/>
                      <a:pt x="163" y="205"/>
                    </a:cubicBezTo>
                    <a:cubicBezTo>
                      <a:pt x="163" y="195"/>
                      <a:pt x="163" y="195"/>
                      <a:pt x="163" y="195"/>
                    </a:cubicBezTo>
                    <a:cubicBezTo>
                      <a:pt x="190" y="195"/>
                      <a:pt x="190" y="195"/>
                      <a:pt x="190" y="195"/>
                    </a:cubicBezTo>
                    <a:cubicBezTo>
                      <a:pt x="190" y="205"/>
                      <a:pt x="190" y="205"/>
                      <a:pt x="190" y="205"/>
                    </a:cubicBezTo>
                    <a:cubicBezTo>
                      <a:pt x="198" y="205"/>
                      <a:pt x="198" y="205"/>
                      <a:pt x="198" y="205"/>
                    </a:cubicBezTo>
                    <a:cubicBezTo>
                      <a:pt x="198" y="0"/>
                      <a:pt x="198" y="0"/>
                      <a:pt x="198" y="0"/>
                    </a:cubicBezTo>
                    <a:cubicBezTo>
                      <a:pt x="190" y="0"/>
                      <a:pt x="190" y="0"/>
                      <a:pt x="190" y="0"/>
                    </a:cubicBezTo>
                    <a:cubicBezTo>
                      <a:pt x="190" y="11"/>
                      <a:pt x="190" y="11"/>
                      <a:pt x="190" y="11"/>
                    </a:cubicBezTo>
                    <a:cubicBezTo>
                      <a:pt x="163" y="11"/>
                      <a:pt x="163" y="11"/>
                      <a:pt x="163" y="11"/>
                    </a:cubicBezTo>
                    <a:cubicBezTo>
                      <a:pt x="163" y="0"/>
                      <a:pt x="163" y="0"/>
                      <a:pt x="163" y="0"/>
                    </a:cubicBezTo>
                    <a:cubicBezTo>
                      <a:pt x="154" y="0"/>
                      <a:pt x="154" y="0"/>
                      <a:pt x="154" y="0"/>
                    </a:cubicBezTo>
                    <a:cubicBezTo>
                      <a:pt x="154" y="39"/>
                      <a:pt x="154" y="39"/>
                      <a:pt x="154" y="39"/>
                    </a:cubicBezTo>
                    <a:lnTo>
                      <a:pt x="44" y="39"/>
                    </a:lnTo>
                    <a:close/>
                    <a:moveTo>
                      <a:pt x="163" y="39"/>
                    </a:moveTo>
                    <a:cubicBezTo>
                      <a:pt x="163" y="24"/>
                      <a:pt x="163" y="24"/>
                      <a:pt x="163" y="24"/>
                    </a:cubicBezTo>
                    <a:cubicBezTo>
                      <a:pt x="172" y="24"/>
                      <a:pt x="181" y="24"/>
                      <a:pt x="190" y="24"/>
                    </a:cubicBezTo>
                    <a:cubicBezTo>
                      <a:pt x="190" y="31"/>
                      <a:pt x="190" y="38"/>
                      <a:pt x="190" y="45"/>
                    </a:cubicBezTo>
                    <a:cubicBezTo>
                      <a:pt x="181" y="45"/>
                      <a:pt x="172" y="45"/>
                      <a:pt x="163" y="45"/>
                    </a:cubicBezTo>
                    <a:cubicBezTo>
                      <a:pt x="163" y="44"/>
                      <a:pt x="163" y="44"/>
                      <a:pt x="163" y="44"/>
                    </a:cubicBezTo>
                    <a:cubicBezTo>
                      <a:pt x="163" y="44"/>
                      <a:pt x="163" y="44"/>
                      <a:pt x="163" y="44"/>
                    </a:cubicBezTo>
                    <a:cubicBezTo>
                      <a:pt x="163" y="44"/>
                      <a:pt x="163" y="44"/>
                      <a:pt x="163" y="44"/>
                    </a:cubicBezTo>
                    <a:cubicBezTo>
                      <a:pt x="163" y="43"/>
                      <a:pt x="163" y="43"/>
                      <a:pt x="163" y="43"/>
                    </a:cubicBezTo>
                    <a:cubicBezTo>
                      <a:pt x="163" y="43"/>
                      <a:pt x="163" y="43"/>
                      <a:pt x="163" y="43"/>
                    </a:cubicBezTo>
                    <a:cubicBezTo>
                      <a:pt x="163" y="43"/>
                      <a:pt x="163" y="43"/>
                      <a:pt x="163" y="43"/>
                    </a:cubicBezTo>
                    <a:cubicBezTo>
                      <a:pt x="163" y="43"/>
                      <a:pt x="163" y="43"/>
                      <a:pt x="163" y="43"/>
                    </a:cubicBezTo>
                    <a:cubicBezTo>
                      <a:pt x="163" y="42"/>
                      <a:pt x="163" y="42"/>
                      <a:pt x="163" y="42"/>
                    </a:cubicBezTo>
                    <a:cubicBezTo>
                      <a:pt x="163" y="42"/>
                      <a:pt x="163" y="42"/>
                      <a:pt x="163" y="42"/>
                    </a:cubicBezTo>
                    <a:cubicBezTo>
                      <a:pt x="163" y="42"/>
                      <a:pt x="163" y="42"/>
                      <a:pt x="163" y="42"/>
                    </a:cubicBezTo>
                    <a:cubicBezTo>
                      <a:pt x="163" y="41"/>
                      <a:pt x="163" y="41"/>
                      <a:pt x="163" y="41"/>
                    </a:cubicBezTo>
                    <a:cubicBezTo>
                      <a:pt x="163" y="41"/>
                      <a:pt x="163" y="41"/>
                      <a:pt x="163" y="41"/>
                    </a:cubicBezTo>
                    <a:cubicBezTo>
                      <a:pt x="163" y="41"/>
                      <a:pt x="163" y="41"/>
                      <a:pt x="163" y="41"/>
                    </a:cubicBezTo>
                    <a:cubicBezTo>
                      <a:pt x="163" y="40"/>
                      <a:pt x="163" y="40"/>
                      <a:pt x="163" y="40"/>
                    </a:cubicBezTo>
                    <a:cubicBezTo>
                      <a:pt x="163" y="40"/>
                      <a:pt x="163" y="40"/>
                      <a:pt x="163" y="40"/>
                    </a:cubicBezTo>
                    <a:cubicBezTo>
                      <a:pt x="163" y="40"/>
                      <a:pt x="163" y="40"/>
                      <a:pt x="163" y="40"/>
                    </a:cubicBezTo>
                    <a:lnTo>
                      <a:pt x="163" y="39"/>
                    </a:lnTo>
                    <a:close/>
                    <a:moveTo>
                      <a:pt x="154" y="59"/>
                    </a:moveTo>
                    <a:cubicBezTo>
                      <a:pt x="154" y="157"/>
                      <a:pt x="154" y="157"/>
                      <a:pt x="154" y="157"/>
                    </a:cubicBezTo>
                    <a:cubicBezTo>
                      <a:pt x="44" y="157"/>
                      <a:pt x="44" y="157"/>
                      <a:pt x="44" y="157"/>
                    </a:cubicBezTo>
                    <a:cubicBezTo>
                      <a:pt x="44" y="59"/>
                      <a:pt x="44" y="59"/>
                      <a:pt x="44" y="59"/>
                    </a:cubicBezTo>
                    <a:lnTo>
                      <a:pt x="154" y="59"/>
                    </a:lnTo>
                    <a:close/>
                    <a:moveTo>
                      <a:pt x="163" y="59"/>
                    </a:moveTo>
                    <a:cubicBezTo>
                      <a:pt x="172" y="59"/>
                      <a:pt x="181" y="59"/>
                      <a:pt x="190" y="59"/>
                    </a:cubicBezTo>
                    <a:cubicBezTo>
                      <a:pt x="190" y="65"/>
                      <a:pt x="190" y="72"/>
                      <a:pt x="190" y="79"/>
                    </a:cubicBezTo>
                    <a:cubicBezTo>
                      <a:pt x="181" y="79"/>
                      <a:pt x="172" y="79"/>
                      <a:pt x="163" y="79"/>
                    </a:cubicBezTo>
                    <a:cubicBezTo>
                      <a:pt x="163" y="72"/>
                      <a:pt x="163" y="65"/>
                      <a:pt x="163" y="59"/>
                    </a:cubicBezTo>
                    <a:close/>
                    <a:moveTo>
                      <a:pt x="163" y="93"/>
                    </a:moveTo>
                    <a:cubicBezTo>
                      <a:pt x="172" y="93"/>
                      <a:pt x="181" y="93"/>
                      <a:pt x="190" y="93"/>
                    </a:cubicBezTo>
                    <a:cubicBezTo>
                      <a:pt x="190" y="99"/>
                      <a:pt x="190" y="106"/>
                      <a:pt x="190" y="113"/>
                    </a:cubicBezTo>
                    <a:cubicBezTo>
                      <a:pt x="181" y="113"/>
                      <a:pt x="172" y="113"/>
                      <a:pt x="163" y="113"/>
                    </a:cubicBezTo>
                    <a:cubicBezTo>
                      <a:pt x="163" y="106"/>
                      <a:pt x="163" y="99"/>
                      <a:pt x="163" y="93"/>
                    </a:cubicBezTo>
                    <a:close/>
                    <a:moveTo>
                      <a:pt x="163" y="127"/>
                    </a:moveTo>
                    <a:cubicBezTo>
                      <a:pt x="172" y="127"/>
                      <a:pt x="181" y="127"/>
                      <a:pt x="190" y="127"/>
                    </a:cubicBezTo>
                    <a:cubicBezTo>
                      <a:pt x="190" y="134"/>
                      <a:pt x="190" y="140"/>
                      <a:pt x="190" y="147"/>
                    </a:cubicBezTo>
                    <a:cubicBezTo>
                      <a:pt x="181" y="147"/>
                      <a:pt x="172" y="147"/>
                      <a:pt x="163" y="147"/>
                    </a:cubicBezTo>
                    <a:cubicBezTo>
                      <a:pt x="163" y="140"/>
                      <a:pt x="163" y="134"/>
                      <a:pt x="163" y="127"/>
                    </a:cubicBezTo>
                    <a:close/>
                    <a:moveTo>
                      <a:pt x="163" y="161"/>
                    </a:moveTo>
                    <a:cubicBezTo>
                      <a:pt x="172" y="161"/>
                      <a:pt x="181" y="161"/>
                      <a:pt x="190" y="161"/>
                    </a:cubicBezTo>
                    <a:cubicBezTo>
                      <a:pt x="190" y="168"/>
                      <a:pt x="190" y="174"/>
                      <a:pt x="190" y="181"/>
                    </a:cubicBezTo>
                    <a:cubicBezTo>
                      <a:pt x="181" y="181"/>
                      <a:pt x="172" y="181"/>
                      <a:pt x="163" y="181"/>
                    </a:cubicBezTo>
                    <a:cubicBezTo>
                      <a:pt x="163" y="176"/>
                      <a:pt x="163" y="176"/>
                      <a:pt x="163" y="176"/>
                    </a:cubicBezTo>
                    <a:cubicBezTo>
                      <a:pt x="163" y="176"/>
                      <a:pt x="163" y="176"/>
                      <a:pt x="163" y="176"/>
                    </a:cubicBezTo>
                    <a:cubicBezTo>
                      <a:pt x="163" y="176"/>
                      <a:pt x="163" y="176"/>
                      <a:pt x="163" y="176"/>
                    </a:cubicBezTo>
                    <a:cubicBezTo>
                      <a:pt x="163" y="175"/>
                      <a:pt x="163" y="175"/>
                      <a:pt x="163" y="175"/>
                    </a:cubicBezTo>
                    <a:cubicBezTo>
                      <a:pt x="163" y="175"/>
                      <a:pt x="163" y="175"/>
                      <a:pt x="163" y="175"/>
                    </a:cubicBezTo>
                    <a:cubicBezTo>
                      <a:pt x="163" y="175"/>
                      <a:pt x="163" y="175"/>
                      <a:pt x="163" y="175"/>
                    </a:cubicBezTo>
                    <a:cubicBezTo>
                      <a:pt x="163" y="174"/>
                      <a:pt x="163" y="174"/>
                      <a:pt x="163" y="174"/>
                    </a:cubicBezTo>
                    <a:cubicBezTo>
                      <a:pt x="163" y="174"/>
                      <a:pt x="163" y="174"/>
                      <a:pt x="163" y="174"/>
                    </a:cubicBezTo>
                    <a:cubicBezTo>
                      <a:pt x="163" y="174"/>
                      <a:pt x="163" y="174"/>
                      <a:pt x="163" y="174"/>
                    </a:cubicBezTo>
                    <a:cubicBezTo>
                      <a:pt x="163" y="173"/>
                      <a:pt x="163" y="173"/>
                      <a:pt x="163" y="173"/>
                    </a:cubicBezTo>
                    <a:cubicBezTo>
                      <a:pt x="163" y="173"/>
                      <a:pt x="163" y="173"/>
                      <a:pt x="163" y="173"/>
                    </a:cubicBezTo>
                    <a:cubicBezTo>
                      <a:pt x="163" y="173"/>
                      <a:pt x="163" y="173"/>
                      <a:pt x="163" y="173"/>
                    </a:cubicBezTo>
                    <a:cubicBezTo>
                      <a:pt x="163" y="172"/>
                      <a:pt x="163" y="172"/>
                      <a:pt x="163" y="172"/>
                    </a:cubicBezTo>
                    <a:cubicBezTo>
                      <a:pt x="163" y="172"/>
                      <a:pt x="163" y="172"/>
                      <a:pt x="163" y="172"/>
                    </a:cubicBezTo>
                    <a:cubicBezTo>
                      <a:pt x="163" y="172"/>
                      <a:pt x="163" y="172"/>
                      <a:pt x="163" y="172"/>
                    </a:cubicBezTo>
                    <a:cubicBezTo>
                      <a:pt x="163" y="171"/>
                      <a:pt x="163" y="171"/>
                      <a:pt x="163" y="171"/>
                    </a:cubicBezTo>
                    <a:cubicBezTo>
                      <a:pt x="163" y="171"/>
                      <a:pt x="163" y="171"/>
                      <a:pt x="163" y="171"/>
                    </a:cubicBezTo>
                    <a:cubicBezTo>
                      <a:pt x="163" y="171"/>
                      <a:pt x="163" y="171"/>
                      <a:pt x="163" y="171"/>
                    </a:cubicBezTo>
                    <a:cubicBezTo>
                      <a:pt x="163" y="170"/>
                      <a:pt x="163" y="170"/>
                      <a:pt x="163" y="170"/>
                    </a:cubicBezTo>
                    <a:cubicBezTo>
                      <a:pt x="163" y="170"/>
                      <a:pt x="163" y="170"/>
                      <a:pt x="163" y="170"/>
                    </a:cubicBezTo>
                    <a:cubicBezTo>
                      <a:pt x="163" y="170"/>
                      <a:pt x="163" y="170"/>
                      <a:pt x="163" y="170"/>
                    </a:cubicBezTo>
                    <a:cubicBezTo>
                      <a:pt x="163" y="169"/>
                      <a:pt x="163" y="169"/>
                      <a:pt x="163" y="169"/>
                    </a:cubicBezTo>
                    <a:cubicBezTo>
                      <a:pt x="163" y="169"/>
                      <a:pt x="163" y="169"/>
                      <a:pt x="163" y="169"/>
                    </a:cubicBezTo>
                    <a:cubicBezTo>
                      <a:pt x="163" y="169"/>
                      <a:pt x="163" y="169"/>
                      <a:pt x="163" y="169"/>
                    </a:cubicBezTo>
                    <a:cubicBezTo>
                      <a:pt x="163" y="169"/>
                      <a:pt x="163" y="169"/>
                      <a:pt x="163" y="169"/>
                    </a:cubicBezTo>
                    <a:cubicBezTo>
                      <a:pt x="163" y="168"/>
                      <a:pt x="163" y="168"/>
                      <a:pt x="163" y="168"/>
                    </a:cubicBezTo>
                    <a:cubicBezTo>
                      <a:pt x="163" y="168"/>
                      <a:pt x="163" y="168"/>
                      <a:pt x="163" y="168"/>
                    </a:cubicBezTo>
                    <a:cubicBezTo>
                      <a:pt x="163" y="168"/>
                      <a:pt x="163" y="168"/>
                      <a:pt x="163" y="168"/>
                    </a:cubicBezTo>
                    <a:cubicBezTo>
                      <a:pt x="163" y="167"/>
                      <a:pt x="163" y="167"/>
                      <a:pt x="163" y="167"/>
                    </a:cubicBezTo>
                    <a:cubicBezTo>
                      <a:pt x="163" y="167"/>
                      <a:pt x="163" y="167"/>
                      <a:pt x="163" y="167"/>
                    </a:cubicBezTo>
                    <a:cubicBezTo>
                      <a:pt x="163" y="167"/>
                      <a:pt x="163" y="167"/>
                      <a:pt x="163" y="167"/>
                    </a:cubicBezTo>
                    <a:cubicBezTo>
                      <a:pt x="163" y="166"/>
                      <a:pt x="163" y="166"/>
                      <a:pt x="163" y="166"/>
                    </a:cubicBezTo>
                    <a:cubicBezTo>
                      <a:pt x="163" y="166"/>
                      <a:pt x="163" y="166"/>
                      <a:pt x="163" y="166"/>
                    </a:cubicBezTo>
                    <a:cubicBezTo>
                      <a:pt x="163" y="166"/>
                      <a:pt x="163" y="166"/>
                      <a:pt x="163" y="166"/>
                    </a:cubicBezTo>
                    <a:cubicBezTo>
                      <a:pt x="163" y="165"/>
                      <a:pt x="163" y="165"/>
                      <a:pt x="163" y="165"/>
                    </a:cubicBezTo>
                    <a:cubicBezTo>
                      <a:pt x="163" y="165"/>
                      <a:pt x="163" y="165"/>
                      <a:pt x="163" y="165"/>
                    </a:cubicBezTo>
                    <a:cubicBezTo>
                      <a:pt x="163" y="165"/>
                      <a:pt x="163" y="165"/>
                      <a:pt x="163" y="165"/>
                    </a:cubicBezTo>
                    <a:cubicBezTo>
                      <a:pt x="163" y="164"/>
                      <a:pt x="163" y="164"/>
                      <a:pt x="163" y="164"/>
                    </a:cubicBezTo>
                    <a:cubicBezTo>
                      <a:pt x="163" y="164"/>
                      <a:pt x="163" y="164"/>
                      <a:pt x="163" y="164"/>
                    </a:cubicBezTo>
                    <a:cubicBezTo>
                      <a:pt x="163" y="164"/>
                      <a:pt x="163" y="164"/>
                      <a:pt x="163" y="164"/>
                    </a:cubicBezTo>
                    <a:cubicBezTo>
                      <a:pt x="163" y="163"/>
                      <a:pt x="163" y="163"/>
                      <a:pt x="163" y="163"/>
                    </a:cubicBezTo>
                    <a:cubicBezTo>
                      <a:pt x="163" y="163"/>
                      <a:pt x="163" y="163"/>
                      <a:pt x="163" y="163"/>
                    </a:cubicBezTo>
                    <a:cubicBezTo>
                      <a:pt x="163" y="163"/>
                      <a:pt x="163" y="163"/>
                      <a:pt x="163" y="163"/>
                    </a:cubicBezTo>
                    <a:cubicBezTo>
                      <a:pt x="163" y="162"/>
                      <a:pt x="163" y="162"/>
                      <a:pt x="163" y="162"/>
                    </a:cubicBezTo>
                    <a:cubicBezTo>
                      <a:pt x="163" y="162"/>
                      <a:pt x="163" y="162"/>
                      <a:pt x="163" y="162"/>
                    </a:cubicBezTo>
                    <a:cubicBezTo>
                      <a:pt x="163" y="162"/>
                      <a:pt x="163" y="162"/>
                      <a:pt x="163" y="162"/>
                    </a:cubicBezTo>
                    <a:cubicBezTo>
                      <a:pt x="163" y="162"/>
                      <a:pt x="163" y="162"/>
                      <a:pt x="163" y="162"/>
                    </a:cubicBezTo>
                    <a:cubicBezTo>
                      <a:pt x="163" y="161"/>
                      <a:pt x="163" y="161"/>
                      <a:pt x="163" y="161"/>
                    </a:cubicBezTo>
                    <a:close/>
                    <a:moveTo>
                      <a:pt x="9" y="59"/>
                    </a:moveTo>
                    <a:cubicBezTo>
                      <a:pt x="18" y="59"/>
                      <a:pt x="27" y="59"/>
                      <a:pt x="36" y="59"/>
                    </a:cubicBezTo>
                    <a:cubicBezTo>
                      <a:pt x="36" y="65"/>
                      <a:pt x="36" y="72"/>
                      <a:pt x="36" y="79"/>
                    </a:cubicBezTo>
                    <a:cubicBezTo>
                      <a:pt x="27" y="79"/>
                      <a:pt x="18" y="79"/>
                      <a:pt x="9" y="79"/>
                    </a:cubicBezTo>
                    <a:cubicBezTo>
                      <a:pt x="9" y="72"/>
                      <a:pt x="9" y="65"/>
                      <a:pt x="9" y="59"/>
                    </a:cubicBezTo>
                    <a:close/>
                    <a:moveTo>
                      <a:pt x="9" y="93"/>
                    </a:moveTo>
                    <a:cubicBezTo>
                      <a:pt x="18" y="93"/>
                      <a:pt x="27" y="93"/>
                      <a:pt x="36" y="93"/>
                    </a:cubicBezTo>
                    <a:cubicBezTo>
                      <a:pt x="36" y="99"/>
                      <a:pt x="36" y="106"/>
                      <a:pt x="36" y="113"/>
                    </a:cubicBezTo>
                    <a:cubicBezTo>
                      <a:pt x="27" y="113"/>
                      <a:pt x="18" y="113"/>
                      <a:pt x="9" y="113"/>
                    </a:cubicBezTo>
                    <a:cubicBezTo>
                      <a:pt x="9" y="106"/>
                      <a:pt x="9" y="99"/>
                      <a:pt x="9" y="93"/>
                    </a:cubicBezTo>
                    <a:close/>
                    <a:moveTo>
                      <a:pt x="9" y="127"/>
                    </a:moveTo>
                    <a:cubicBezTo>
                      <a:pt x="18" y="127"/>
                      <a:pt x="27" y="127"/>
                      <a:pt x="36" y="127"/>
                    </a:cubicBezTo>
                    <a:cubicBezTo>
                      <a:pt x="36" y="134"/>
                      <a:pt x="36" y="140"/>
                      <a:pt x="36" y="147"/>
                    </a:cubicBezTo>
                    <a:cubicBezTo>
                      <a:pt x="27" y="147"/>
                      <a:pt x="18" y="147"/>
                      <a:pt x="9" y="147"/>
                    </a:cubicBezTo>
                    <a:cubicBezTo>
                      <a:pt x="9" y="140"/>
                      <a:pt x="9" y="134"/>
                      <a:pt x="9" y="127"/>
                    </a:cubicBezTo>
                    <a:close/>
                    <a:moveTo>
                      <a:pt x="9" y="161"/>
                    </a:moveTo>
                    <a:cubicBezTo>
                      <a:pt x="18" y="161"/>
                      <a:pt x="27" y="161"/>
                      <a:pt x="36" y="161"/>
                    </a:cubicBezTo>
                    <a:cubicBezTo>
                      <a:pt x="36" y="168"/>
                      <a:pt x="36" y="174"/>
                      <a:pt x="36" y="181"/>
                    </a:cubicBezTo>
                    <a:cubicBezTo>
                      <a:pt x="27" y="181"/>
                      <a:pt x="18" y="181"/>
                      <a:pt x="9" y="181"/>
                    </a:cubicBezTo>
                    <a:cubicBezTo>
                      <a:pt x="9" y="174"/>
                      <a:pt x="9" y="168"/>
                      <a:pt x="9"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Isosceles Triangle 49">
                <a:extLst>
                  <a:ext uri="{FF2B5EF4-FFF2-40B4-BE49-F238E27FC236}">
                    <a16:creationId xmlns:a16="http://schemas.microsoft.com/office/drawing/2014/main" id="{1B75EB07-9C55-435E-8239-0F6AB2FBB29D}"/>
                  </a:ext>
                </a:extLst>
              </p:cNvPr>
              <p:cNvSpPr/>
              <p:nvPr/>
            </p:nvSpPr>
            <p:spPr>
              <a:xfrm rot="5400000">
                <a:off x="10328507" y="1431733"/>
                <a:ext cx="137948" cy="11186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3" name="TextBox 52">
            <a:extLst>
              <a:ext uri="{FF2B5EF4-FFF2-40B4-BE49-F238E27FC236}">
                <a16:creationId xmlns:a16="http://schemas.microsoft.com/office/drawing/2014/main" id="{0E7127F0-1528-4411-B1EA-EA511F85E0F0}"/>
              </a:ext>
            </a:extLst>
          </p:cNvPr>
          <p:cNvSpPr txBox="1"/>
          <p:nvPr/>
        </p:nvSpPr>
        <p:spPr>
          <a:xfrm>
            <a:off x="1367812" y="1862788"/>
            <a:ext cx="1147751"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NUMBERS</a:t>
            </a:r>
          </a:p>
        </p:txBody>
      </p:sp>
      <p:sp>
        <p:nvSpPr>
          <p:cNvPr id="57" name="Trapezoid 56">
            <a:extLst>
              <a:ext uri="{FF2B5EF4-FFF2-40B4-BE49-F238E27FC236}">
                <a16:creationId xmlns:a16="http://schemas.microsoft.com/office/drawing/2014/main" id="{EC72852E-7063-4683-9F3F-538899CD8A97}"/>
              </a:ext>
            </a:extLst>
          </p:cNvPr>
          <p:cNvSpPr/>
          <p:nvPr/>
        </p:nvSpPr>
        <p:spPr>
          <a:xfrm>
            <a:off x="831535" y="4803879"/>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Machine Learning</a:t>
            </a:r>
          </a:p>
        </p:txBody>
      </p:sp>
      <p:sp>
        <p:nvSpPr>
          <p:cNvPr id="59" name="TextBox 58">
            <a:extLst>
              <a:ext uri="{FF2B5EF4-FFF2-40B4-BE49-F238E27FC236}">
                <a16:creationId xmlns:a16="http://schemas.microsoft.com/office/drawing/2014/main" id="{07BEEB8A-29E7-4F2C-8A02-BCC10305F016}"/>
              </a:ext>
            </a:extLst>
          </p:cNvPr>
          <p:cNvSpPr txBox="1"/>
          <p:nvPr/>
        </p:nvSpPr>
        <p:spPr>
          <a:xfrm>
            <a:off x="9204671" y="535398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ACACC77B-9FF2-4CC7-995E-35C1159E0213}"/>
              </a:ext>
            </a:extLst>
          </p:cNvPr>
          <p:cNvSpPr txBox="1"/>
          <p:nvPr/>
        </p:nvSpPr>
        <p:spPr>
          <a:xfrm>
            <a:off x="4251969" y="1858610"/>
            <a:ext cx="918521"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SPEECH</a:t>
            </a:r>
          </a:p>
        </p:txBody>
      </p:sp>
      <p:sp>
        <p:nvSpPr>
          <p:cNvPr id="61" name="TextBox 60">
            <a:extLst>
              <a:ext uri="{FF2B5EF4-FFF2-40B4-BE49-F238E27FC236}">
                <a16:creationId xmlns:a16="http://schemas.microsoft.com/office/drawing/2014/main" id="{661BECFB-A19C-46C6-A3F3-20A87D3D2CF1}"/>
              </a:ext>
            </a:extLst>
          </p:cNvPr>
          <p:cNvSpPr txBox="1"/>
          <p:nvPr/>
        </p:nvSpPr>
        <p:spPr>
          <a:xfrm>
            <a:off x="6945832" y="1858609"/>
            <a:ext cx="110286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PICTURES</a:t>
            </a:r>
            <a:b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b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VIDEOS</a:t>
            </a:r>
          </a:p>
        </p:txBody>
      </p:sp>
      <p:sp>
        <p:nvSpPr>
          <p:cNvPr id="62" name="TextBox 61">
            <a:extLst>
              <a:ext uri="{FF2B5EF4-FFF2-40B4-BE49-F238E27FC236}">
                <a16:creationId xmlns:a16="http://schemas.microsoft.com/office/drawing/2014/main" id="{04E8AB02-5944-4DB3-9626-40AE29D7522D}"/>
              </a:ext>
            </a:extLst>
          </p:cNvPr>
          <p:cNvSpPr txBox="1"/>
          <p:nvPr/>
        </p:nvSpPr>
        <p:spPr>
          <a:xfrm>
            <a:off x="9989024" y="1860512"/>
            <a:ext cx="52257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TEXT</a:t>
            </a:r>
          </a:p>
        </p:txBody>
      </p:sp>
      <p:sp>
        <p:nvSpPr>
          <p:cNvPr id="63" name="Trapezoid 62">
            <a:extLst>
              <a:ext uri="{FF2B5EF4-FFF2-40B4-BE49-F238E27FC236}">
                <a16:creationId xmlns:a16="http://schemas.microsoft.com/office/drawing/2014/main" id="{6362D9B6-B0A5-4AFC-8E93-045DEDD1079F}"/>
              </a:ext>
            </a:extLst>
          </p:cNvPr>
          <p:cNvSpPr/>
          <p:nvPr/>
        </p:nvSpPr>
        <p:spPr>
          <a:xfrm>
            <a:off x="3601077" y="4803879"/>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Conversational AI</a:t>
            </a:r>
          </a:p>
        </p:txBody>
      </p:sp>
      <p:sp>
        <p:nvSpPr>
          <p:cNvPr id="64" name="Trapezoid 63">
            <a:extLst>
              <a:ext uri="{FF2B5EF4-FFF2-40B4-BE49-F238E27FC236}">
                <a16:creationId xmlns:a16="http://schemas.microsoft.com/office/drawing/2014/main" id="{E269F98C-B896-4656-AF0B-39660162028A}"/>
              </a:ext>
            </a:extLst>
          </p:cNvPr>
          <p:cNvSpPr/>
          <p:nvPr/>
        </p:nvSpPr>
        <p:spPr>
          <a:xfrm>
            <a:off x="6370619" y="4803878"/>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Computer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Vision</a:t>
            </a:r>
          </a:p>
        </p:txBody>
      </p:sp>
      <p:sp>
        <p:nvSpPr>
          <p:cNvPr id="65" name="Trapezoid 64">
            <a:extLst>
              <a:ext uri="{FF2B5EF4-FFF2-40B4-BE49-F238E27FC236}">
                <a16:creationId xmlns:a16="http://schemas.microsoft.com/office/drawing/2014/main" id="{6101F690-7402-4DFC-81BD-35462530B232}"/>
              </a:ext>
            </a:extLst>
          </p:cNvPr>
          <p:cNvSpPr/>
          <p:nvPr/>
        </p:nvSpPr>
        <p:spPr>
          <a:xfrm>
            <a:off x="9140162" y="4803877"/>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Natural Language Understanding</a:t>
            </a:r>
          </a:p>
        </p:txBody>
      </p:sp>
    </p:spTree>
    <p:extLst>
      <p:ext uri="{BB962C8B-B14F-4D97-AF65-F5344CB8AC3E}">
        <p14:creationId xmlns:p14="http://schemas.microsoft.com/office/powerpoint/2010/main" val="185183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a:srcRect t="21103"/>
          <a:stretch/>
        </p:blipFill>
        <p:spPr>
          <a:xfrm flipH="1">
            <a:off x="-2190" y="-33453"/>
            <a:ext cx="12194190" cy="1044030"/>
          </a:xfrm>
          <a:prstGeom prst="rect">
            <a:avLst/>
          </a:prstGeom>
        </p:spPr>
      </p:pic>
      <p:sp>
        <p:nvSpPr>
          <p:cNvPr id="3" name="TextBox 2">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lang="en-US" sz="3200" dirty="0">
                <a:solidFill>
                  <a:prstClr val="white"/>
                </a:solidFill>
                <a:latin typeface="Century Gothic" panose="020B0502020202020204" pitchFamily="34" charset="0"/>
              </a:rPr>
              <a:t>Breakout Session Details</a:t>
            </a:r>
            <a:endPar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BB954BC-D048-4FAD-BBE4-EA1C8CBEBE4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47939BE-E191-4AB2-9A47-8CA377DBFC17}"/>
              </a:ext>
            </a:extLst>
          </p:cNvPr>
          <p:cNvSpPr txBox="1"/>
          <p:nvPr/>
        </p:nvSpPr>
        <p:spPr>
          <a:xfrm>
            <a:off x="234672" y="2009955"/>
            <a:ext cx="3710761" cy="4194674"/>
          </a:xfrm>
          <a:prstGeom prst="rect">
            <a:avLst/>
          </a:prstGeom>
          <a:noFill/>
        </p:spPr>
        <p:txBody>
          <a:bodyPr wrap="square" rtlCol="0">
            <a:spAutoFit/>
          </a:bodyPr>
          <a:lstStyle/>
          <a:p>
            <a:pPr>
              <a:lnSpc>
                <a:spcPct val="150000"/>
              </a:lnSpc>
            </a:pPr>
            <a:r>
              <a:rPr lang="en-US" b="1" dirty="0">
                <a:latin typeface="Century Gothic" panose="020B0502020202020204" pitchFamily="34" charset="0"/>
              </a:rPr>
              <a:t>Claims &amp; Proof of             Delivery Automation:</a:t>
            </a:r>
          </a:p>
          <a:p>
            <a:pPr>
              <a:lnSpc>
                <a:spcPct val="150000"/>
              </a:lnSpc>
            </a:pPr>
            <a:endParaRPr lang="en-US" dirty="0">
              <a:latin typeface="Century Gothic" panose="020B0502020202020204" pitchFamily="34" charset="0"/>
            </a:endParaRPr>
          </a:p>
          <a:p>
            <a:pPr>
              <a:lnSpc>
                <a:spcPct val="150000"/>
              </a:lnSpc>
            </a:pPr>
            <a:r>
              <a:rPr lang="en-US" dirty="0">
                <a:latin typeface="Century Gothic" panose="020B0502020202020204" pitchFamily="34" charset="0"/>
              </a:rPr>
              <a:t>How Rich Products upgraded systems to improve their deductions cloud. Learn what it takes to automate research and resolution of trade and non-trade deductions with FORGE and High Radius.</a:t>
            </a:r>
          </a:p>
        </p:txBody>
      </p:sp>
      <p:sp>
        <p:nvSpPr>
          <p:cNvPr id="12" name="TextBox 11">
            <a:extLst>
              <a:ext uri="{FF2B5EF4-FFF2-40B4-BE49-F238E27FC236}">
                <a16:creationId xmlns:a16="http://schemas.microsoft.com/office/drawing/2014/main" id="{180CE5EC-2F72-4BEC-8676-2756A833C711}"/>
              </a:ext>
            </a:extLst>
          </p:cNvPr>
          <p:cNvSpPr txBox="1"/>
          <p:nvPr/>
        </p:nvSpPr>
        <p:spPr>
          <a:xfrm>
            <a:off x="4239524" y="2009955"/>
            <a:ext cx="3710761" cy="4610173"/>
          </a:xfrm>
          <a:prstGeom prst="rect">
            <a:avLst/>
          </a:prstGeom>
          <a:noFill/>
        </p:spPr>
        <p:txBody>
          <a:bodyPr wrap="square" rtlCol="0">
            <a:spAutoFit/>
          </a:bodyPr>
          <a:lstStyle/>
          <a:p>
            <a:pPr>
              <a:lnSpc>
                <a:spcPct val="150000"/>
              </a:lnSpc>
            </a:pPr>
            <a:r>
              <a:rPr lang="en-US" b="1" dirty="0">
                <a:latin typeface="Century Gothic" panose="020B0502020202020204" pitchFamily="34" charset="0"/>
              </a:rPr>
              <a:t>9.3 Million Reasons                    to Take Action</a:t>
            </a:r>
          </a:p>
          <a:p>
            <a:pPr>
              <a:lnSpc>
                <a:spcPct val="150000"/>
              </a:lnSpc>
            </a:pPr>
            <a:endParaRPr lang="en-US" dirty="0">
              <a:latin typeface="Century Gothic" panose="020B0502020202020204" pitchFamily="34" charset="0"/>
            </a:endParaRPr>
          </a:p>
          <a:p>
            <a:pPr>
              <a:lnSpc>
                <a:spcPct val="150000"/>
              </a:lnSpc>
            </a:pPr>
            <a:r>
              <a:rPr lang="en-US" dirty="0">
                <a:latin typeface="Century Gothic" panose="020B0502020202020204" pitchFamily="34" charset="0"/>
              </a:rPr>
              <a:t>Following landmark judgement against Foodbuy, FSICI is seeking input into practical and feasible solutions that the industry can implement to better report and pay on GPO programs and reduce double-dipping.</a:t>
            </a:r>
          </a:p>
        </p:txBody>
      </p:sp>
      <p:sp>
        <p:nvSpPr>
          <p:cNvPr id="13" name="TextBox 12">
            <a:extLst>
              <a:ext uri="{FF2B5EF4-FFF2-40B4-BE49-F238E27FC236}">
                <a16:creationId xmlns:a16="http://schemas.microsoft.com/office/drawing/2014/main" id="{4D616A42-2110-4FD9-99BB-C3D2F512A946}"/>
              </a:ext>
            </a:extLst>
          </p:cNvPr>
          <p:cNvSpPr txBox="1"/>
          <p:nvPr/>
        </p:nvSpPr>
        <p:spPr>
          <a:xfrm>
            <a:off x="8244376" y="2372288"/>
            <a:ext cx="3710761" cy="3779176"/>
          </a:xfrm>
          <a:prstGeom prst="rect">
            <a:avLst/>
          </a:prstGeom>
          <a:noFill/>
        </p:spPr>
        <p:txBody>
          <a:bodyPr wrap="square" rtlCol="0">
            <a:spAutoFit/>
          </a:bodyPr>
          <a:lstStyle/>
          <a:p>
            <a:pPr>
              <a:lnSpc>
                <a:spcPct val="150000"/>
              </a:lnSpc>
            </a:pPr>
            <a:r>
              <a:rPr lang="en-US" b="1" dirty="0">
                <a:latin typeface="Century Gothic" panose="020B0502020202020204" pitchFamily="34" charset="0"/>
              </a:rPr>
              <a:t>Redistribution Group Chat</a:t>
            </a:r>
          </a:p>
          <a:p>
            <a:pPr>
              <a:lnSpc>
                <a:spcPct val="150000"/>
              </a:lnSpc>
            </a:pPr>
            <a:endParaRPr lang="en-US" dirty="0">
              <a:latin typeface="Century Gothic" panose="020B0502020202020204" pitchFamily="34" charset="0"/>
            </a:endParaRPr>
          </a:p>
          <a:p>
            <a:pPr>
              <a:lnSpc>
                <a:spcPct val="150000"/>
              </a:lnSpc>
            </a:pPr>
            <a:r>
              <a:rPr lang="en-US" dirty="0">
                <a:latin typeface="Century Gothic" panose="020B0502020202020204" pitchFamily="34" charset="0"/>
              </a:rPr>
              <a:t>The team at Simplot will lead a the foodservice attendee group in a discussion on hot topics related to redistribution business challenges, ultimately sharing </a:t>
            </a:r>
            <a:r>
              <a:rPr lang="en-US" dirty="0">
                <a:solidFill>
                  <a:srgbClr val="000000"/>
                </a:solidFill>
                <a:latin typeface="Century Gothic" panose="020B0502020202020204" pitchFamily="34" charset="0"/>
              </a:rPr>
              <a:t>the secret to tracking profitability with redistribution.</a:t>
            </a:r>
          </a:p>
        </p:txBody>
      </p:sp>
      <p:sp>
        <p:nvSpPr>
          <p:cNvPr id="14" name="TextBox 13">
            <a:extLst>
              <a:ext uri="{FF2B5EF4-FFF2-40B4-BE49-F238E27FC236}">
                <a16:creationId xmlns:a16="http://schemas.microsoft.com/office/drawing/2014/main" id="{AAA09282-85EA-40E7-BE5A-F45274BBE7D7}"/>
              </a:ext>
            </a:extLst>
          </p:cNvPr>
          <p:cNvSpPr txBox="1"/>
          <p:nvPr/>
        </p:nvSpPr>
        <p:spPr>
          <a:xfrm>
            <a:off x="946298" y="1221692"/>
            <a:ext cx="9310331"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lang="en-US" sz="3200" dirty="0">
                <a:latin typeface="Century Gothic" panose="020B0502020202020204" pitchFamily="34" charset="0"/>
              </a:rPr>
              <a:t>FOODSERVICE</a:t>
            </a:r>
            <a:endParaRPr kumimoji="0" lang="en-US" sz="3200" b="0" i="0" u="none" strike="noStrike" kern="1200" cap="none" spc="0" normalizeH="0" baseline="0" noProof="0" dirty="0">
              <a:ln>
                <a:noFill/>
              </a:ln>
              <a:effectLst/>
              <a:uLnTx/>
              <a:uFillTx/>
              <a:latin typeface="Century Gothic" panose="020B0502020202020204" pitchFamily="34" charset="0"/>
            </a:endParaRPr>
          </a:p>
        </p:txBody>
      </p:sp>
      <p:pic>
        <p:nvPicPr>
          <p:cNvPr id="16" name="Picture 15">
            <a:extLst>
              <a:ext uri="{FF2B5EF4-FFF2-40B4-BE49-F238E27FC236}">
                <a16:creationId xmlns:a16="http://schemas.microsoft.com/office/drawing/2014/main" id="{70916A53-DE10-4CB6-9486-68F93FF2C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72" y="1167957"/>
            <a:ext cx="584776" cy="584776"/>
          </a:xfrm>
          <a:prstGeom prst="rect">
            <a:avLst/>
          </a:prstGeom>
        </p:spPr>
      </p:pic>
      <p:cxnSp>
        <p:nvCxnSpPr>
          <p:cNvPr id="18" name="Straight Connector 17">
            <a:extLst>
              <a:ext uri="{FF2B5EF4-FFF2-40B4-BE49-F238E27FC236}">
                <a16:creationId xmlns:a16="http://schemas.microsoft.com/office/drawing/2014/main" id="{133A473E-4284-4B48-A714-9A3C74542F1A}"/>
              </a:ext>
            </a:extLst>
          </p:cNvPr>
          <p:cNvCxnSpPr/>
          <p:nvPr/>
        </p:nvCxnSpPr>
        <p:spPr>
          <a:xfrm>
            <a:off x="914399" y="1211059"/>
            <a:ext cx="0" cy="5847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7403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AI Solutions - Numbers</a:t>
            </a:r>
          </a:p>
        </p:txBody>
      </p:sp>
      <p:grpSp>
        <p:nvGrpSpPr>
          <p:cNvPr id="11" name="Group 10">
            <a:extLst>
              <a:ext uri="{FF2B5EF4-FFF2-40B4-BE49-F238E27FC236}">
                <a16:creationId xmlns:a16="http://schemas.microsoft.com/office/drawing/2014/main" id="{9182C0D6-EA6A-4516-AC6F-E164F143E2C3}"/>
              </a:ext>
            </a:extLst>
          </p:cNvPr>
          <p:cNvGrpSpPr/>
          <p:nvPr/>
        </p:nvGrpSpPr>
        <p:grpSpPr>
          <a:xfrm>
            <a:off x="658769" y="2700039"/>
            <a:ext cx="1655705" cy="1485119"/>
            <a:chOff x="7136722" y="1199864"/>
            <a:chExt cx="956036" cy="857536"/>
          </a:xfrm>
        </p:grpSpPr>
        <p:sp>
          <p:nvSpPr>
            <p:cNvPr id="13" name="11 Rectángulo redondeado">
              <a:extLst>
                <a:ext uri="{FF2B5EF4-FFF2-40B4-BE49-F238E27FC236}">
                  <a16:creationId xmlns:a16="http://schemas.microsoft.com/office/drawing/2014/main" id="{83C476AF-93C7-47D7-9BFE-EDE999D17FB6}"/>
                </a:ext>
              </a:extLst>
            </p:cNvPr>
            <p:cNvSpPr>
              <a:spLocks noChangeAspect="1"/>
            </p:cNvSpPr>
            <p:nvPr/>
          </p:nvSpPr>
          <p:spPr>
            <a:xfrm>
              <a:off x="7136722"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sp>
          <p:nvSpPr>
            <p:cNvPr id="14" name="Freeform 4205">
              <a:extLst>
                <a:ext uri="{FF2B5EF4-FFF2-40B4-BE49-F238E27FC236}">
                  <a16:creationId xmlns:a16="http://schemas.microsoft.com/office/drawing/2014/main" id="{1336EC8D-136C-4509-B242-0A1405B35ECA}"/>
                </a:ext>
              </a:extLst>
            </p:cNvPr>
            <p:cNvSpPr>
              <a:spLocks noEditPoints="1"/>
            </p:cNvSpPr>
            <p:nvPr/>
          </p:nvSpPr>
          <p:spPr bwMode="auto">
            <a:xfrm>
              <a:off x="7387338" y="1400813"/>
              <a:ext cx="454804" cy="455639"/>
            </a:xfrm>
            <a:custGeom>
              <a:avLst/>
              <a:gdLst>
                <a:gd name="T0" fmla="*/ 177 w 230"/>
                <a:gd name="T1" fmla="*/ 213 h 231"/>
                <a:gd name="T2" fmla="*/ 128 w 230"/>
                <a:gd name="T3" fmla="*/ 195 h 231"/>
                <a:gd name="T4" fmla="*/ 135 w 230"/>
                <a:gd name="T5" fmla="*/ 212 h 231"/>
                <a:gd name="T6" fmla="*/ 207 w 230"/>
                <a:gd name="T7" fmla="*/ 139 h 231"/>
                <a:gd name="T8" fmla="*/ 196 w 230"/>
                <a:gd name="T9" fmla="*/ 135 h 231"/>
                <a:gd name="T10" fmla="*/ 190 w 230"/>
                <a:gd name="T11" fmla="*/ 147 h 231"/>
                <a:gd name="T12" fmla="*/ 193 w 230"/>
                <a:gd name="T13" fmla="*/ 151 h 231"/>
                <a:gd name="T14" fmla="*/ 207 w 230"/>
                <a:gd name="T15" fmla="*/ 147 h 231"/>
                <a:gd name="T16" fmla="*/ 193 w 230"/>
                <a:gd name="T17" fmla="*/ 100 h 231"/>
                <a:gd name="T18" fmla="*/ 208 w 230"/>
                <a:gd name="T19" fmla="*/ 100 h 231"/>
                <a:gd name="T20" fmla="*/ 194 w 230"/>
                <a:gd name="T21" fmla="*/ 92 h 231"/>
                <a:gd name="T22" fmla="*/ 203 w 230"/>
                <a:gd name="T23" fmla="*/ 104 h 231"/>
                <a:gd name="T24" fmla="*/ 175 w 230"/>
                <a:gd name="T25" fmla="*/ 65 h 231"/>
                <a:gd name="T26" fmla="*/ 189 w 230"/>
                <a:gd name="T27" fmla="*/ 54 h 231"/>
                <a:gd name="T28" fmla="*/ 176 w 230"/>
                <a:gd name="T29" fmla="*/ 61 h 231"/>
                <a:gd name="T30" fmla="*/ 181 w 230"/>
                <a:gd name="T31" fmla="*/ 66 h 231"/>
                <a:gd name="T32" fmla="*/ 180 w 230"/>
                <a:gd name="T33" fmla="*/ 54 h 231"/>
                <a:gd name="T34" fmla="*/ 139 w 230"/>
                <a:gd name="T35" fmla="*/ 33 h 231"/>
                <a:gd name="T36" fmla="*/ 146 w 230"/>
                <a:gd name="T37" fmla="*/ 43 h 231"/>
                <a:gd name="T38" fmla="*/ 150 w 230"/>
                <a:gd name="T39" fmla="*/ 31 h 231"/>
                <a:gd name="T40" fmla="*/ 137 w 230"/>
                <a:gd name="T41" fmla="*/ 32 h 231"/>
                <a:gd name="T42" fmla="*/ 145 w 230"/>
                <a:gd name="T43" fmla="*/ 29 h 231"/>
                <a:gd name="T44" fmla="*/ 142 w 230"/>
                <a:gd name="T45" fmla="*/ 40 h 231"/>
                <a:gd name="T46" fmla="*/ 142 w 230"/>
                <a:gd name="T47" fmla="*/ 35 h 231"/>
                <a:gd name="T48" fmla="*/ 95 w 230"/>
                <a:gd name="T49" fmla="*/ 40 h 231"/>
                <a:gd name="T50" fmla="*/ 92 w 230"/>
                <a:gd name="T51" fmla="*/ 20 h 231"/>
                <a:gd name="T52" fmla="*/ 51 w 230"/>
                <a:gd name="T53" fmla="*/ 51 h 231"/>
                <a:gd name="T54" fmla="*/ 66 w 230"/>
                <a:gd name="T55" fmla="*/ 54 h 231"/>
                <a:gd name="T56" fmla="*/ 59 w 230"/>
                <a:gd name="T57" fmla="*/ 44 h 231"/>
                <a:gd name="T58" fmla="*/ 59 w 230"/>
                <a:gd name="T59" fmla="*/ 57 h 231"/>
                <a:gd name="T60" fmla="*/ 56 w 230"/>
                <a:gd name="T61" fmla="*/ 54 h 231"/>
                <a:gd name="T62" fmla="*/ 35 w 230"/>
                <a:gd name="T63" fmla="*/ 88 h 231"/>
                <a:gd name="T64" fmla="*/ 25 w 230"/>
                <a:gd name="T65" fmla="*/ 92 h 231"/>
                <a:gd name="T66" fmla="*/ 40 w 230"/>
                <a:gd name="T67" fmla="*/ 93 h 231"/>
                <a:gd name="T68" fmla="*/ 31 w 230"/>
                <a:gd name="T69" fmla="*/ 82 h 231"/>
                <a:gd name="T70" fmla="*/ 35 w 230"/>
                <a:gd name="T71" fmla="*/ 142 h 231"/>
                <a:gd name="T72" fmla="*/ 30 w 230"/>
                <a:gd name="T73" fmla="*/ 122 h 231"/>
                <a:gd name="T74" fmla="*/ 25 w 230"/>
                <a:gd name="T75" fmla="*/ 134 h 231"/>
                <a:gd name="T76" fmla="*/ 51 w 230"/>
                <a:gd name="T77" fmla="*/ 168 h 231"/>
                <a:gd name="T78" fmla="*/ 51 w 230"/>
                <a:gd name="T79" fmla="*/ 174 h 231"/>
                <a:gd name="T80" fmla="*/ 42 w 230"/>
                <a:gd name="T81" fmla="*/ 177 h 231"/>
                <a:gd name="T82" fmla="*/ 57 w 230"/>
                <a:gd name="T83" fmla="*/ 176 h 231"/>
                <a:gd name="T84" fmla="*/ 55 w 230"/>
                <a:gd name="T85" fmla="*/ 164 h 231"/>
                <a:gd name="T86" fmla="*/ 94 w 230"/>
                <a:gd name="T87" fmla="*/ 203 h 231"/>
                <a:gd name="T88" fmla="*/ 93 w 230"/>
                <a:gd name="T89" fmla="*/ 190 h 231"/>
                <a:gd name="T90" fmla="*/ 84 w 230"/>
                <a:gd name="T91" fmla="*/ 194 h 231"/>
                <a:gd name="T92" fmla="*/ 85 w 230"/>
                <a:gd name="T93" fmla="*/ 198 h 231"/>
                <a:gd name="T94" fmla="*/ 56 w 230"/>
                <a:gd name="T95" fmla="*/ 116 h 231"/>
                <a:gd name="T96" fmla="*/ 115 w 230"/>
                <a:gd name="T97" fmla="*/ 57 h 231"/>
                <a:gd name="T98" fmla="*/ 115 w 230"/>
                <a:gd name="T99" fmla="*/ 158 h 231"/>
                <a:gd name="T100" fmla="*/ 131 w 230"/>
                <a:gd name="T101" fmla="*/ 217 h 231"/>
                <a:gd name="T102" fmla="*/ 100 w 230"/>
                <a:gd name="T103" fmla="*/ 206 h 231"/>
                <a:gd name="T104" fmla="*/ 63 w 230"/>
                <a:gd name="T105" fmla="*/ 164 h 231"/>
                <a:gd name="T106" fmla="*/ 47 w 230"/>
                <a:gd name="T107" fmla="*/ 95 h 231"/>
                <a:gd name="T108" fmla="*/ 72 w 230"/>
                <a:gd name="T109" fmla="*/ 42 h 231"/>
                <a:gd name="T110" fmla="*/ 99 w 230"/>
                <a:gd name="T111" fmla="*/ 14 h 231"/>
                <a:gd name="T112" fmla="*/ 130 w 230"/>
                <a:gd name="T113" fmla="*/ 26 h 231"/>
                <a:gd name="T114" fmla="*/ 167 w 230"/>
                <a:gd name="T115" fmla="*/ 67 h 231"/>
                <a:gd name="T116" fmla="*/ 183 w 230"/>
                <a:gd name="T117" fmla="*/ 13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0" h="231">
                  <a:moveTo>
                    <a:pt x="115" y="0"/>
                  </a:moveTo>
                  <a:cubicBezTo>
                    <a:pt x="179" y="0"/>
                    <a:pt x="230" y="52"/>
                    <a:pt x="230" y="116"/>
                  </a:cubicBezTo>
                  <a:cubicBezTo>
                    <a:pt x="230" y="148"/>
                    <a:pt x="217" y="177"/>
                    <a:pt x="196" y="198"/>
                  </a:cubicBezTo>
                  <a:cubicBezTo>
                    <a:pt x="158" y="165"/>
                    <a:pt x="158" y="165"/>
                    <a:pt x="158" y="165"/>
                  </a:cubicBezTo>
                  <a:cubicBezTo>
                    <a:pt x="150" y="171"/>
                    <a:pt x="150" y="171"/>
                    <a:pt x="150" y="171"/>
                  </a:cubicBezTo>
                  <a:cubicBezTo>
                    <a:pt x="177" y="213"/>
                    <a:pt x="177" y="213"/>
                    <a:pt x="177" y="213"/>
                  </a:cubicBezTo>
                  <a:cubicBezTo>
                    <a:pt x="159" y="224"/>
                    <a:pt x="138" y="231"/>
                    <a:pt x="115" y="231"/>
                  </a:cubicBezTo>
                  <a:cubicBezTo>
                    <a:pt x="51" y="231"/>
                    <a:pt x="0" y="179"/>
                    <a:pt x="0" y="116"/>
                  </a:cubicBezTo>
                  <a:cubicBezTo>
                    <a:pt x="0" y="52"/>
                    <a:pt x="51" y="0"/>
                    <a:pt x="115" y="0"/>
                  </a:cubicBezTo>
                  <a:close/>
                  <a:moveTo>
                    <a:pt x="135" y="192"/>
                  </a:moveTo>
                  <a:cubicBezTo>
                    <a:pt x="131" y="192"/>
                    <a:pt x="131" y="192"/>
                    <a:pt x="131" y="192"/>
                  </a:cubicBezTo>
                  <a:cubicBezTo>
                    <a:pt x="130" y="194"/>
                    <a:pt x="129" y="195"/>
                    <a:pt x="128" y="195"/>
                  </a:cubicBezTo>
                  <a:cubicBezTo>
                    <a:pt x="127" y="196"/>
                    <a:pt x="126" y="197"/>
                    <a:pt x="124" y="197"/>
                  </a:cubicBezTo>
                  <a:cubicBezTo>
                    <a:pt x="124" y="202"/>
                    <a:pt x="124" y="202"/>
                    <a:pt x="124" y="202"/>
                  </a:cubicBezTo>
                  <a:cubicBezTo>
                    <a:pt x="125" y="201"/>
                    <a:pt x="126" y="201"/>
                    <a:pt x="127" y="201"/>
                  </a:cubicBezTo>
                  <a:cubicBezTo>
                    <a:pt x="128" y="200"/>
                    <a:pt x="129" y="200"/>
                    <a:pt x="130" y="199"/>
                  </a:cubicBezTo>
                  <a:cubicBezTo>
                    <a:pt x="130" y="212"/>
                    <a:pt x="130" y="212"/>
                    <a:pt x="130" y="212"/>
                  </a:cubicBezTo>
                  <a:cubicBezTo>
                    <a:pt x="135" y="212"/>
                    <a:pt x="135" y="212"/>
                    <a:pt x="135" y="212"/>
                  </a:cubicBezTo>
                  <a:lnTo>
                    <a:pt x="135" y="192"/>
                  </a:lnTo>
                  <a:close/>
                  <a:moveTo>
                    <a:pt x="207" y="147"/>
                  </a:moveTo>
                  <a:cubicBezTo>
                    <a:pt x="203" y="147"/>
                    <a:pt x="203" y="147"/>
                    <a:pt x="203" y="147"/>
                  </a:cubicBezTo>
                  <a:cubicBezTo>
                    <a:pt x="204" y="143"/>
                    <a:pt x="204" y="143"/>
                    <a:pt x="204" y="143"/>
                  </a:cubicBezTo>
                  <a:cubicBezTo>
                    <a:pt x="207" y="143"/>
                    <a:pt x="207" y="143"/>
                    <a:pt x="207" y="143"/>
                  </a:cubicBezTo>
                  <a:cubicBezTo>
                    <a:pt x="207" y="139"/>
                    <a:pt x="207" y="139"/>
                    <a:pt x="207" y="139"/>
                  </a:cubicBezTo>
                  <a:cubicBezTo>
                    <a:pt x="204" y="139"/>
                    <a:pt x="204" y="139"/>
                    <a:pt x="204" y="139"/>
                  </a:cubicBezTo>
                  <a:cubicBezTo>
                    <a:pt x="205" y="135"/>
                    <a:pt x="205" y="135"/>
                    <a:pt x="205" y="135"/>
                  </a:cubicBezTo>
                  <a:cubicBezTo>
                    <a:pt x="201" y="135"/>
                    <a:pt x="201" y="135"/>
                    <a:pt x="201" y="135"/>
                  </a:cubicBezTo>
                  <a:cubicBezTo>
                    <a:pt x="200" y="139"/>
                    <a:pt x="200" y="139"/>
                    <a:pt x="200" y="139"/>
                  </a:cubicBezTo>
                  <a:cubicBezTo>
                    <a:pt x="195" y="139"/>
                    <a:pt x="195" y="139"/>
                    <a:pt x="195" y="139"/>
                  </a:cubicBezTo>
                  <a:cubicBezTo>
                    <a:pt x="196" y="135"/>
                    <a:pt x="196" y="135"/>
                    <a:pt x="196" y="135"/>
                  </a:cubicBezTo>
                  <a:cubicBezTo>
                    <a:pt x="192" y="135"/>
                    <a:pt x="192" y="135"/>
                    <a:pt x="192" y="135"/>
                  </a:cubicBezTo>
                  <a:cubicBezTo>
                    <a:pt x="191" y="139"/>
                    <a:pt x="191" y="139"/>
                    <a:pt x="191" y="139"/>
                  </a:cubicBezTo>
                  <a:cubicBezTo>
                    <a:pt x="187" y="139"/>
                    <a:pt x="187" y="139"/>
                    <a:pt x="187" y="139"/>
                  </a:cubicBezTo>
                  <a:cubicBezTo>
                    <a:pt x="187" y="143"/>
                    <a:pt x="187" y="143"/>
                    <a:pt x="187" y="143"/>
                  </a:cubicBezTo>
                  <a:cubicBezTo>
                    <a:pt x="190" y="143"/>
                    <a:pt x="190" y="143"/>
                    <a:pt x="190" y="143"/>
                  </a:cubicBezTo>
                  <a:cubicBezTo>
                    <a:pt x="190" y="147"/>
                    <a:pt x="190" y="147"/>
                    <a:pt x="190" y="147"/>
                  </a:cubicBezTo>
                  <a:cubicBezTo>
                    <a:pt x="187" y="147"/>
                    <a:pt x="187" y="147"/>
                    <a:pt x="187" y="147"/>
                  </a:cubicBezTo>
                  <a:cubicBezTo>
                    <a:pt x="187" y="151"/>
                    <a:pt x="187" y="151"/>
                    <a:pt x="187" y="151"/>
                  </a:cubicBezTo>
                  <a:cubicBezTo>
                    <a:pt x="189" y="151"/>
                    <a:pt x="189" y="151"/>
                    <a:pt x="189" y="151"/>
                  </a:cubicBezTo>
                  <a:cubicBezTo>
                    <a:pt x="188" y="155"/>
                    <a:pt x="188" y="155"/>
                    <a:pt x="188" y="155"/>
                  </a:cubicBezTo>
                  <a:cubicBezTo>
                    <a:pt x="193" y="155"/>
                    <a:pt x="193" y="155"/>
                    <a:pt x="193" y="155"/>
                  </a:cubicBezTo>
                  <a:cubicBezTo>
                    <a:pt x="193" y="151"/>
                    <a:pt x="193" y="151"/>
                    <a:pt x="193" y="151"/>
                  </a:cubicBezTo>
                  <a:cubicBezTo>
                    <a:pt x="198" y="151"/>
                    <a:pt x="198" y="151"/>
                    <a:pt x="198" y="151"/>
                  </a:cubicBezTo>
                  <a:cubicBezTo>
                    <a:pt x="197" y="155"/>
                    <a:pt x="197" y="155"/>
                    <a:pt x="197" y="155"/>
                  </a:cubicBezTo>
                  <a:cubicBezTo>
                    <a:pt x="202" y="155"/>
                    <a:pt x="202" y="155"/>
                    <a:pt x="202" y="155"/>
                  </a:cubicBezTo>
                  <a:cubicBezTo>
                    <a:pt x="202" y="151"/>
                    <a:pt x="202" y="151"/>
                    <a:pt x="202" y="151"/>
                  </a:cubicBezTo>
                  <a:cubicBezTo>
                    <a:pt x="207" y="151"/>
                    <a:pt x="207" y="151"/>
                    <a:pt x="207" y="151"/>
                  </a:cubicBezTo>
                  <a:lnTo>
                    <a:pt x="207" y="147"/>
                  </a:lnTo>
                  <a:close/>
                  <a:moveTo>
                    <a:pt x="199" y="143"/>
                  </a:moveTo>
                  <a:cubicBezTo>
                    <a:pt x="194" y="143"/>
                    <a:pt x="194" y="143"/>
                    <a:pt x="194" y="143"/>
                  </a:cubicBezTo>
                  <a:cubicBezTo>
                    <a:pt x="194" y="147"/>
                    <a:pt x="194" y="147"/>
                    <a:pt x="194" y="147"/>
                  </a:cubicBezTo>
                  <a:cubicBezTo>
                    <a:pt x="199" y="147"/>
                    <a:pt x="199" y="147"/>
                    <a:pt x="199" y="147"/>
                  </a:cubicBezTo>
                  <a:lnTo>
                    <a:pt x="199" y="143"/>
                  </a:lnTo>
                  <a:close/>
                  <a:moveTo>
                    <a:pt x="193" y="100"/>
                  </a:moveTo>
                  <a:cubicBezTo>
                    <a:pt x="193" y="101"/>
                    <a:pt x="193" y="103"/>
                    <a:pt x="193" y="104"/>
                  </a:cubicBezTo>
                  <a:cubicBezTo>
                    <a:pt x="193" y="105"/>
                    <a:pt x="194" y="106"/>
                    <a:pt x="194" y="107"/>
                  </a:cubicBezTo>
                  <a:cubicBezTo>
                    <a:pt x="195" y="108"/>
                    <a:pt x="195" y="109"/>
                    <a:pt x="196" y="109"/>
                  </a:cubicBezTo>
                  <a:cubicBezTo>
                    <a:pt x="197" y="110"/>
                    <a:pt x="199" y="110"/>
                    <a:pt x="200" y="110"/>
                  </a:cubicBezTo>
                  <a:cubicBezTo>
                    <a:pt x="203" y="110"/>
                    <a:pt x="205" y="109"/>
                    <a:pt x="206" y="107"/>
                  </a:cubicBezTo>
                  <a:cubicBezTo>
                    <a:pt x="208" y="106"/>
                    <a:pt x="208" y="103"/>
                    <a:pt x="208" y="100"/>
                  </a:cubicBezTo>
                  <a:cubicBezTo>
                    <a:pt x="208" y="98"/>
                    <a:pt x="208" y="97"/>
                    <a:pt x="208" y="95"/>
                  </a:cubicBezTo>
                  <a:cubicBezTo>
                    <a:pt x="207" y="95"/>
                    <a:pt x="207" y="94"/>
                    <a:pt x="207" y="93"/>
                  </a:cubicBezTo>
                  <a:cubicBezTo>
                    <a:pt x="207" y="93"/>
                    <a:pt x="206" y="92"/>
                    <a:pt x="206" y="92"/>
                  </a:cubicBezTo>
                  <a:cubicBezTo>
                    <a:pt x="205" y="91"/>
                    <a:pt x="204" y="91"/>
                    <a:pt x="204" y="91"/>
                  </a:cubicBezTo>
                  <a:cubicBezTo>
                    <a:pt x="203" y="90"/>
                    <a:pt x="202" y="90"/>
                    <a:pt x="200" y="90"/>
                  </a:cubicBezTo>
                  <a:cubicBezTo>
                    <a:pt x="198" y="90"/>
                    <a:pt x="196" y="91"/>
                    <a:pt x="194" y="92"/>
                  </a:cubicBezTo>
                  <a:cubicBezTo>
                    <a:pt x="193" y="94"/>
                    <a:pt x="193" y="96"/>
                    <a:pt x="193" y="100"/>
                  </a:cubicBezTo>
                  <a:close/>
                  <a:moveTo>
                    <a:pt x="198" y="100"/>
                  </a:moveTo>
                  <a:cubicBezTo>
                    <a:pt x="198" y="102"/>
                    <a:pt x="198" y="104"/>
                    <a:pt x="198" y="105"/>
                  </a:cubicBezTo>
                  <a:cubicBezTo>
                    <a:pt x="199" y="106"/>
                    <a:pt x="199" y="106"/>
                    <a:pt x="200" y="106"/>
                  </a:cubicBezTo>
                  <a:cubicBezTo>
                    <a:pt x="201" y="106"/>
                    <a:pt x="201" y="106"/>
                    <a:pt x="202" y="106"/>
                  </a:cubicBezTo>
                  <a:cubicBezTo>
                    <a:pt x="202" y="105"/>
                    <a:pt x="202" y="105"/>
                    <a:pt x="203" y="104"/>
                  </a:cubicBezTo>
                  <a:cubicBezTo>
                    <a:pt x="203" y="103"/>
                    <a:pt x="203" y="102"/>
                    <a:pt x="203" y="100"/>
                  </a:cubicBezTo>
                  <a:cubicBezTo>
                    <a:pt x="203" y="97"/>
                    <a:pt x="203" y="96"/>
                    <a:pt x="202" y="95"/>
                  </a:cubicBezTo>
                  <a:cubicBezTo>
                    <a:pt x="202" y="94"/>
                    <a:pt x="201" y="94"/>
                    <a:pt x="200" y="94"/>
                  </a:cubicBezTo>
                  <a:cubicBezTo>
                    <a:pt x="199" y="94"/>
                    <a:pt x="199" y="94"/>
                    <a:pt x="198" y="95"/>
                  </a:cubicBezTo>
                  <a:cubicBezTo>
                    <a:pt x="198" y="96"/>
                    <a:pt x="198" y="97"/>
                    <a:pt x="198" y="100"/>
                  </a:cubicBezTo>
                  <a:close/>
                  <a:moveTo>
                    <a:pt x="175" y="65"/>
                  </a:moveTo>
                  <a:cubicBezTo>
                    <a:pt x="175" y="66"/>
                    <a:pt x="175" y="67"/>
                    <a:pt x="176" y="68"/>
                  </a:cubicBezTo>
                  <a:cubicBezTo>
                    <a:pt x="177" y="68"/>
                    <a:pt x="177" y="69"/>
                    <a:pt x="178" y="69"/>
                  </a:cubicBezTo>
                  <a:cubicBezTo>
                    <a:pt x="179" y="70"/>
                    <a:pt x="180" y="70"/>
                    <a:pt x="182" y="70"/>
                  </a:cubicBezTo>
                  <a:cubicBezTo>
                    <a:pt x="184" y="70"/>
                    <a:pt x="186" y="69"/>
                    <a:pt x="188" y="67"/>
                  </a:cubicBezTo>
                  <a:cubicBezTo>
                    <a:pt x="189" y="66"/>
                    <a:pt x="190" y="63"/>
                    <a:pt x="190" y="60"/>
                  </a:cubicBezTo>
                  <a:cubicBezTo>
                    <a:pt x="190" y="58"/>
                    <a:pt x="190" y="56"/>
                    <a:pt x="189" y="54"/>
                  </a:cubicBezTo>
                  <a:cubicBezTo>
                    <a:pt x="188" y="53"/>
                    <a:pt x="187" y="52"/>
                    <a:pt x="186" y="51"/>
                  </a:cubicBezTo>
                  <a:cubicBezTo>
                    <a:pt x="185" y="50"/>
                    <a:pt x="184" y="50"/>
                    <a:pt x="182" y="50"/>
                  </a:cubicBezTo>
                  <a:cubicBezTo>
                    <a:pt x="180" y="50"/>
                    <a:pt x="179" y="50"/>
                    <a:pt x="178" y="51"/>
                  </a:cubicBezTo>
                  <a:cubicBezTo>
                    <a:pt x="177" y="51"/>
                    <a:pt x="176" y="52"/>
                    <a:pt x="175" y="53"/>
                  </a:cubicBezTo>
                  <a:cubicBezTo>
                    <a:pt x="175" y="54"/>
                    <a:pt x="174" y="55"/>
                    <a:pt x="174" y="57"/>
                  </a:cubicBezTo>
                  <a:cubicBezTo>
                    <a:pt x="174" y="59"/>
                    <a:pt x="175" y="60"/>
                    <a:pt x="176" y="61"/>
                  </a:cubicBezTo>
                  <a:cubicBezTo>
                    <a:pt x="177" y="63"/>
                    <a:pt x="179" y="63"/>
                    <a:pt x="180" y="63"/>
                  </a:cubicBezTo>
                  <a:cubicBezTo>
                    <a:pt x="181" y="63"/>
                    <a:pt x="182" y="63"/>
                    <a:pt x="183" y="63"/>
                  </a:cubicBezTo>
                  <a:cubicBezTo>
                    <a:pt x="183" y="62"/>
                    <a:pt x="184" y="62"/>
                    <a:pt x="185" y="61"/>
                  </a:cubicBezTo>
                  <a:cubicBezTo>
                    <a:pt x="184" y="63"/>
                    <a:pt x="184" y="65"/>
                    <a:pt x="184" y="65"/>
                  </a:cubicBezTo>
                  <a:cubicBezTo>
                    <a:pt x="183" y="66"/>
                    <a:pt x="183" y="67"/>
                    <a:pt x="182" y="67"/>
                  </a:cubicBezTo>
                  <a:cubicBezTo>
                    <a:pt x="181" y="67"/>
                    <a:pt x="181" y="66"/>
                    <a:pt x="181" y="66"/>
                  </a:cubicBezTo>
                  <a:cubicBezTo>
                    <a:pt x="180" y="66"/>
                    <a:pt x="180" y="65"/>
                    <a:pt x="180" y="65"/>
                  </a:cubicBezTo>
                  <a:lnTo>
                    <a:pt x="175" y="65"/>
                  </a:lnTo>
                  <a:close/>
                  <a:moveTo>
                    <a:pt x="184" y="57"/>
                  </a:moveTo>
                  <a:cubicBezTo>
                    <a:pt x="184" y="56"/>
                    <a:pt x="184" y="55"/>
                    <a:pt x="184" y="54"/>
                  </a:cubicBezTo>
                  <a:cubicBezTo>
                    <a:pt x="183" y="54"/>
                    <a:pt x="182" y="53"/>
                    <a:pt x="182" y="53"/>
                  </a:cubicBezTo>
                  <a:cubicBezTo>
                    <a:pt x="181" y="53"/>
                    <a:pt x="180" y="54"/>
                    <a:pt x="180" y="54"/>
                  </a:cubicBezTo>
                  <a:cubicBezTo>
                    <a:pt x="180" y="55"/>
                    <a:pt x="179" y="56"/>
                    <a:pt x="179" y="57"/>
                  </a:cubicBezTo>
                  <a:cubicBezTo>
                    <a:pt x="179" y="58"/>
                    <a:pt x="180" y="58"/>
                    <a:pt x="180" y="59"/>
                  </a:cubicBezTo>
                  <a:cubicBezTo>
                    <a:pt x="181" y="60"/>
                    <a:pt x="181" y="60"/>
                    <a:pt x="182" y="60"/>
                  </a:cubicBezTo>
                  <a:cubicBezTo>
                    <a:pt x="183" y="60"/>
                    <a:pt x="183" y="60"/>
                    <a:pt x="184" y="59"/>
                  </a:cubicBezTo>
                  <a:cubicBezTo>
                    <a:pt x="184" y="59"/>
                    <a:pt x="184" y="58"/>
                    <a:pt x="184" y="57"/>
                  </a:cubicBezTo>
                  <a:close/>
                  <a:moveTo>
                    <a:pt x="139" y="33"/>
                  </a:moveTo>
                  <a:cubicBezTo>
                    <a:pt x="138" y="33"/>
                    <a:pt x="137" y="34"/>
                    <a:pt x="136" y="35"/>
                  </a:cubicBezTo>
                  <a:cubicBezTo>
                    <a:pt x="136" y="36"/>
                    <a:pt x="136" y="37"/>
                    <a:pt x="136" y="38"/>
                  </a:cubicBezTo>
                  <a:cubicBezTo>
                    <a:pt x="136" y="39"/>
                    <a:pt x="136" y="40"/>
                    <a:pt x="136" y="41"/>
                  </a:cubicBezTo>
                  <a:cubicBezTo>
                    <a:pt x="137" y="42"/>
                    <a:pt x="138" y="42"/>
                    <a:pt x="139" y="43"/>
                  </a:cubicBezTo>
                  <a:cubicBezTo>
                    <a:pt x="140" y="43"/>
                    <a:pt x="141" y="44"/>
                    <a:pt x="143" y="44"/>
                  </a:cubicBezTo>
                  <a:cubicBezTo>
                    <a:pt x="145" y="44"/>
                    <a:pt x="146" y="44"/>
                    <a:pt x="146" y="43"/>
                  </a:cubicBezTo>
                  <a:cubicBezTo>
                    <a:pt x="147" y="43"/>
                    <a:pt x="148" y="43"/>
                    <a:pt x="149" y="42"/>
                  </a:cubicBezTo>
                  <a:cubicBezTo>
                    <a:pt x="150" y="42"/>
                    <a:pt x="150" y="41"/>
                    <a:pt x="150" y="40"/>
                  </a:cubicBezTo>
                  <a:cubicBezTo>
                    <a:pt x="151" y="40"/>
                    <a:pt x="151" y="39"/>
                    <a:pt x="151" y="38"/>
                  </a:cubicBezTo>
                  <a:cubicBezTo>
                    <a:pt x="151" y="37"/>
                    <a:pt x="151" y="36"/>
                    <a:pt x="150" y="35"/>
                  </a:cubicBezTo>
                  <a:cubicBezTo>
                    <a:pt x="150" y="34"/>
                    <a:pt x="149" y="34"/>
                    <a:pt x="148" y="33"/>
                  </a:cubicBezTo>
                  <a:cubicBezTo>
                    <a:pt x="149" y="33"/>
                    <a:pt x="149" y="32"/>
                    <a:pt x="150" y="31"/>
                  </a:cubicBezTo>
                  <a:cubicBezTo>
                    <a:pt x="150" y="31"/>
                    <a:pt x="151" y="30"/>
                    <a:pt x="151" y="29"/>
                  </a:cubicBezTo>
                  <a:cubicBezTo>
                    <a:pt x="151" y="28"/>
                    <a:pt x="150" y="26"/>
                    <a:pt x="149" y="25"/>
                  </a:cubicBezTo>
                  <a:cubicBezTo>
                    <a:pt x="147" y="24"/>
                    <a:pt x="146" y="24"/>
                    <a:pt x="143" y="24"/>
                  </a:cubicBezTo>
                  <a:cubicBezTo>
                    <a:pt x="141" y="24"/>
                    <a:pt x="140" y="24"/>
                    <a:pt x="138" y="25"/>
                  </a:cubicBezTo>
                  <a:cubicBezTo>
                    <a:pt x="137" y="26"/>
                    <a:pt x="136" y="27"/>
                    <a:pt x="136" y="29"/>
                  </a:cubicBezTo>
                  <a:cubicBezTo>
                    <a:pt x="136" y="30"/>
                    <a:pt x="136" y="31"/>
                    <a:pt x="137" y="32"/>
                  </a:cubicBezTo>
                  <a:cubicBezTo>
                    <a:pt x="137" y="32"/>
                    <a:pt x="138" y="33"/>
                    <a:pt x="139" y="33"/>
                  </a:cubicBezTo>
                  <a:close/>
                  <a:moveTo>
                    <a:pt x="141" y="29"/>
                  </a:moveTo>
                  <a:cubicBezTo>
                    <a:pt x="141" y="30"/>
                    <a:pt x="141" y="31"/>
                    <a:pt x="142" y="31"/>
                  </a:cubicBezTo>
                  <a:cubicBezTo>
                    <a:pt x="142" y="31"/>
                    <a:pt x="143" y="32"/>
                    <a:pt x="143" y="32"/>
                  </a:cubicBezTo>
                  <a:cubicBezTo>
                    <a:pt x="144" y="32"/>
                    <a:pt x="145" y="31"/>
                    <a:pt x="145" y="31"/>
                  </a:cubicBezTo>
                  <a:cubicBezTo>
                    <a:pt x="145" y="31"/>
                    <a:pt x="145" y="30"/>
                    <a:pt x="145" y="29"/>
                  </a:cubicBezTo>
                  <a:cubicBezTo>
                    <a:pt x="145" y="29"/>
                    <a:pt x="145" y="28"/>
                    <a:pt x="145" y="28"/>
                  </a:cubicBezTo>
                  <a:cubicBezTo>
                    <a:pt x="144" y="27"/>
                    <a:pt x="144" y="27"/>
                    <a:pt x="143" y="27"/>
                  </a:cubicBezTo>
                  <a:cubicBezTo>
                    <a:pt x="143" y="27"/>
                    <a:pt x="142" y="27"/>
                    <a:pt x="142" y="28"/>
                  </a:cubicBezTo>
                  <a:cubicBezTo>
                    <a:pt x="141" y="28"/>
                    <a:pt x="141" y="29"/>
                    <a:pt x="141" y="29"/>
                  </a:cubicBezTo>
                  <a:close/>
                  <a:moveTo>
                    <a:pt x="141" y="38"/>
                  </a:moveTo>
                  <a:cubicBezTo>
                    <a:pt x="141" y="38"/>
                    <a:pt x="141" y="39"/>
                    <a:pt x="142" y="40"/>
                  </a:cubicBezTo>
                  <a:cubicBezTo>
                    <a:pt x="142" y="40"/>
                    <a:pt x="143" y="40"/>
                    <a:pt x="143" y="40"/>
                  </a:cubicBezTo>
                  <a:cubicBezTo>
                    <a:pt x="144" y="40"/>
                    <a:pt x="145" y="40"/>
                    <a:pt x="145" y="40"/>
                  </a:cubicBezTo>
                  <a:cubicBezTo>
                    <a:pt x="146" y="39"/>
                    <a:pt x="146" y="38"/>
                    <a:pt x="146" y="37"/>
                  </a:cubicBezTo>
                  <a:cubicBezTo>
                    <a:pt x="146" y="37"/>
                    <a:pt x="146" y="36"/>
                    <a:pt x="145" y="35"/>
                  </a:cubicBezTo>
                  <a:cubicBezTo>
                    <a:pt x="145" y="35"/>
                    <a:pt x="144" y="35"/>
                    <a:pt x="143" y="35"/>
                  </a:cubicBezTo>
                  <a:cubicBezTo>
                    <a:pt x="143" y="35"/>
                    <a:pt x="142" y="35"/>
                    <a:pt x="142" y="35"/>
                  </a:cubicBezTo>
                  <a:cubicBezTo>
                    <a:pt x="141" y="36"/>
                    <a:pt x="141" y="37"/>
                    <a:pt x="141" y="38"/>
                  </a:cubicBezTo>
                  <a:close/>
                  <a:moveTo>
                    <a:pt x="92" y="20"/>
                  </a:moveTo>
                  <a:cubicBezTo>
                    <a:pt x="92" y="25"/>
                    <a:pt x="92" y="25"/>
                    <a:pt x="92" y="25"/>
                  </a:cubicBezTo>
                  <a:cubicBezTo>
                    <a:pt x="101" y="25"/>
                    <a:pt x="101" y="25"/>
                    <a:pt x="101" y="25"/>
                  </a:cubicBezTo>
                  <a:cubicBezTo>
                    <a:pt x="99" y="27"/>
                    <a:pt x="98" y="30"/>
                    <a:pt x="97" y="32"/>
                  </a:cubicBezTo>
                  <a:cubicBezTo>
                    <a:pt x="96" y="34"/>
                    <a:pt x="95" y="36"/>
                    <a:pt x="95" y="40"/>
                  </a:cubicBezTo>
                  <a:cubicBezTo>
                    <a:pt x="100" y="40"/>
                    <a:pt x="100" y="40"/>
                    <a:pt x="100" y="40"/>
                  </a:cubicBezTo>
                  <a:cubicBezTo>
                    <a:pt x="100" y="37"/>
                    <a:pt x="101" y="35"/>
                    <a:pt x="101" y="34"/>
                  </a:cubicBezTo>
                  <a:cubicBezTo>
                    <a:pt x="102" y="32"/>
                    <a:pt x="103" y="30"/>
                    <a:pt x="104" y="28"/>
                  </a:cubicBezTo>
                  <a:cubicBezTo>
                    <a:pt x="105" y="27"/>
                    <a:pt x="106" y="25"/>
                    <a:pt x="107" y="24"/>
                  </a:cubicBezTo>
                  <a:cubicBezTo>
                    <a:pt x="107" y="20"/>
                    <a:pt x="107" y="20"/>
                    <a:pt x="107" y="20"/>
                  </a:cubicBezTo>
                  <a:lnTo>
                    <a:pt x="92" y="20"/>
                  </a:lnTo>
                  <a:close/>
                  <a:moveTo>
                    <a:pt x="66" y="45"/>
                  </a:moveTo>
                  <a:cubicBezTo>
                    <a:pt x="66" y="44"/>
                    <a:pt x="65" y="44"/>
                    <a:pt x="65" y="43"/>
                  </a:cubicBezTo>
                  <a:cubicBezTo>
                    <a:pt x="64" y="42"/>
                    <a:pt x="63" y="42"/>
                    <a:pt x="62" y="41"/>
                  </a:cubicBezTo>
                  <a:cubicBezTo>
                    <a:pt x="62" y="41"/>
                    <a:pt x="60" y="41"/>
                    <a:pt x="59" y="41"/>
                  </a:cubicBezTo>
                  <a:cubicBezTo>
                    <a:pt x="56" y="41"/>
                    <a:pt x="54" y="42"/>
                    <a:pt x="53" y="43"/>
                  </a:cubicBezTo>
                  <a:cubicBezTo>
                    <a:pt x="51" y="45"/>
                    <a:pt x="51" y="47"/>
                    <a:pt x="51" y="51"/>
                  </a:cubicBezTo>
                  <a:cubicBezTo>
                    <a:pt x="51" y="53"/>
                    <a:pt x="51" y="55"/>
                    <a:pt x="52" y="56"/>
                  </a:cubicBezTo>
                  <a:cubicBezTo>
                    <a:pt x="52" y="58"/>
                    <a:pt x="53" y="59"/>
                    <a:pt x="54" y="59"/>
                  </a:cubicBezTo>
                  <a:cubicBezTo>
                    <a:pt x="56" y="60"/>
                    <a:pt x="57" y="60"/>
                    <a:pt x="59" y="60"/>
                  </a:cubicBezTo>
                  <a:cubicBezTo>
                    <a:pt x="61" y="60"/>
                    <a:pt x="62" y="60"/>
                    <a:pt x="63" y="60"/>
                  </a:cubicBezTo>
                  <a:cubicBezTo>
                    <a:pt x="64" y="59"/>
                    <a:pt x="65" y="58"/>
                    <a:pt x="65" y="57"/>
                  </a:cubicBezTo>
                  <a:cubicBezTo>
                    <a:pt x="66" y="56"/>
                    <a:pt x="66" y="55"/>
                    <a:pt x="66" y="54"/>
                  </a:cubicBezTo>
                  <a:cubicBezTo>
                    <a:pt x="66" y="52"/>
                    <a:pt x="66" y="50"/>
                    <a:pt x="65" y="49"/>
                  </a:cubicBezTo>
                  <a:cubicBezTo>
                    <a:pt x="63" y="48"/>
                    <a:pt x="62" y="47"/>
                    <a:pt x="60" y="47"/>
                  </a:cubicBezTo>
                  <a:cubicBezTo>
                    <a:pt x="59" y="47"/>
                    <a:pt x="59" y="48"/>
                    <a:pt x="58" y="48"/>
                  </a:cubicBezTo>
                  <a:cubicBezTo>
                    <a:pt x="57" y="48"/>
                    <a:pt x="57" y="49"/>
                    <a:pt x="56" y="49"/>
                  </a:cubicBezTo>
                  <a:cubicBezTo>
                    <a:pt x="56" y="47"/>
                    <a:pt x="56" y="46"/>
                    <a:pt x="57" y="45"/>
                  </a:cubicBezTo>
                  <a:cubicBezTo>
                    <a:pt x="57" y="44"/>
                    <a:pt x="58" y="44"/>
                    <a:pt x="59" y="44"/>
                  </a:cubicBezTo>
                  <a:cubicBezTo>
                    <a:pt x="59" y="44"/>
                    <a:pt x="60" y="44"/>
                    <a:pt x="60" y="44"/>
                  </a:cubicBezTo>
                  <a:cubicBezTo>
                    <a:pt x="60" y="45"/>
                    <a:pt x="61" y="45"/>
                    <a:pt x="61" y="46"/>
                  </a:cubicBezTo>
                  <a:lnTo>
                    <a:pt x="66" y="45"/>
                  </a:lnTo>
                  <a:close/>
                  <a:moveTo>
                    <a:pt x="56" y="54"/>
                  </a:moveTo>
                  <a:cubicBezTo>
                    <a:pt x="56" y="55"/>
                    <a:pt x="56" y="56"/>
                    <a:pt x="57" y="56"/>
                  </a:cubicBezTo>
                  <a:cubicBezTo>
                    <a:pt x="58" y="57"/>
                    <a:pt x="58" y="57"/>
                    <a:pt x="59" y="57"/>
                  </a:cubicBezTo>
                  <a:cubicBezTo>
                    <a:pt x="60" y="57"/>
                    <a:pt x="60" y="57"/>
                    <a:pt x="61" y="56"/>
                  </a:cubicBezTo>
                  <a:cubicBezTo>
                    <a:pt x="61" y="56"/>
                    <a:pt x="61" y="55"/>
                    <a:pt x="61" y="54"/>
                  </a:cubicBezTo>
                  <a:cubicBezTo>
                    <a:pt x="61" y="53"/>
                    <a:pt x="61" y="52"/>
                    <a:pt x="61" y="52"/>
                  </a:cubicBezTo>
                  <a:cubicBezTo>
                    <a:pt x="60" y="51"/>
                    <a:pt x="60" y="51"/>
                    <a:pt x="59" y="51"/>
                  </a:cubicBezTo>
                  <a:cubicBezTo>
                    <a:pt x="58" y="51"/>
                    <a:pt x="57" y="51"/>
                    <a:pt x="57" y="52"/>
                  </a:cubicBezTo>
                  <a:cubicBezTo>
                    <a:pt x="56" y="52"/>
                    <a:pt x="56" y="53"/>
                    <a:pt x="56" y="54"/>
                  </a:cubicBezTo>
                  <a:close/>
                  <a:moveTo>
                    <a:pt x="27" y="77"/>
                  </a:moveTo>
                  <a:cubicBezTo>
                    <a:pt x="25" y="88"/>
                    <a:pt x="25" y="88"/>
                    <a:pt x="25" y="88"/>
                  </a:cubicBezTo>
                  <a:cubicBezTo>
                    <a:pt x="30" y="88"/>
                    <a:pt x="30" y="88"/>
                    <a:pt x="30" y="88"/>
                  </a:cubicBezTo>
                  <a:cubicBezTo>
                    <a:pt x="30" y="88"/>
                    <a:pt x="31" y="88"/>
                    <a:pt x="31" y="87"/>
                  </a:cubicBezTo>
                  <a:cubicBezTo>
                    <a:pt x="32" y="87"/>
                    <a:pt x="32" y="87"/>
                    <a:pt x="33" y="87"/>
                  </a:cubicBezTo>
                  <a:cubicBezTo>
                    <a:pt x="33" y="87"/>
                    <a:pt x="34" y="87"/>
                    <a:pt x="35" y="88"/>
                  </a:cubicBezTo>
                  <a:cubicBezTo>
                    <a:pt x="35" y="88"/>
                    <a:pt x="35" y="89"/>
                    <a:pt x="35" y="90"/>
                  </a:cubicBezTo>
                  <a:cubicBezTo>
                    <a:pt x="35" y="91"/>
                    <a:pt x="35" y="92"/>
                    <a:pt x="35" y="93"/>
                  </a:cubicBezTo>
                  <a:cubicBezTo>
                    <a:pt x="34" y="93"/>
                    <a:pt x="33" y="94"/>
                    <a:pt x="33" y="94"/>
                  </a:cubicBezTo>
                  <a:cubicBezTo>
                    <a:pt x="32" y="94"/>
                    <a:pt x="31" y="93"/>
                    <a:pt x="31" y="93"/>
                  </a:cubicBezTo>
                  <a:cubicBezTo>
                    <a:pt x="31" y="92"/>
                    <a:pt x="30" y="92"/>
                    <a:pt x="30" y="91"/>
                  </a:cubicBezTo>
                  <a:cubicBezTo>
                    <a:pt x="25" y="92"/>
                    <a:pt x="25" y="92"/>
                    <a:pt x="25" y="92"/>
                  </a:cubicBezTo>
                  <a:cubicBezTo>
                    <a:pt x="25" y="92"/>
                    <a:pt x="25" y="93"/>
                    <a:pt x="26" y="94"/>
                  </a:cubicBezTo>
                  <a:cubicBezTo>
                    <a:pt x="26" y="94"/>
                    <a:pt x="27" y="95"/>
                    <a:pt x="27" y="95"/>
                  </a:cubicBezTo>
                  <a:cubicBezTo>
                    <a:pt x="28" y="96"/>
                    <a:pt x="29" y="96"/>
                    <a:pt x="30" y="96"/>
                  </a:cubicBezTo>
                  <a:cubicBezTo>
                    <a:pt x="30" y="97"/>
                    <a:pt x="32" y="97"/>
                    <a:pt x="33" y="97"/>
                  </a:cubicBezTo>
                  <a:cubicBezTo>
                    <a:pt x="35" y="97"/>
                    <a:pt x="36" y="97"/>
                    <a:pt x="37" y="96"/>
                  </a:cubicBezTo>
                  <a:cubicBezTo>
                    <a:pt x="38" y="95"/>
                    <a:pt x="39" y="94"/>
                    <a:pt x="40" y="93"/>
                  </a:cubicBezTo>
                  <a:cubicBezTo>
                    <a:pt x="40" y="92"/>
                    <a:pt x="41" y="91"/>
                    <a:pt x="41" y="90"/>
                  </a:cubicBezTo>
                  <a:cubicBezTo>
                    <a:pt x="41" y="88"/>
                    <a:pt x="40" y="87"/>
                    <a:pt x="39" y="85"/>
                  </a:cubicBezTo>
                  <a:cubicBezTo>
                    <a:pt x="38" y="84"/>
                    <a:pt x="36" y="84"/>
                    <a:pt x="34" y="84"/>
                  </a:cubicBezTo>
                  <a:cubicBezTo>
                    <a:pt x="34" y="84"/>
                    <a:pt x="33" y="84"/>
                    <a:pt x="32" y="84"/>
                  </a:cubicBezTo>
                  <a:cubicBezTo>
                    <a:pt x="32" y="84"/>
                    <a:pt x="31" y="84"/>
                    <a:pt x="31" y="85"/>
                  </a:cubicBezTo>
                  <a:cubicBezTo>
                    <a:pt x="31" y="82"/>
                    <a:pt x="31" y="82"/>
                    <a:pt x="31" y="82"/>
                  </a:cubicBezTo>
                  <a:cubicBezTo>
                    <a:pt x="40" y="82"/>
                    <a:pt x="40" y="82"/>
                    <a:pt x="40" y="82"/>
                  </a:cubicBezTo>
                  <a:cubicBezTo>
                    <a:pt x="40" y="77"/>
                    <a:pt x="40" y="77"/>
                    <a:pt x="40" y="77"/>
                  </a:cubicBezTo>
                  <a:lnTo>
                    <a:pt x="27" y="77"/>
                  </a:lnTo>
                  <a:close/>
                  <a:moveTo>
                    <a:pt x="30" y="138"/>
                  </a:moveTo>
                  <a:cubicBezTo>
                    <a:pt x="30" y="142"/>
                    <a:pt x="30" y="142"/>
                    <a:pt x="30" y="142"/>
                  </a:cubicBezTo>
                  <a:cubicBezTo>
                    <a:pt x="35" y="142"/>
                    <a:pt x="35" y="142"/>
                    <a:pt x="35" y="142"/>
                  </a:cubicBezTo>
                  <a:cubicBezTo>
                    <a:pt x="35" y="138"/>
                    <a:pt x="35" y="138"/>
                    <a:pt x="35" y="138"/>
                  </a:cubicBezTo>
                  <a:cubicBezTo>
                    <a:pt x="37" y="138"/>
                    <a:pt x="37" y="138"/>
                    <a:pt x="37" y="138"/>
                  </a:cubicBezTo>
                  <a:cubicBezTo>
                    <a:pt x="37" y="134"/>
                    <a:pt x="37" y="134"/>
                    <a:pt x="37" y="134"/>
                  </a:cubicBezTo>
                  <a:cubicBezTo>
                    <a:pt x="35" y="134"/>
                    <a:pt x="35" y="134"/>
                    <a:pt x="35" y="134"/>
                  </a:cubicBezTo>
                  <a:cubicBezTo>
                    <a:pt x="35" y="122"/>
                    <a:pt x="35" y="122"/>
                    <a:pt x="35" y="122"/>
                  </a:cubicBezTo>
                  <a:cubicBezTo>
                    <a:pt x="30" y="122"/>
                    <a:pt x="30" y="122"/>
                    <a:pt x="30" y="122"/>
                  </a:cubicBezTo>
                  <a:cubicBezTo>
                    <a:pt x="21" y="134"/>
                    <a:pt x="21" y="134"/>
                    <a:pt x="21" y="134"/>
                  </a:cubicBezTo>
                  <a:cubicBezTo>
                    <a:pt x="21" y="138"/>
                    <a:pt x="21" y="138"/>
                    <a:pt x="21" y="138"/>
                  </a:cubicBezTo>
                  <a:lnTo>
                    <a:pt x="30" y="138"/>
                  </a:lnTo>
                  <a:close/>
                  <a:moveTo>
                    <a:pt x="30" y="134"/>
                  </a:moveTo>
                  <a:cubicBezTo>
                    <a:pt x="30" y="128"/>
                    <a:pt x="30" y="128"/>
                    <a:pt x="30" y="128"/>
                  </a:cubicBezTo>
                  <a:cubicBezTo>
                    <a:pt x="25" y="134"/>
                    <a:pt x="25" y="134"/>
                    <a:pt x="25" y="134"/>
                  </a:cubicBezTo>
                  <a:lnTo>
                    <a:pt x="30" y="134"/>
                  </a:lnTo>
                  <a:close/>
                  <a:moveTo>
                    <a:pt x="47" y="168"/>
                  </a:moveTo>
                  <a:cubicBezTo>
                    <a:pt x="47" y="167"/>
                    <a:pt x="47" y="167"/>
                    <a:pt x="48" y="166"/>
                  </a:cubicBezTo>
                  <a:cubicBezTo>
                    <a:pt x="48" y="166"/>
                    <a:pt x="49" y="166"/>
                    <a:pt x="49" y="166"/>
                  </a:cubicBezTo>
                  <a:cubicBezTo>
                    <a:pt x="50" y="166"/>
                    <a:pt x="50" y="166"/>
                    <a:pt x="51" y="166"/>
                  </a:cubicBezTo>
                  <a:cubicBezTo>
                    <a:pt x="51" y="167"/>
                    <a:pt x="51" y="167"/>
                    <a:pt x="51" y="168"/>
                  </a:cubicBezTo>
                  <a:cubicBezTo>
                    <a:pt x="51" y="168"/>
                    <a:pt x="51" y="169"/>
                    <a:pt x="50" y="169"/>
                  </a:cubicBezTo>
                  <a:cubicBezTo>
                    <a:pt x="50" y="170"/>
                    <a:pt x="49" y="170"/>
                    <a:pt x="49" y="170"/>
                  </a:cubicBezTo>
                  <a:cubicBezTo>
                    <a:pt x="48" y="170"/>
                    <a:pt x="48" y="170"/>
                    <a:pt x="48" y="170"/>
                  </a:cubicBezTo>
                  <a:cubicBezTo>
                    <a:pt x="48" y="174"/>
                    <a:pt x="48" y="174"/>
                    <a:pt x="48" y="174"/>
                  </a:cubicBezTo>
                  <a:cubicBezTo>
                    <a:pt x="48" y="174"/>
                    <a:pt x="49" y="173"/>
                    <a:pt x="49" y="173"/>
                  </a:cubicBezTo>
                  <a:cubicBezTo>
                    <a:pt x="50" y="173"/>
                    <a:pt x="51" y="174"/>
                    <a:pt x="51" y="174"/>
                  </a:cubicBezTo>
                  <a:cubicBezTo>
                    <a:pt x="52" y="175"/>
                    <a:pt x="52" y="175"/>
                    <a:pt x="52" y="176"/>
                  </a:cubicBezTo>
                  <a:cubicBezTo>
                    <a:pt x="52" y="177"/>
                    <a:pt x="52" y="178"/>
                    <a:pt x="51" y="178"/>
                  </a:cubicBezTo>
                  <a:cubicBezTo>
                    <a:pt x="51" y="179"/>
                    <a:pt x="50" y="179"/>
                    <a:pt x="49" y="179"/>
                  </a:cubicBezTo>
                  <a:cubicBezTo>
                    <a:pt x="49" y="179"/>
                    <a:pt x="48" y="179"/>
                    <a:pt x="48" y="178"/>
                  </a:cubicBezTo>
                  <a:cubicBezTo>
                    <a:pt x="47" y="178"/>
                    <a:pt x="47" y="177"/>
                    <a:pt x="47" y="176"/>
                  </a:cubicBezTo>
                  <a:cubicBezTo>
                    <a:pt x="42" y="177"/>
                    <a:pt x="42" y="177"/>
                    <a:pt x="42" y="177"/>
                  </a:cubicBezTo>
                  <a:cubicBezTo>
                    <a:pt x="42" y="178"/>
                    <a:pt x="42" y="179"/>
                    <a:pt x="43" y="180"/>
                  </a:cubicBezTo>
                  <a:cubicBezTo>
                    <a:pt x="44" y="181"/>
                    <a:pt x="44" y="181"/>
                    <a:pt x="45" y="182"/>
                  </a:cubicBezTo>
                  <a:cubicBezTo>
                    <a:pt x="46" y="182"/>
                    <a:pt x="48" y="182"/>
                    <a:pt x="50" y="182"/>
                  </a:cubicBezTo>
                  <a:cubicBezTo>
                    <a:pt x="51" y="182"/>
                    <a:pt x="53" y="182"/>
                    <a:pt x="54" y="181"/>
                  </a:cubicBezTo>
                  <a:cubicBezTo>
                    <a:pt x="55" y="181"/>
                    <a:pt x="56" y="180"/>
                    <a:pt x="56" y="179"/>
                  </a:cubicBezTo>
                  <a:cubicBezTo>
                    <a:pt x="57" y="178"/>
                    <a:pt x="57" y="177"/>
                    <a:pt x="57" y="176"/>
                  </a:cubicBezTo>
                  <a:cubicBezTo>
                    <a:pt x="57" y="175"/>
                    <a:pt x="57" y="174"/>
                    <a:pt x="57" y="174"/>
                  </a:cubicBezTo>
                  <a:cubicBezTo>
                    <a:pt x="56" y="173"/>
                    <a:pt x="56" y="172"/>
                    <a:pt x="55" y="172"/>
                  </a:cubicBezTo>
                  <a:cubicBezTo>
                    <a:pt x="55" y="172"/>
                    <a:pt x="54" y="172"/>
                    <a:pt x="54" y="171"/>
                  </a:cubicBezTo>
                  <a:cubicBezTo>
                    <a:pt x="54" y="171"/>
                    <a:pt x="55" y="170"/>
                    <a:pt x="56" y="170"/>
                  </a:cubicBezTo>
                  <a:cubicBezTo>
                    <a:pt x="56" y="169"/>
                    <a:pt x="56" y="168"/>
                    <a:pt x="56" y="167"/>
                  </a:cubicBezTo>
                  <a:cubicBezTo>
                    <a:pt x="56" y="166"/>
                    <a:pt x="56" y="165"/>
                    <a:pt x="55" y="164"/>
                  </a:cubicBezTo>
                  <a:cubicBezTo>
                    <a:pt x="54" y="163"/>
                    <a:pt x="52" y="163"/>
                    <a:pt x="49" y="163"/>
                  </a:cubicBezTo>
                  <a:cubicBezTo>
                    <a:pt x="47" y="163"/>
                    <a:pt x="45" y="163"/>
                    <a:pt x="44" y="164"/>
                  </a:cubicBezTo>
                  <a:cubicBezTo>
                    <a:pt x="43" y="165"/>
                    <a:pt x="42" y="166"/>
                    <a:pt x="42" y="168"/>
                  </a:cubicBezTo>
                  <a:lnTo>
                    <a:pt x="47" y="168"/>
                  </a:lnTo>
                  <a:close/>
                  <a:moveTo>
                    <a:pt x="94" y="207"/>
                  </a:moveTo>
                  <a:cubicBezTo>
                    <a:pt x="94" y="203"/>
                    <a:pt x="94" y="203"/>
                    <a:pt x="94" y="203"/>
                  </a:cubicBezTo>
                  <a:cubicBezTo>
                    <a:pt x="86" y="203"/>
                    <a:pt x="86" y="203"/>
                    <a:pt x="86" y="203"/>
                  </a:cubicBezTo>
                  <a:cubicBezTo>
                    <a:pt x="86" y="202"/>
                    <a:pt x="87" y="202"/>
                    <a:pt x="87" y="202"/>
                  </a:cubicBezTo>
                  <a:cubicBezTo>
                    <a:pt x="88" y="201"/>
                    <a:pt x="88" y="201"/>
                    <a:pt x="89" y="200"/>
                  </a:cubicBezTo>
                  <a:cubicBezTo>
                    <a:pt x="91" y="199"/>
                    <a:pt x="92" y="198"/>
                    <a:pt x="93" y="197"/>
                  </a:cubicBezTo>
                  <a:cubicBezTo>
                    <a:pt x="94" y="195"/>
                    <a:pt x="94" y="194"/>
                    <a:pt x="94" y="193"/>
                  </a:cubicBezTo>
                  <a:cubicBezTo>
                    <a:pt x="94" y="192"/>
                    <a:pt x="94" y="191"/>
                    <a:pt x="93" y="190"/>
                  </a:cubicBezTo>
                  <a:cubicBezTo>
                    <a:pt x="93" y="189"/>
                    <a:pt x="92" y="189"/>
                    <a:pt x="91" y="188"/>
                  </a:cubicBezTo>
                  <a:cubicBezTo>
                    <a:pt x="90" y="188"/>
                    <a:pt x="88" y="188"/>
                    <a:pt x="86" y="188"/>
                  </a:cubicBezTo>
                  <a:cubicBezTo>
                    <a:pt x="85" y="188"/>
                    <a:pt x="83" y="188"/>
                    <a:pt x="82" y="188"/>
                  </a:cubicBezTo>
                  <a:cubicBezTo>
                    <a:pt x="81" y="189"/>
                    <a:pt x="80" y="189"/>
                    <a:pt x="80" y="190"/>
                  </a:cubicBezTo>
                  <a:cubicBezTo>
                    <a:pt x="79" y="191"/>
                    <a:pt x="79" y="192"/>
                    <a:pt x="79" y="194"/>
                  </a:cubicBezTo>
                  <a:cubicBezTo>
                    <a:pt x="84" y="194"/>
                    <a:pt x="84" y="194"/>
                    <a:pt x="84" y="194"/>
                  </a:cubicBezTo>
                  <a:cubicBezTo>
                    <a:pt x="84" y="193"/>
                    <a:pt x="84" y="192"/>
                    <a:pt x="85" y="192"/>
                  </a:cubicBezTo>
                  <a:cubicBezTo>
                    <a:pt x="85" y="191"/>
                    <a:pt x="86" y="191"/>
                    <a:pt x="87" y="191"/>
                  </a:cubicBezTo>
                  <a:cubicBezTo>
                    <a:pt x="87" y="191"/>
                    <a:pt x="88" y="191"/>
                    <a:pt x="88" y="192"/>
                  </a:cubicBezTo>
                  <a:cubicBezTo>
                    <a:pt x="89" y="192"/>
                    <a:pt x="89" y="193"/>
                    <a:pt x="89" y="193"/>
                  </a:cubicBezTo>
                  <a:cubicBezTo>
                    <a:pt x="89" y="194"/>
                    <a:pt x="89" y="194"/>
                    <a:pt x="88" y="195"/>
                  </a:cubicBezTo>
                  <a:cubicBezTo>
                    <a:pt x="88" y="196"/>
                    <a:pt x="87" y="197"/>
                    <a:pt x="85" y="198"/>
                  </a:cubicBezTo>
                  <a:cubicBezTo>
                    <a:pt x="83" y="200"/>
                    <a:pt x="81" y="201"/>
                    <a:pt x="80" y="203"/>
                  </a:cubicBezTo>
                  <a:cubicBezTo>
                    <a:pt x="79" y="204"/>
                    <a:pt x="79" y="205"/>
                    <a:pt x="78" y="207"/>
                  </a:cubicBezTo>
                  <a:lnTo>
                    <a:pt x="94" y="207"/>
                  </a:lnTo>
                  <a:close/>
                  <a:moveTo>
                    <a:pt x="115" y="57"/>
                  </a:moveTo>
                  <a:cubicBezTo>
                    <a:pt x="99" y="57"/>
                    <a:pt x="84" y="64"/>
                    <a:pt x="73" y="74"/>
                  </a:cubicBezTo>
                  <a:cubicBezTo>
                    <a:pt x="63" y="85"/>
                    <a:pt x="56" y="100"/>
                    <a:pt x="56" y="116"/>
                  </a:cubicBezTo>
                  <a:cubicBezTo>
                    <a:pt x="56" y="132"/>
                    <a:pt x="63" y="147"/>
                    <a:pt x="73" y="157"/>
                  </a:cubicBezTo>
                  <a:cubicBezTo>
                    <a:pt x="84" y="168"/>
                    <a:pt x="99" y="174"/>
                    <a:pt x="115" y="174"/>
                  </a:cubicBezTo>
                  <a:cubicBezTo>
                    <a:pt x="131" y="174"/>
                    <a:pt x="146" y="168"/>
                    <a:pt x="156" y="157"/>
                  </a:cubicBezTo>
                  <a:cubicBezTo>
                    <a:pt x="167" y="147"/>
                    <a:pt x="173" y="132"/>
                    <a:pt x="173" y="116"/>
                  </a:cubicBezTo>
                  <a:cubicBezTo>
                    <a:pt x="173" y="100"/>
                    <a:pt x="167" y="85"/>
                    <a:pt x="156" y="74"/>
                  </a:cubicBezTo>
                  <a:cubicBezTo>
                    <a:pt x="146" y="64"/>
                    <a:pt x="131" y="57"/>
                    <a:pt x="115" y="57"/>
                  </a:cubicBezTo>
                  <a:close/>
                  <a:moveTo>
                    <a:pt x="144" y="86"/>
                  </a:moveTo>
                  <a:cubicBezTo>
                    <a:pt x="137" y="79"/>
                    <a:pt x="126" y="74"/>
                    <a:pt x="115" y="74"/>
                  </a:cubicBezTo>
                  <a:cubicBezTo>
                    <a:pt x="103" y="74"/>
                    <a:pt x="93" y="79"/>
                    <a:pt x="85" y="86"/>
                  </a:cubicBezTo>
                  <a:cubicBezTo>
                    <a:pt x="78" y="94"/>
                    <a:pt x="73" y="104"/>
                    <a:pt x="73" y="116"/>
                  </a:cubicBezTo>
                  <a:cubicBezTo>
                    <a:pt x="73" y="127"/>
                    <a:pt x="78" y="138"/>
                    <a:pt x="85" y="145"/>
                  </a:cubicBezTo>
                  <a:cubicBezTo>
                    <a:pt x="93" y="153"/>
                    <a:pt x="103" y="158"/>
                    <a:pt x="115" y="158"/>
                  </a:cubicBezTo>
                  <a:cubicBezTo>
                    <a:pt x="126" y="158"/>
                    <a:pt x="137" y="153"/>
                    <a:pt x="144" y="145"/>
                  </a:cubicBezTo>
                  <a:cubicBezTo>
                    <a:pt x="152" y="138"/>
                    <a:pt x="157" y="127"/>
                    <a:pt x="157" y="116"/>
                  </a:cubicBezTo>
                  <a:cubicBezTo>
                    <a:pt x="157" y="104"/>
                    <a:pt x="152" y="94"/>
                    <a:pt x="144" y="86"/>
                  </a:cubicBezTo>
                  <a:close/>
                  <a:moveTo>
                    <a:pt x="131" y="185"/>
                  </a:moveTo>
                  <a:cubicBezTo>
                    <a:pt x="122" y="185"/>
                    <a:pt x="115" y="192"/>
                    <a:pt x="115" y="201"/>
                  </a:cubicBezTo>
                  <a:cubicBezTo>
                    <a:pt x="115" y="210"/>
                    <a:pt x="122" y="217"/>
                    <a:pt x="131" y="217"/>
                  </a:cubicBezTo>
                  <a:cubicBezTo>
                    <a:pt x="140" y="217"/>
                    <a:pt x="147" y="210"/>
                    <a:pt x="147" y="201"/>
                  </a:cubicBezTo>
                  <a:cubicBezTo>
                    <a:pt x="147" y="192"/>
                    <a:pt x="140" y="185"/>
                    <a:pt x="131" y="185"/>
                  </a:cubicBezTo>
                  <a:close/>
                  <a:moveTo>
                    <a:pt x="94" y="184"/>
                  </a:moveTo>
                  <a:cubicBezTo>
                    <a:pt x="86" y="179"/>
                    <a:pt x="76" y="182"/>
                    <a:pt x="72" y="190"/>
                  </a:cubicBezTo>
                  <a:cubicBezTo>
                    <a:pt x="67" y="197"/>
                    <a:pt x="70" y="207"/>
                    <a:pt x="78" y="212"/>
                  </a:cubicBezTo>
                  <a:cubicBezTo>
                    <a:pt x="86" y="216"/>
                    <a:pt x="95" y="214"/>
                    <a:pt x="100" y="206"/>
                  </a:cubicBezTo>
                  <a:cubicBezTo>
                    <a:pt x="104" y="198"/>
                    <a:pt x="102" y="188"/>
                    <a:pt x="94" y="184"/>
                  </a:cubicBezTo>
                  <a:close/>
                  <a:moveTo>
                    <a:pt x="63" y="164"/>
                  </a:moveTo>
                  <a:cubicBezTo>
                    <a:pt x="58" y="157"/>
                    <a:pt x="48" y="154"/>
                    <a:pt x="41" y="158"/>
                  </a:cubicBezTo>
                  <a:cubicBezTo>
                    <a:pt x="33" y="163"/>
                    <a:pt x="30" y="173"/>
                    <a:pt x="35" y="180"/>
                  </a:cubicBezTo>
                  <a:cubicBezTo>
                    <a:pt x="39" y="188"/>
                    <a:pt x="49" y="191"/>
                    <a:pt x="57" y="186"/>
                  </a:cubicBezTo>
                  <a:cubicBezTo>
                    <a:pt x="65" y="182"/>
                    <a:pt x="67" y="172"/>
                    <a:pt x="63" y="164"/>
                  </a:cubicBezTo>
                  <a:close/>
                  <a:moveTo>
                    <a:pt x="45" y="132"/>
                  </a:moveTo>
                  <a:cubicBezTo>
                    <a:pt x="45" y="123"/>
                    <a:pt x="38" y="116"/>
                    <a:pt x="29" y="116"/>
                  </a:cubicBezTo>
                  <a:cubicBezTo>
                    <a:pt x="20" y="116"/>
                    <a:pt x="13" y="123"/>
                    <a:pt x="13" y="132"/>
                  </a:cubicBezTo>
                  <a:cubicBezTo>
                    <a:pt x="13" y="141"/>
                    <a:pt x="20" y="148"/>
                    <a:pt x="29" y="148"/>
                  </a:cubicBezTo>
                  <a:cubicBezTo>
                    <a:pt x="38" y="148"/>
                    <a:pt x="45" y="141"/>
                    <a:pt x="45" y="132"/>
                  </a:cubicBezTo>
                  <a:close/>
                  <a:moveTo>
                    <a:pt x="47" y="95"/>
                  </a:moveTo>
                  <a:cubicBezTo>
                    <a:pt x="51" y="87"/>
                    <a:pt x="49" y="77"/>
                    <a:pt x="41" y="73"/>
                  </a:cubicBezTo>
                  <a:cubicBezTo>
                    <a:pt x="33" y="68"/>
                    <a:pt x="23" y="71"/>
                    <a:pt x="19" y="79"/>
                  </a:cubicBezTo>
                  <a:cubicBezTo>
                    <a:pt x="14" y="86"/>
                    <a:pt x="17" y="96"/>
                    <a:pt x="25" y="101"/>
                  </a:cubicBezTo>
                  <a:cubicBezTo>
                    <a:pt x="32" y="105"/>
                    <a:pt x="42" y="103"/>
                    <a:pt x="47" y="95"/>
                  </a:cubicBezTo>
                  <a:close/>
                  <a:moveTo>
                    <a:pt x="66" y="64"/>
                  </a:moveTo>
                  <a:cubicBezTo>
                    <a:pt x="74" y="59"/>
                    <a:pt x="77" y="49"/>
                    <a:pt x="72" y="42"/>
                  </a:cubicBezTo>
                  <a:cubicBezTo>
                    <a:pt x="68" y="34"/>
                    <a:pt x="58" y="31"/>
                    <a:pt x="50" y="36"/>
                  </a:cubicBezTo>
                  <a:cubicBezTo>
                    <a:pt x="43" y="40"/>
                    <a:pt x="40" y="50"/>
                    <a:pt x="44" y="58"/>
                  </a:cubicBezTo>
                  <a:cubicBezTo>
                    <a:pt x="49" y="65"/>
                    <a:pt x="59" y="68"/>
                    <a:pt x="66" y="64"/>
                  </a:cubicBezTo>
                  <a:close/>
                  <a:moveTo>
                    <a:pt x="99" y="46"/>
                  </a:moveTo>
                  <a:cubicBezTo>
                    <a:pt x="108" y="46"/>
                    <a:pt x="115" y="39"/>
                    <a:pt x="115" y="30"/>
                  </a:cubicBezTo>
                  <a:cubicBezTo>
                    <a:pt x="115" y="21"/>
                    <a:pt x="108" y="14"/>
                    <a:pt x="99" y="14"/>
                  </a:cubicBezTo>
                  <a:cubicBezTo>
                    <a:pt x="90" y="14"/>
                    <a:pt x="83" y="21"/>
                    <a:pt x="83" y="30"/>
                  </a:cubicBezTo>
                  <a:cubicBezTo>
                    <a:pt x="83" y="39"/>
                    <a:pt x="90" y="46"/>
                    <a:pt x="99" y="46"/>
                  </a:cubicBezTo>
                  <a:close/>
                  <a:moveTo>
                    <a:pt x="136" y="48"/>
                  </a:moveTo>
                  <a:cubicBezTo>
                    <a:pt x="143" y="52"/>
                    <a:pt x="153" y="50"/>
                    <a:pt x="158" y="42"/>
                  </a:cubicBezTo>
                  <a:cubicBezTo>
                    <a:pt x="162" y="34"/>
                    <a:pt x="160" y="24"/>
                    <a:pt x="152" y="20"/>
                  </a:cubicBezTo>
                  <a:cubicBezTo>
                    <a:pt x="144" y="15"/>
                    <a:pt x="134" y="18"/>
                    <a:pt x="130" y="26"/>
                  </a:cubicBezTo>
                  <a:cubicBezTo>
                    <a:pt x="125" y="33"/>
                    <a:pt x="128" y="43"/>
                    <a:pt x="136" y="48"/>
                  </a:cubicBezTo>
                  <a:close/>
                  <a:moveTo>
                    <a:pt x="167" y="67"/>
                  </a:moveTo>
                  <a:cubicBezTo>
                    <a:pt x="171" y="75"/>
                    <a:pt x="181" y="78"/>
                    <a:pt x="189" y="73"/>
                  </a:cubicBezTo>
                  <a:cubicBezTo>
                    <a:pt x="197" y="69"/>
                    <a:pt x="199" y="59"/>
                    <a:pt x="195" y="51"/>
                  </a:cubicBezTo>
                  <a:cubicBezTo>
                    <a:pt x="190" y="43"/>
                    <a:pt x="181" y="41"/>
                    <a:pt x="173" y="45"/>
                  </a:cubicBezTo>
                  <a:cubicBezTo>
                    <a:pt x="165" y="50"/>
                    <a:pt x="163" y="60"/>
                    <a:pt x="167" y="67"/>
                  </a:cubicBezTo>
                  <a:close/>
                  <a:moveTo>
                    <a:pt x="184" y="100"/>
                  </a:moveTo>
                  <a:cubicBezTo>
                    <a:pt x="184" y="109"/>
                    <a:pt x="191" y="116"/>
                    <a:pt x="200" y="116"/>
                  </a:cubicBezTo>
                  <a:cubicBezTo>
                    <a:pt x="209" y="116"/>
                    <a:pt x="217" y="109"/>
                    <a:pt x="217" y="100"/>
                  </a:cubicBezTo>
                  <a:cubicBezTo>
                    <a:pt x="217" y="91"/>
                    <a:pt x="209" y="84"/>
                    <a:pt x="200" y="84"/>
                  </a:cubicBezTo>
                  <a:cubicBezTo>
                    <a:pt x="191" y="84"/>
                    <a:pt x="184" y="91"/>
                    <a:pt x="184" y="100"/>
                  </a:cubicBezTo>
                  <a:close/>
                  <a:moveTo>
                    <a:pt x="183" y="137"/>
                  </a:moveTo>
                  <a:cubicBezTo>
                    <a:pt x="178" y="144"/>
                    <a:pt x="181" y="154"/>
                    <a:pt x="189" y="159"/>
                  </a:cubicBezTo>
                  <a:cubicBezTo>
                    <a:pt x="197" y="163"/>
                    <a:pt x="206" y="161"/>
                    <a:pt x="211" y="153"/>
                  </a:cubicBezTo>
                  <a:cubicBezTo>
                    <a:pt x="215" y="145"/>
                    <a:pt x="213" y="135"/>
                    <a:pt x="205" y="131"/>
                  </a:cubicBezTo>
                  <a:cubicBezTo>
                    <a:pt x="197" y="126"/>
                    <a:pt x="187" y="129"/>
                    <a:pt x="183" y="13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41F5A3FA-C000-4C39-A3A2-5665A05BD2C5}"/>
              </a:ext>
            </a:extLst>
          </p:cNvPr>
          <p:cNvSpPr txBox="1"/>
          <p:nvPr/>
        </p:nvSpPr>
        <p:spPr>
          <a:xfrm>
            <a:off x="912745" y="1907968"/>
            <a:ext cx="1147751"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NUMBERS</a:t>
            </a:r>
          </a:p>
        </p:txBody>
      </p:sp>
      <p:sp>
        <p:nvSpPr>
          <p:cNvPr id="16" name="Trapezoid 15">
            <a:extLst>
              <a:ext uri="{FF2B5EF4-FFF2-40B4-BE49-F238E27FC236}">
                <a16:creationId xmlns:a16="http://schemas.microsoft.com/office/drawing/2014/main" id="{145AC996-E34C-41FB-9E89-6C8C358A1755}"/>
              </a:ext>
            </a:extLst>
          </p:cNvPr>
          <p:cNvSpPr/>
          <p:nvPr/>
        </p:nvSpPr>
        <p:spPr>
          <a:xfrm>
            <a:off x="376468" y="4849059"/>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Machine Learning</a:t>
            </a:r>
          </a:p>
        </p:txBody>
      </p:sp>
      <p:cxnSp>
        <p:nvCxnSpPr>
          <p:cNvPr id="3" name="Straight Connector 2">
            <a:extLst>
              <a:ext uri="{FF2B5EF4-FFF2-40B4-BE49-F238E27FC236}">
                <a16:creationId xmlns:a16="http://schemas.microsoft.com/office/drawing/2014/main" id="{DC738345-02DA-4308-B08B-4D49ED0FD9B9}"/>
              </a:ext>
            </a:extLst>
          </p:cNvPr>
          <p:cNvCxnSpPr/>
          <p:nvPr/>
        </p:nvCxnSpPr>
        <p:spPr>
          <a:xfrm>
            <a:off x="7467600" y="1283368"/>
            <a:ext cx="0" cy="5255544"/>
          </a:xfrm>
          <a:prstGeom prst="line">
            <a:avLst/>
          </a:prstGeom>
          <a:ln>
            <a:solidFill>
              <a:srgbClr val="DE653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2B8727-9E38-4B8E-BAC0-33A3885C05CD}"/>
              </a:ext>
            </a:extLst>
          </p:cNvPr>
          <p:cNvCxnSpPr>
            <a:cxnSpLocks/>
          </p:cNvCxnSpPr>
          <p:nvPr/>
        </p:nvCxnSpPr>
        <p:spPr>
          <a:xfrm>
            <a:off x="3224463" y="3911141"/>
            <a:ext cx="8486274" cy="0"/>
          </a:xfrm>
          <a:prstGeom prst="line">
            <a:avLst/>
          </a:prstGeom>
          <a:ln>
            <a:solidFill>
              <a:srgbClr val="DE653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6A6325D3-A5E3-498A-B7C9-089366252E96}"/>
              </a:ext>
            </a:extLst>
          </p:cNvPr>
          <p:cNvPicPr>
            <a:picLocks noChangeAspect="1"/>
          </p:cNvPicPr>
          <p:nvPr/>
        </p:nvPicPr>
        <p:blipFill>
          <a:blip r:embed="rId7"/>
          <a:stretch>
            <a:fillRect/>
          </a:stretch>
        </p:blipFill>
        <p:spPr>
          <a:xfrm>
            <a:off x="3043620" y="1307596"/>
            <a:ext cx="4388500" cy="2355471"/>
          </a:xfrm>
          <a:prstGeom prst="rect">
            <a:avLst/>
          </a:prstGeom>
        </p:spPr>
      </p:pic>
      <p:pic>
        <p:nvPicPr>
          <p:cNvPr id="22" name="Picture 21">
            <a:extLst>
              <a:ext uri="{FF2B5EF4-FFF2-40B4-BE49-F238E27FC236}">
                <a16:creationId xmlns:a16="http://schemas.microsoft.com/office/drawing/2014/main" id="{444A5D6A-EA72-4598-8A65-EA1599FFE74F}"/>
              </a:ext>
            </a:extLst>
          </p:cNvPr>
          <p:cNvPicPr>
            <a:picLocks noChangeAspect="1"/>
          </p:cNvPicPr>
          <p:nvPr/>
        </p:nvPicPr>
        <p:blipFill>
          <a:blip r:embed="rId8"/>
          <a:stretch>
            <a:fillRect/>
          </a:stretch>
        </p:blipFill>
        <p:spPr>
          <a:xfrm>
            <a:off x="7720746" y="1283368"/>
            <a:ext cx="4219371" cy="2257962"/>
          </a:xfrm>
          <a:prstGeom prst="rect">
            <a:avLst/>
          </a:prstGeom>
        </p:spPr>
      </p:pic>
      <p:pic>
        <p:nvPicPr>
          <p:cNvPr id="24" name="Picture 23">
            <a:extLst>
              <a:ext uri="{FF2B5EF4-FFF2-40B4-BE49-F238E27FC236}">
                <a16:creationId xmlns:a16="http://schemas.microsoft.com/office/drawing/2014/main" id="{3143ACB7-B58C-4B1C-ABD9-234BE8E69B47}"/>
              </a:ext>
            </a:extLst>
          </p:cNvPr>
          <p:cNvPicPr>
            <a:picLocks noChangeAspect="1"/>
          </p:cNvPicPr>
          <p:nvPr/>
        </p:nvPicPr>
        <p:blipFill>
          <a:blip r:embed="rId9"/>
          <a:stretch>
            <a:fillRect/>
          </a:stretch>
        </p:blipFill>
        <p:spPr>
          <a:xfrm>
            <a:off x="3043619" y="4076397"/>
            <a:ext cx="4312233" cy="2099811"/>
          </a:xfrm>
          <a:prstGeom prst="rect">
            <a:avLst/>
          </a:prstGeom>
        </p:spPr>
      </p:pic>
      <p:pic>
        <p:nvPicPr>
          <p:cNvPr id="26" name="Picture 25">
            <a:extLst>
              <a:ext uri="{FF2B5EF4-FFF2-40B4-BE49-F238E27FC236}">
                <a16:creationId xmlns:a16="http://schemas.microsoft.com/office/drawing/2014/main" id="{A49EE40E-C93F-47F6-AE0C-38D0CA9CE355}"/>
              </a:ext>
            </a:extLst>
          </p:cNvPr>
          <p:cNvPicPr>
            <a:picLocks noChangeAspect="1"/>
          </p:cNvPicPr>
          <p:nvPr/>
        </p:nvPicPr>
        <p:blipFill>
          <a:blip r:embed="rId10"/>
          <a:stretch>
            <a:fillRect/>
          </a:stretch>
        </p:blipFill>
        <p:spPr>
          <a:xfrm>
            <a:off x="7603430" y="3971197"/>
            <a:ext cx="4336686" cy="2593711"/>
          </a:xfrm>
          <a:prstGeom prst="rect">
            <a:avLst/>
          </a:prstGeom>
        </p:spPr>
      </p:pic>
    </p:spTree>
    <p:extLst>
      <p:ext uri="{BB962C8B-B14F-4D97-AF65-F5344CB8AC3E}">
        <p14:creationId xmlns:p14="http://schemas.microsoft.com/office/powerpoint/2010/main" val="1643753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AI Solutions - Speech</a:t>
            </a:r>
          </a:p>
        </p:txBody>
      </p:sp>
      <p:grpSp>
        <p:nvGrpSpPr>
          <p:cNvPr id="11" name="Group 10">
            <a:extLst>
              <a:ext uri="{FF2B5EF4-FFF2-40B4-BE49-F238E27FC236}">
                <a16:creationId xmlns:a16="http://schemas.microsoft.com/office/drawing/2014/main" id="{6DD9C340-9BDC-4529-8F27-DFCC08DC145E}"/>
              </a:ext>
            </a:extLst>
          </p:cNvPr>
          <p:cNvGrpSpPr/>
          <p:nvPr/>
        </p:nvGrpSpPr>
        <p:grpSpPr>
          <a:xfrm>
            <a:off x="556708" y="2700039"/>
            <a:ext cx="1655706" cy="1485119"/>
            <a:chOff x="4270866" y="1199864"/>
            <a:chExt cx="956036" cy="857536"/>
          </a:xfrm>
        </p:grpSpPr>
        <p:sp>
          <p:nvSpPr>
            <p:cNvPr id="13" name="11 Rectángulo redondeado">
              <a:extLst>
                <a:ext uri="{FF2B5EF4-FFF2-40B4-BE49-F238E27FC236}">
                  <a16:creationId xmlns:a16="http://schemas.microsoft.com/office/drawing/2014/main" id="{30739BAA-5EDD-431C-B2A8-27A76CA29A9C}"/>
                </a:ext>
              </a:extLst>
            </p:cNvPr>
            <p:cNvSpPr>
              <a:spLocks noChangeAspect="1"/>
            </p:cNvSpPr>
            <p:nvPr/>
          </p:nvSpPr>
          <p:spPr>
            <a:xfrm>
              <a:off x="4270866"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sp>
          <p:nvSpPr>
            <p:cNvPr id="14" name="Freeform 4175">
              <a:extLst>
                <a:ext uri="{FF2B5EF4-FFF2-40B4-BE49-F238E27FC236}">
                  <a16:creationId xmlns:a16="http://schemas.microsoft.com/office/drawing/2014/main" id="{649048BD-43A7-470F-AA89-84C9B509312E}"/>
                </a:ext>
              </a:extLst>
            </p:cNvPr>
            <p:cNvSpPr>
              <a:spLocks noEditPoints="1"/>
            </p:cNvSpPr>
            <p:nvPr/>
          </p:nvSpPr>
          <p:spPr bwMode="auto">
            <a:xfrm>
              <a:off x="4520284" y="1470019"/>
              <a:ext cx="457200" cy="317227"/>
            </a:xfrm>
            <a:custGeom>
              <a:avLst/>
              <a:gdLst>
                <a:gd name="T0" fmla="*/ 65 w 275"/>
                <a:gd name="T1" fmla="*/ 77 h 191"/>
                <a:gd name="T2" fmla="*/ 254 w 275"/>
                <a:gd name="T3" fmla="*/ 22 h 191"/>
                <a:gd name="T4" fmla="*/ 254 w 275"/>
                <a:gd name="T5" fmla="*/ 0 h 191"/>
                <a:gd name="T6" fmla="*/ 275 w 275"/>
                <a:gd name="T7" fmla="*/ 0 h 191"/>
                <a:gd name="T8" fmla="*/ 275 w 275"/>
                <a:gd name="T9" fmla="*/ 191 h 191"/>
                <a:gd name="T10" fmla="*/ 254 w 275"/>
                <a:gd name="T11" fmla="*/ 191 h 191"/>
                <a:gd name="T12" fmla="*/ 254 w 275"/>
                <a:gd name="T13" fmla="*/ 170 h 191"/>
                <a:gd name="T14" fmla="*/ 177 w 275"/>
                <a:gd name="T15" fmla="*/ 148 h 191"/>
                <a:gd name="T16" fmla="*/ 171 w 275"/>
                <a:gd name="T17" fmla="*/ 169 h 191"/>
                <a:gd name="T18" fmla="*/ 161 w 275"/>
                <a:gd name="T19" fmla="*/ 183 h 191"/>
                <a:gd name="T20" fmla="*/ 143 w 275"/>
                <a:gd name="T21" fmla="*/ 185 h 191"/>
                <a:gd name="T22" fmla="*/ 103 w 275"/>
                <a:gd name="T23" fmla="*/ 175 h 191"/>
                <a:gd name="T24" fmla="*/ 88 w 275"/>
                <a:gd name="T25" fmla="*/ 164 h 191"/>
                <a:gd name="T26" fmla="*/ 86 w 275"/>
                <a:gd name="T27" fmla="*/ 147 h 191"/>
                <a:gd name="T28" fmla="*/ 92 w 275"/>
                <a:gd name="T29" fmla="*/ 124 h 191"/>
                <a:gd name="T30" fmla="*/ 65 w 275"/>
                <a:gd name="T31" fmla="*/ 117 h 191"/>
                <a:gd name="T32" fmla="*/ 65 w 275"/>
                <a:gd name="T33" fmla="*/ 77 h 191"/>
                <a:gd name="T34" fmla="*/ 92 w 275"/>
                <a:gd name="T35" fmla="*/ 100 h 191"/>
                <a:gd name="T36" fmla="*/ 236 w 275"/>
                <a:gd name="T37" fmla="*/ 82 h 191"/>
                <a:gd name="T38" fmla="*/ 236 w 275"/>
                <a:gd name="T39" fmla="*/ 47 h 191"/>
                <a:gd name="T40" fmla="*/ 92 w 275"/>
                <a:gd name="T41" fmla="*/ 84 h 191"/>
                <a:gd name="T42" fmla="*/ 92 w 275"/>
                <a:gd name="T43" fmla="*/ 100 h 191"/>
                <a:gd name="T44" fmla="*/ 157 w 275"/>
                <a:gd name="T45" fmla="*/ 143 h 191"/>
                <a:gd name="T46" fmla="*/ 111 w 275"/>
                <a:gd name="T47" fmla="*/ 130 h 191"/>
                <a:gd name="T48" fmla="*/ 105 w 275"/>
                <a:gd name="T49" fmla="*/ 152 h 191"/>
                <a:gd name="T50" fmla="*/ 106 w 275"/>
                <a:gd name="T51" fmla="*/ 154 h 191"/>
                <a:gd name="T52" fmla="*/ 108 w 275"/>
                <a:gd name="T53" fmla="*/ 155 h 191"/>
                <a:gd name="T54" fmla="*/ 148 w 275"/>
                <a:gd name="T55" fmla="*/ 166 h 191"/>
                <a:gd name="T56" fmla="*/ 151 w 275"/>
                <a:gd name="T57" fmla="*/ 166 h 191"/>
                <a:gd name="T58" fmla="*/ 152 w 275"/>
                <a:gd name="T59" fmla="*/ 164 h 191"/>
                <a:gd name="T60" fmla="*/ 157 w 275"/>
                <a:gd name="T61" fmla="*/ 143 h 191"/>
                <a:gd name="T62" fmla="*/ 0 w 275"/>
                <a:gd name="T63" fmla="*/ 67 h 191"/>
                <a:gd name="T64" fmla="*/ 21 w 275"/>
                <a:gd name="T65" fmla="*/ 67 h 191"/>
                <a:gd name="T66" fmla="*/ 21 w 275"/>
                <a:gd name="T67" fmla="*/ 77 h 191"/>
                <a:gd name="T68" fmla="*/ 51 w 275"/>
                <a:gd name="T69" fmla="*/ 77 h 191"/>
                <a:gd name="T70" fmla="*/ 51 w 275"/>
                <a:gd name="T71" fmla="*/ 117 h 191"/>
                <a:gd name="T72" fmla="*/ 21 w 275"/>
                <a:gd name="T73" fmla="*/ 117 h 191"/>
                <a:gd name="T74" fmla="*/ 21 w 275"/>
                <a:gd name="T75" fmla="*/ 127 h 191"/>
                <a:gd name="T76" fmla="*/ 0 w 275"/>
                <a:gd name="T77" fmla="*/ 127 h 191"/>
                <a:gd name="T78" fmla="*/ 0 w 275"/>
                <a:gd name="T79" fmla="*/ 6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5" h="191">
                  <a:moveTo>
                    <a:pt x="65" y="77"/>
                  </a:moveTo>
                  <a:cubicBezTo>
                    <a:pt x="254" y="22"/>
                    <a:pt x="254" y="22"/>
                    <a:pt x="254" y="22"/>
                  </a:cubicBezTo>
                  <a:cubicBezTo>
                    <a:pt x="254" y="0"/>
                    <a:pt x="254" y="0"/>
                    <a:pt x="254" y="0"/>
                  </a:cubicBezTo>
                  <a:cubicBezTo>
                    <a:pt x="275" y="0"/>
                    <a:pt x="275" y="0"/>
                    <a:pt x="275" y="0"/>
                  </a:cubicBezTo>
                  <a:cubicBezTo>
                    <a:pt x="275" y="191"/>
                    <a:pt x="275" y="191"/>
                    <a:pt x="275" y="191"/>
                  </a:cubicBezTo>
                  <a:cubicBezTo>
                    <a:pt x="254" y="191"/>
                    <a:pt x="254" y="191"/>
                    <a:pt x="254" y="191"/>
                  </a:cubicBezTo>
                  <a:cubicBezTo>
                    <a:pt x="254" y="170"/>
                    <a:pt x="254" y="170"/>
                    <a:pt x="254" y="170"/>
                  </a:cubicBezTo>
                  <a:cubicBezTo>
                    <a:pt x="177" y="148"/>
                    <a:pt x="177" y="148"/>
                    <a:pt x="177" y="148"/>
                  </a:cubicBezTo>
                  <a:cubicBezTo>
                    <a:pt x="171" y="169"/>
                    <a:pt x="171" y="169"/>
                    <a:pt x="171" y="169"/>
                  </a:cubicBezTo>
                  <a:cubicBezTo>
                    <a:pt x="170" y="175"/>
                    <a:pt x="166" y="180"/>
                    <a:pt x="161" y="183"/>
                  </a:cubicBezTo>
                  <a:cubicBezTo>
                    <a:pt x="156" y="186"/>
                    <a:pt x="149" y="187"/>
                    <a:pt x="143" y="185"/>
                  </a:cubicBezTo>
                  <a:cubicBezTo>
                    <a:pt x="103" y="175"/>
                    <a:pt x="103" y="175"/>
                    <a:pt x="103" y="175"/>
                  </a:cubicBezTo>
                  <a:cubicBezTo>
                    <a:pt x="96" y="173"/>
                    <a:pt x="91" y="169"/>
                    <a:pt x="88" y="164"/>
                  </a:cubicBezTo>
                  <a:cubicBezTo>
                    <a:pt x="85" y="159"/>
                    <a:pt x="84" y="153"/>
                    <a:pt x="86" y="147"/>
                  </a:cubicBezTo>
                  <a:cubicBezTo>
                    <a:pt x="92" y="124"/>
                    <a:pt x="92" y="124"/>
                    <a:pt x="92" y="124"/>
                  </a:cubicBezTo>
                  <a:cubicBezTo>
                    <a:pt x="65" y="117"/>
                    <a:pt x="65" y="117"/>
                    <a:pt x="65" y="117"/>
                  </a:cubicBezTo>
                  <a:lnTo>
                    <a:pt x="65" y="77"/>
                  </a:lnTo>
                  <a:close/>
                  <a:moveTo>
                    <a:pt x="92" y="100"/>
                  </a:moveTo>
                  <a:cubicBezTo>
                    <a:pt x="236" y="82"/>
                    <a:pt x="236" y="82"/>
                    <a:pt x="236" y="82"/>
                  </a:cubicBezTo>
                  <a:cubicBezTo>
                    <a:pt x="236" y="47"/>
                    <a:pt x="236" y="47"/>
                    <a:pt x="236" y="47"/>
                  </a:cubicBezTo>
                  <a:cubicBezTo>
                    <a:pt x="92" y="84"/>
                    <a:pt x="92" y="84"/>
                    <a:pt x="92" y="84"/>
                  </a:cubicBezTo>
                  <a:lnTo>
                    <a:pt x="92" y="100"/>
                  </a:lnTo>
                  <a:close/>
                  <a:moveTo>
                    <a:pt x="157" y="143"/>
                  </a:moveTo>
                  <a:cubicBezTo>
                    <a:pt x="111" y="130"/>
                    <a:pt x="111" y="130"/>
                    <a:pt x="111" y="130"/>
                  </a:cubicBezTo>
                  <a:cubicBezTo>
                    <a:pt x="105" y="152"/>
                    <a:pt x="105" y="152"/>
                    <a:pt x="105" y="152"/>
                  </a:cubicBezTo>
                  <a:cubicBezTo>
                    <a:pt x="105" y="152"/>
                    <a:pt x="105" y="153"/>
                    <a:pt x="106" y="154"/>
                  </a:cubicBezTo>
                  <a:cubicBezTo>
                    <a:pt x="106" y="155"/>
                    <a:pt x="107" y="155"/>
                    <a:pt x="108" y="155"/>
                  </a:cubicBezTo>
                  <a:cubicBezTo>
                    <a:pt x="148" y="166"/>
                    <a:pt x="148" y="166"/>
                    <a:pt x="148" y="166"/>
                  </a:cubicBezTo>
                  <a:cubicBezTo>
                    <a:pt x="149" y="166"/>
                    <a:pt x="150" y="166"/>
                    <a:pt x="151" y="166"/>
                  </a:cubicBezTo>
                  <a:cubicBezTo>
                    <a:pt x="151" y="165"/>
                    <a:pt x="152" y="164"/>
                    <a:pt x="152" y="164"/>
                  </a:cubicBezTo>
                  <a:lnTo>
                    <a:pt x="157" y="143"/>
                  </a:lnTo>
                  <a:close/>
                  <a:moveTo>
                    <a:pt x="0" y="67"/>
                  </a:moveTo>
                  <a:cubicBezTo>
                    <a:pt x="21" y="67"/>
                    <a:pt x="21" y="67"/>
                    <a:pt x="21" y="67"/>
                  </a:cubicBezTo>
                  <a:cubicBezTo>
                    <a:pt x="21" y="77"/>
                    <a:pt x="21" y="77"/>
                    <a:pt x="21" y="77"/>
                  </a:cubicBezTo>
                  <a:cubicBezTo>
                    <a:pt x="51" y="77"/>
                    <a:pt x="51" y="77"/>
                    <a:pt x="51" y="77"/>
                  </a:cubicBezTo>
                  <a:cubicBezTo>
                    <a:pt x="51" y="117"/>
                    <a:pt x="51" y="117"/>
                    <a:pt x="51" y="117"/>
                  </a:cubicBezTo>
                  <a:cubicBezTo>
                    <a:pt x="21" y="117"/>
                    <a:pt x="21" y="117"/>
                    <a:pt x="21" y="117"/>
                  </a:cubicBezTo>
                  <a:cubicBezTo>
                    <a:pt x="21" y="127"/>
                    <a:pt x="21" y="127"/>
                    <a:pt x="21" y="127"/>
                  </a:cubicBezTo>
                  <a:cubicBezTo>
                    <a:pt x="0" y="127"/>
                    <a:pt x="0" y="127"/>
                    <a:pt x="0" y="127"/>
                  </a:cubicBezTo>
                  <a:lnTo>
                    <a:pt x="0" y="6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0ACB88B3-FC5C-4798-82DD-F9A1CDB59598}"/>
              </a:ext>
            </a:extLst>
          </p:cNvPr>
          <p:cNvSpPr txBox="1"/>
          <p:nvPr/>
        </p:nvSpPr>
        <p:spPr>
          <a:xfrm>
            <a:off x="925300" y="1903790"/>
            <a:ext cx="91852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SPEECH</a:t>
            </a:r>
          </a:p>
        </p:txBody>
      </p:sp>
      <p:sp>
        <p:nvSpPr>
          <p:cNvPr id="16" name="Trapezoid 15">
            <a:extLst>
              <a:ext uri="{FF2B5EF4-FFF2-40B4-BE49-F238E27FC236}">
                <a16:creationId xmlns:a16="http://schemas.microsoft.com/office/drawing/2014/main" id="{FD52E33F-F104-45F9-A14A-0EF31732E132}"/>
              </a:ext>
            </a:extLst>
          </p:cNvPr>
          <p:cNvSpPr/>
          <p:nvPr/>
        </p:nvSpPr>
        <p:spPr>
          <a:xfrm>
            <a:off x="274408" y="4849059"/>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Conversational AI</a:t>
            </a:r>
          </a:p>
        </p:txBody>
      </p:sp>
      <p:pic>
        <p:nvPicPr>
          <p:cNvPr id="18" name="Picture 17">
            <a:extLst>
              <a:ext uri="{FF2B5EF4-FFF2-40B4-BE49-F238E27FC236}">
                <a16:creationId xmlns:a16="http://schemas.microsoft.com/office/drawing/2014/main" id="{8DFAFCD9-B854-4566-9074-1382660F6862}"/>
              </a:ext>
            </a:extLst>
          </p:cNvPr>
          <p:cNvPicPr>
            <a:picLocks noChangeAspect="1"/>
          </p:cNvPicPr>
          <p:nvPr/>
        </p:nvPicPr>
        <p:blipFill>
          <a:blip r:embed="rId8"/>
          <a:stretch>
            <a:fillRect/>
          </a:stretch>
        </p:blipFill>
        <p:spPr>
          <a:xfrm>
            <a:off x="2861020" y="5226542"/>
            <a:ext cx="5039813" cy="1312370"/>
          </a:xfrm>
          <a:prstGeom prst="rect">
            <a:avLst/>
          </a:prstGeom>
          <a:ln>
            <a:solidFill>
              <a:schemeClr val="tx1"/>
            </a:solidFill>
          </a:ln>
        </p:spPr>
      </p:pic>
      <p:pic>
        <p:nvPicPr>
          <p:cNvPr id="19" name="Picture 18">
            <a:extLst>
              <a:ext uri="{FF2B5EF4-FFF2-40B4-BE49-F238E27FC236}">
                <a16:creationId xmlns:a16="http://schemas.microsoft.com/office/drawing/2014/main" id="{CB69DFC8-128B-45C6-A885-BAFDD43C179C}"/>
              </a:ext>
            </a:extLst>
          </p:cNvPr>
          <p:cNvPicPr>
            <a:picLocks noChangeAspect="1"/>
          </p:cNvPicPr>
          <p:nvPr/>
        </p:nvPicPr>
        <p:blipFill>
          <a:blip r:embed="rId9"/>
          <a:stretch>
            <a:fillRect/>
          </a:stretch>
        </p:blipFill>
        <p:spPr>
          <a:xfrm>
            <a:off x="2644367" y="1255142"/>
            <a:ext cx="5394938" cy="3448907"/>
          </a:xfrm>
          <a:prstGeom prst="rect">
            <a:avLst/>
          </a:prstGeom>
        </p:spPr>
      </p:pic>
      <p:grpSp>
        <p:nvGrpSpPr>
          <p:cNvPr id="3" name="Group 2">
            <a:extLst>
              <a:ext uri="{FF2B5EF4-FFF2-40B4-BE49-F238E27FC236}">
                <a16:creationId xmlns:a16="http://schemas.microsoft.com/office/drawing/2014/main" id="{605768DC-B610-489F-90D4-886619727DC7}"/>
              </a:ext>
            </a:extLst>
          </p:cNvPr>
          <p:cNvGrpSpPr/>
          <p:nvPr/>
        </p:nvGrpSpPr>
        <p:grpSpPr>
          <a:xfrm>
            <a:off x="8109592" y="1408649"/>
            <a:ext cx="3830525" cy="4751077"/>
            <a:chOff x="8109592" y="1408649"/>
            <a:chExt cx="3830525" cy="4751077"/>
          </a:xfrm>
        </p:grpSpPr>
        <p:pic>
          <p:nvPicPr>
            <p:cNvPr id="4098" name="Picture 2" descr="Image result for google translate">
              <a:extLst>
                <a:ext uri="{FF2B5EF4-FFF2-40B4-BE49-F238E27FC236}">
                  <a16:creationId xmlns:a16="http://schemas.microsoft.com/office/drawing/2014/main" id="{D23BF276-AB55-422C-8669-AA78A4A0E6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9592" y="1408649"/>
              <a:ext cx="3830525" cy="25827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488D8C-A00E-46C2-8EA9-8596681C6051}"/>
                </a:ext>
              </a:extLst>
            </p:cNvPr>
            <p:cNvSpPr/>
            <p:nvPr/>
          </p:nvSpPr>
          <p:spPr>
            <a:xfrm>
              <a:off x="8305800" y="4128401"/>
              <a:ext cx="361179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99"/>
                  </a:solidFill>
                  <a:effectLst/>
                  <a:uLnTx/>
                  <a:uFillTx/>
                  <a:latin typeface="Roboto"/>
                  <a:ea typeface="+mn-ea"/>
                  <a:cs typeface="+mn-cs"/>
                  <a:hlinkClick r:id="" action="ppaction://noaction"/>
                </a:rPr>
                <a:t>Google Translate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660099"/>
                  </a:solidFill>
                  <a:effectLst/>
                  <a:uLnTx/>
                  <a:uFillTx/>
                  <a:latin typeface="Roboto"/>
                  <a:ea typeface="+mn-ea"/>
                  <a:cs typeface="+mn-cs"/>
                  <a:hlinkClick r:id="" action="ppaction://noaction"/>
                </a:rPr>
              </a:br>
              <a:r>
                <a:rPr kumimoji="0" lang="en-US" sz="1800" b="0" i="0" u="none" strike="noStrike" kern="1200" cap="none" spc="0" normalizeH="0" baseline="0" noProof="0" dirty="0">
                  <a:ln>
                    <a:noFill/>
                  </a:ln>
                  <a:solidFill>
                    <a:srgbClr val="006621"/>
                  </a:solidFill>
                  <a:effectLst/>
                  <a:uLnTx/>
                  <a:uFillTx/>
                  <a:latin typeface="Roboto"/>
                  <a:ea typeface="+mn-ea"/>
                  <a:cs typeface="+mn-cs"/>
                  <a:hlinkClick r:id="rId11"/>
                </a:rPr>
                <a:t>https://translate.google.com/</a:t>
              </a:r>
              <a:endParaRPr kumimoji="0" lang="en-US" sz="1800" b="0" i="0" u="none" strike="noStrike" kern="1200" cap="none" spc="0" normalizeH="0" baseline="0" noProof="0" dirty="0">
                <a:ln>
                  <a:noFill/>
                </a:ln>
                <a:solidFill>
                  <a:srgbClr val="660099"/>
                </a:solidFill>
                <a:effectLst/>
                <a:uLnTx/>
                <a:uFillTx/>
                <a:latin typeface="Roboto"/>
                <a:ea typeface="+mn-ea"/>
                <a:cs typeface="+mn-cs"/>
                <a:hlinkClick r:id="rId11"/>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A6A6A"/>
                  </a:solidFill>
                  <a:effectLst/>
                  <a:uLnTx/>
                  <a:uFillTx/>
                  <a:latin typeface="Roboto"/>
                  <a:ea typeface="+mn-ea"/>
                  <a:cs typeface="+mn-cs"/>
                </a:rPr>
                <a:t>Google's</a:t>
              </a:r>
              <a:r>
                <a:rPr kumimoji="0" lang="en-US" sz="1800" b="0" i="0" u="none" strike="noStrike" kern="1200" cap="none" spc="0" normalizeH="0" baseline="0" noProof="0" dirty="0">
                  <a:ln>
                    <a:noFill/>
                  </a:ln>
                  <a:solidFill>
                    <a:srgbClr val="545454"/>
                  </a:solidFill>
                  <a:effectLst/>
                  <a:uLnTx/>
                  <a:uFillTx/>
                  <a:latin typeface="Roboto"/>
                  <a:ea typeface="+mn-ea"/>
                  <a:cs typeface="+mn-cs"/>
                </a:rPr>
                <a:t> free service instantly</a:t>
              </a:r>
              <a:br>
                <a:rPr kumimoji="0" lang="en-US" sz="1800" b="0" i="0" u="none" strike="noStrike" kern="1200" cap="none" spc="0" normalizeH="0" baseline="0" noProof="0" dirty="0">
                  <a:ln>
                    <a:noFill/>
                  </a:ln>
                  <a:solidFill>
                    <a:srgbClr val="545454"/>
                  </a:solidFill>
                  <a:effectLst/>
                  <a:uLnTx/>
                  <a:uFillTx/>
                  <a:latin typeface="Roboto"/>
                  <a:ea typeface="+mn-ea"/>
                  <a:cs typeface="+mn-cs"/>
                </a:rPr>
              </a:br>
              <a:r>
                <a:rPr kumimoji="0" lang="en-US" sz="1800" b="0" i="0" u="none" strike="noStrike" kern="1200" cap="none" spc="0" normalizeH="0" baseline="0" noProof="0" dirty="0">
                  <a:ln>
                    <a:noFill/>
                  </a:ln>
                  <a:solidFill>
                    <a:srgbClr val="545454"/>
                  </a:solidFill>
                  <a:effectLst/>
                  <a:uLnTx/>
                  <a:uFillTx/>
                  <a:latin typeface="Roboto"/>
                  <a:ea typeface="+mn-ea"/>
                  <a:cs typeface="+mn-cs"/>
                </a:rPr>
                <a:t>translates words, phrases, and </a:t>
              </a:r>
              <a:br>
                <a:rPr kumimoji="0" lang="en-US" sz="1800" b="0" i="0" u="none" strike="noStrike" kern="1200" cap="none" spc="0" normalizeH="0" baseline="0" noProof="0" dirty="0">
                  <a:ln>
                    <a:noFill/>
                  </a:ln>
                  <a:solidFill>
                    <a:srgbClr val="545454"/>
                  </a:solidFill>
                  <a:effectLst/>
                  <a:uLnTx/>
                  <a:uFillTx/>
                  <a:latin typeface="Roboto"/>
                  <a:ea typeface="+mn-ea"/>
                  <a:cs typeface="+mn-cs"/>
                </a:rPr>
              </a:br>
              <a:r>
                <a:rPr kumimoji="0" lang="en-US" sz="1800" b="0" i="0" u="none" strike="noStrike" kern="1200" cap="none" spc="0" normalizeH="0" baseline="0" noProof="0" dirty="0">
                  <a:ln>
                    <a:noFill/>
                  </a:ln>
                  <a:solidFill>
                    <a:srgbClr val="545454"/>
                  </a:solidFill>
                  <a:effectLst/>
                  <a:uLnTx/>
                  <a:uFillTx/>
                  <a:latin typeface="Roboto"/>
                  <a:ea typeface="+mn-ea"/>
                  <a:cs typeface="+mn-cs"/>
                </a:rPr>
                <a:t>web pages between English </a:t>
              </a:r>
              <a:br>
                <a:rPr kumimoji="0" lang="en-US" sz="1800" b="0" i="0" u="none" strike="noStrike" kern="1200" cap="none" spc="0" normalizeH="0" baseline="0" noProof="0" dirty="0">
                  <a:ln>
                    <a:noFill/>
                  </a:ln>
                  <a:solidFill>
                    <a:srgbClr val="545454"/>
                  </a:solidFill>
                  <a:effectLst/>
                  <a:uLnTx/>
                  <a:uFillTx/>
                  <a:latin typeface="Roboto"/>
                  <a:ea typeface="+mn-ea"/>
                  <a:cs typeface="+mn-cs"/>
                </a:rPr>
              </a:br>
              <a:r>
                <a:rPr kumimoji="0" lang="en-US" sz="1800" b="0" i="0" u="none" strike="noStrike" kern="1200" cap="none" spc="0" normalizeH="0" baseline="0" noProof="0" dirty="0">
                  <a:ln>
                    <a:noFill/>
                  </a:ln>
                  <a:solidFill>
                    <a:srgbClr val="545454"/>
                  </a:solidFill>
                  <a:effectLst/>
                  <a:uLnTx/>
                  <a:uFillTx/>
                  <a:latin typeface="Roboto"/>
                  <a:ea typeface="+mn-ea"/>
                  <a:cs typeface="+mn-cs"/>
                </a:rPr>
                <a:t>and over 100 other languages.</a:t>
              </a:r>
            </a:p>
          </p:txBody>
        </p:sp>
      </p:grpSp>
      <p:sp>
        <p:nvSpPr>
          <p:cNvPr id="4" name="Rectangle 3">
            <a:extLst>
              <a:ext uri="{FF2B5EF4-FFF2-40B4-BE49-F238E27FC236}">
                <a16:creationId xmlns:a16="http://schemas.microsoft.com/office/drawing/2014/main" id="{0D9CF9CD-263E-416F-9AEC-8CEBCE8096EE}"/>
              </a:ext>
            </a:extLst>
          </p:cNvPr>
          <p:cNvSpPr/>
          <p:nvPr/>
        </p:nvSpPr>
        <p:spPr>
          <a:xfrm>
            <a:off x="8039305" y="1255142"/>
            <a:ext cx="4040400" cy="5101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61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BEB93B9-5048-4916-BB0D-A48A0CB61066}"/>
              </a:ext>
            </a:extLst>
          </p:cNvPr>
          <p:cNvSpPr/>
          <p:nvPr/>
        </p:nvSpPr>
        <p:spPr>
          <a:xfrm>
            <a:off x="3883267" y="1930880"/>
            <a:ext cx="6088142" cy="4319423"/>
          </a:xfrm>
          <a:prstGeom prst="ellipse">
            <a:avLst/>
          </a:prstGeom>
          <a:noFill/>
          <a:ln w="76200">
            <a:solidFill>
              <a:srgbClr val="DE6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AI Solutions – Pictures / Videos</a:t>
            </a:r>
          </a:p>
        </p:txBody>
      </p:sp>
      <p:grpSp>
        <p:nvGrpSpPr>
          <p:cNvPr id="11" name="Group 10">
            <a:extLst>
              <a:ext uri="{FF2B5EF4-FFF2-40B4-BE49-F238E27FC236}">
                <a16:creationId xmlns:a16="http://schemas.microsoft.com/office/drawing/2014/main" id="{4507CB83-3A45-4039-8D0F-968A44824EF5}"/>
              </a:ext>
            </a:extLst>
          </p:cNvPr>
          <p:cNvGrpSpPr/>
          <p:nvPr/>
        </p:nvGrpSpPr>
        <p:grpSpPr>
          <a:xfrm>
            <a:off x="476301" y="2700040"/>
            <a:ext cx="1655705" cy="1485118"/>
            <a:chOff x="9953329" y="1199864"/>
            <a:chExt cx="956036" cy="857536"/>
          </a:xfrm>
        </p:grpSpPr>
        <p:sp>
          <p:nvSpPr>
            <p:cNvPr id="13" name="11 Rectángulo redondeado">
              <a:extLst>
                <a:ext uri="{FF2B5EF4-FFF2-40B4-BE49-F238E27FC236}">
                  <a16:creationId xmlns:a16="http://schemas.microsoft.com/office/drawing/2014/main" id="{5D860F4E-CA1A-475C-8EBE-76FE04407C27}"/>
                </a:ext>
              </a:extLst>
            </p:cNvPr>
            <p:cNvSpPr>
              <a:spLocks noChangeAspect="1"/>
            </p:cNvSpPr>
            <p:nvPr/>
          </p:nvSpPr>
          <p:spPr>
            <a:xfrm>
              <a:off x="9953329"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grpSp>
          <p:nvGrpSpPr>
            <p:cNvPr id="14" name="Group 13">
              <a:extLst>
                <a:ext uri="{FF2B5EF4-FFF2-40B4-BE49-F238E27FC236}">
                  <a16:creationId xmlns:a16="http://schemas.microsoft.com/office/drawing/2014/main" id="{DB9D8AD4-9BE5-49E2-BF5E-4EAB35E0BF3B}"/>
                </a:ext>
              </a:extLst>
            </p:cNvPr>
            <p:cNvGrpSpPr/>
            <p:nvPr/>
          </p:nvGrpSpPr>
          <p:grpSpPr>
            <a:xfrm>
              <a:off x="10227505" y="1416933"/>
              <a:ext cx="407684" cy="423398"/>
              <a:chOff x="10184116" y="1264610"/>
              <a:chExt cx="407684" cy="423398"/>
            </a:xfrm>
            <a:solidFill>
              <a:schemeClr val="bg1"/>
            </a:solidFill>
          </p:grpSpPr>
          <p:sp>
            <p:nvSpPr>
              <p:cNvPr id="15" name="Freeform 4836">
                <a:extLst>
                  <a:ext uri="{FF2B5EF4-FFF2-40B4-BE49-F238E27FC236}">
                    <a16:creationId xmlns:a16="http://schemas.microsoft.com/office/drawing/2014/main" id="{789F997C-41DD-459C-9645-38FAFD443899}"/>
                  </a:ext>
                </a:extLst>
              </p:cNvPr>
              <p:cNvSpPr>
                <a:spLocks noEditPoints="1"/>
              </p:cNvSpPr>
              <p:nvPr/>
            </p:nvSpPr>
            <p:spPr bwMode="auto">
              <a:xfrm>
                <a:off x="10184116" y="1264610"/>
                <a:ext cx="407684" cy="423398"/>
              </a:xfrm>
              <a:custGeom>
                <a:avLst/>
                <a:gdLst>
                  <a:gd name="T0" fmla="*/ 36 w 198"/>
                  <a:gd name="T1" fmla="*/ 45 h 205"/>
                  <a:gd name="T2" fmla="*/ 44 w 198"/>
                  <a:gd name="T3" fmla="*/ 39 h 205"/>
                  <a:gd name="T4" fmla="*/ 36 w 198"/>
                  <a:gd name="T5" fmla="*/ 11 h 205"/>
                  <a:gd name="T6" fmla="*/ 0 w 198"/>
                  <a:gd name="T7" fmla="*/ 0 h 205"/>
                  <a:gd name="T8" fmla="*/ 9 w 198"/>
                  <a:gd name="T9" fmla="*/ 195 h 205"/>
                  <a:gd name="T10" fmla="*/ 44 w 198"/>
                  <a:gd name="T11" fmla="*/ 205 h 205"/>
                  <a:gd name="T12" fmla="*/ 154 w 198"/>
                  <a:gd name="T13" fmla="*/ 205 h 205"/>
                  <a:gd name="T14" fmla="*/ 190 w 198"/>
                  <a:gd name="T15" fmla="*/ 195 h 205"/>
                  <a:gd name="T16" fmla="*/ 198 w 198"/>
                  <a:gd name="T17" fmla="*/ 0 h 205"/>
                  <a:gd name="T18" fmla="*/ 163 w 198"/>
                  <a:gd name="T19" fmla="*/ 11 h 205"/>
                  <a:gd name="T20" fmla="*/ 154 w 198"/>
                  <a:gd name="T21" fmla="*/ 39 h 205"/>
                  <a:gd name="T22" fmla="*/ 163 w 198"/>
                  <a:gd name="T23" fmla="*/ 24 h 205"/>
                  <a:gd name="T24" fmla="*/ 163 w 198"/>
                  <a:gd name="T25" fmla="*/ 45 h 205"/>
                  <a:gd name="T26" fmla="*/ 163 w 198"/>
                  <a:gd name="T27" fmla="*/ 44 h 205"/>
                  <a:gd name="T28" fmla="*/ 163 w 198"/>
                  <a:gd name="T29" fmla="*/ 43 h 205"/>
                  <a:gd name="T30" fmla="*/ 163 w 198"/>
                  <a:gd name="T31" fmla="*/ 42 h 205"/>
                  <a:gd name="T32" fmla="*/ 163 w 198"/>
                  <a:gd name="T33" fmla="*/ 41 h 205"/>
                  <a:gd name="T34" fmla="*/ 163 w 198"/>
                  <a:gd name="T35" fmla="*/ 40 h 205"/>
                  <a:gd name="T36" fmla="*/ 154 w 198"/>
                  <a:gd name="T37" fmla="*/ 59 h 205"/>
                  <a:gd name="T38" fmla="*/ 44 w 198"/>
                  <a:gd name="T39" fmla="*/ 59 h 205"/>
                  <a:gd name="T40" fmla="*/ 190 w 198"/>
                  <a:gd name="T41" fmla="*/ 59 h 205"/>
                  <a:gd name="T42" fmla="*/ 163 w 198"/>
                  <a:gd name="T43" fmla="*/ 59 h 205"/>
                  <a:gd name="T44" fmla="*/ 190 w 198"/>
                  <a:gd name="T45" fmla="*/ 113 h 205"/>
                  <a:gd name="T46" fmla="*/ 163 w 198"/>
                  <a:gd name="T47" fmla="*/ 127 h 205"/>
                  <a:gd name="T48" fmla="*/ 163 w 198"/>
                  <a:gd name="T49" fmla="*/ 147 h 205"/>
                  <a:gd name="T50" fmla="*/ 190 w 198"/>
                  <a:gd name="T51" fmla="*/ 161 h 205"/>
                  <a:gd name="T52" fmla="*/ 163 w 198"/>
                  <a:gd name="T53" fmla="*/ 176 h 205"/>
                  <a:gd name="T54" fmla="*/ 163 w 198"/>
                  <a:gd name="T55" fmla="*/ 175 h 205"/>
                  <a:gd name="T56" fmla="*/ 163 w 198"/>
                  <a:gd name="T57" fmla="*/ 174 h 205"/>
                  <a:gd name="T58" fmla="*/ 163 w 198"/>
                  <a:gd name="T59" fmla="*/ 173 h 205"/>
                  <a:gd name="T60" fmla="*/ 163 w 198"/>
                  <a:gd name="T61" fmla="*/ 172 h 205"/>
                  <a:gd name="T62" fmla="*/ 163 w 198"/>
                  <a:gd name="T63" fmla="*/ 171 h 205"/>
                  <a:gd name="T64" fmla="*/ 163 w 198"/>
                  <a:gd name="T65" fmla="*/ 170 h 205"/>
                  <a:gd name="T66" fmla="*/ 163 w 198"/>
                  <a:gd name="T67" fmla="*/ 169 h 205"/>
                  <a:gd name="T68" fmla="*/ 163 w 198"/>
                  <a:gd name="T69" fmla="*/ 169 h 205"/>
                  <a:gd name="T70" fmla="*/ 163 w 198"/>
                  <a:gd name="T71" fmla="*/ 168 h 205"/>
                  <a:gd name="T72" fmla="*/ 163 w 198"/>
                  <a:gd name="T73" fmla="*/ 167 h 205"/>
                  <a:gd name="T74" fmla="*/ 163 w 198"/>
                  <a:gd name="T75" fmla="*/ 166 h 205"/>
                  <a:gd name="T76" fmla="*/ 163 w 198"/>
                  <a:gd name="T77" fmla="*/ 165 h 205"/>
                  <a:gd name="T78" fmla="*/ 163 w 198"/>
                  <a:gd name="T79" fmla="*/ 164 h 205"/>
                  <a:gd name="T80" fmla="*/ 163 w 198"/>
                  <a:gd name="T81" fmla="*/ 163 h 205"/>
                  <a:gd name="T82" fmla="*/ 163 w 198"/>
                  <a:gd name="T83" fmla="*/ 162 h 205"/>
                  <a:gd name="T84" fmla="*/ 9 w 198"/>
                  <a:gd name="T85" fmla="*/ 59 h 205"/>
                  <a:gd name="T86" fmla="*/ 9 w 198"/>
                  <a:gd name="T87" fmla="*/ 79 h 205"/>
                  <a:gd name="T88" fmla="*/ 36 w 198"/>
                  <a:gd name="T89" fmla="*/ 93 h 205"/>
                  <a:gd name="T90" fmla="*/ 9 w 198"/>
                  <a:gd name="T91" fmla="*/ 93 h 205"/>
                  <a:gd name="T92" fmla="*/ 36 w 198"/>
                  <a:gd name="T93" fmla="*/ 147 h 205"/>
                  <a:gd name="T94" fmla="*/ 9 w 198"/>
                  <a:gd name="T95" fmla="*/ 161 h 205"/>
                  <a:gd name="T96" fmla="*/ 9 w 198"/>
                  <a:gd name="T97" fmla="*/ 18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205">
                    <a:moveTo>
                      <a:pt x="9" y="24"/>
                    </a:moveTo>
                    <a:cubicBezTo>
                      <a:pt x="18" y="24"/>
                      <a:pt x="27" y="24"/>
                      <a:pt x="36" y="24"/>
                    </a:cubicBezTo>
                    <a:cubicBezTo>
                      <a:pt x="36" y="31"/>
                      <a:pt x="36" y="38"/>
                      <a:pt x="36" y="45"/>
                    </a:cubicBezTo>
                    <a:cubicBezTo>
                      <a:pt x="27" y="45"/>
                      <a:pt x="18" y="45"/>
                      <a:pt x="9" y="45"/>
                    </a:cubicBezTo>
                    <a:cubicBezTo>
                      <a:pt x="9" y="38"/>
                      <a:pt x="9" y="31"/>
                      <a:pt x="9" y="24"/>
                    </a:cubicBezTo>
                    <a:close/>
                    <a:moveTo>
                      <a:pt x="44" y="39"/>
                    </a:moveTo>
                    <a:cubicBezTo>
                      <a:pt x="44" y="0"/>
                      <a:pt x="44" y="0"/>
                      <a:pt x="44" y="0"/>
                    </a:cubicBezTo>
                    <a:cubicBezTo>
                      <a:pt x="36" y="0"/>
                      <a:pt x="36" y="0"/>
                      <a:pt x="36" y="0"/>
                    </a:cubicBezTo>
                    <a:cubicBezTo>
                      <a:pt x="36" y="11"/>
                      <a:pt x="36" y="11"/>
                      <a:pt x="36" y="11"/>
                    </a:cubicBezTo>
                    <a:cubicBezTo>
                      <a:pt x="9" y="11"/>
                      <a:pt x="9" y="11"/>
                      <a:pt x="9" y="11"/>
                    </a:cubicBezTo>
                    <a:cubicBezTo>
                      <a:pt x="9" y="0"/>
                      <a:pt x="9" y="0"/>
                      <a:pt x="9" y="0"/>
                    </a:cubicBezTo>
                    <a:cubicBezTo>
                      <a:pt x="0" y="0"/>
                      <a:pt x="0" y="0"/>
                      <a:pt x="0" y="0"/>
                    </a:cubicBezTo>
                    <a:cubicBezTo>
                      <a:pt x="0" y="205"/>
                      <a:pt x="0" y="205"/>
                      <a:pt x="0" y="205"/>
                    </a:cubicBezTo>
                    <a:cubicBezTo>
                      <a:pt x="9" y="205"/>
                      <a:pt x="9" y="205"/>
                      <a:pt x="9" y="205"/>
                    </a:cubicBezTo>
                    <a:cubicBezTo>
                      <a:pt x="9" y="195"/>
                      <a:pt x="9" y="195"/>
                      <a:pt x="9" y="195"/>
                    </a:cubicBezTo>
                    <a:cubicBezTo>
                      <a:pt x="36" y="195"/>
                      <a:pt x="36" y="195"/>
                      <a:pt x="36" y="195"/>
                    </a:cubicBezTo>
                    <a:cubicBezTo>
                      <a:pt x="36" y="205"/>
                      <a:pt x="36" y="205"/>
                      <a:pt x="36" y="205"/>
                    </a:cubicBezTo>
                    <a:cubicBezTo>
                      <a:pt x="44" y="205"/>
                      <a:pt x="44" y="205"/>
                      <a:pt x="44" y="205"/>
                    </a:cubicBezTo>
                    <a:cubicBezTo>
                      <a:pt x="44" y="176"/>
                      <a:pt x="44" y="176"/>
                      <a:pt x="44" y="176"/>
                    </a:cubicBezTo>
                    <a:cubicBezTo>
                      <a:pt x="154" y="176"/>
                      <a:pt x="154" y="176"/>
                      <a:pt x="154" y="176"/>
                    </a:cubicBezTo>
                    <a:cubicBezTo>
                      <a:pt x="154" y="205"/>
                      <a:pt x="154" y="205"/>
                      <a:pt x="154" y="205"/>
                    </a:cubicBezTo>
                    <a:cubicBezTo>
                      <a:pt x="163" y="205"/>
                      <a:pt x="163" y="205"/>
                      <a:pt x="163" y="205"/>
                    </a:cubicBezTo>
                    <a:cubicBezTo>
                      <a:pt x="163" y="195"/>
                      <a:pt x="163" y="195"/>
                      <a:pt x="163" y="195"/>
                    </a:cubicBezTo>
                    <a:cubicBezTo>
                      <a:pt x="190" y="195"/>
                      <a:pt x="190" y="195"/>
                      <a:pt x="190" y="195"/>
                    </a:cubicBezTo>
                    <a:cubicBezTo>
                      <a:pt x="190" y="205"/>
                      <a:pt x="190" y="205"/>
                      <a:pt x="190" y="205"/>
                    </a:cubicBezTo>
                    <a:cubicBezTo>
                      <a:pt x="198" y="205"/>
                      <a:pt x="198" y="205"/>
                      <a:pt x="198" y="205"/>
                    </a:cubicBezTo>
                    <a:cubicBezTo>
                      <a:pt x="198" y="0"/>
                      <a:pt x="198" y="0"/>
                      <a:pt x="198" y="0"/>
                    </a:cubicBezTo>
                    <a:cubicBezTo>
                      <a:pt x="190" y="0"/>
                      <a:pt x="190" y="0"/>
                      <a:pt x="190" y="0"/>
                    </a:cubicBezTo>
                    <a:cubicBezTo>
                      <a:pt x="190" y="11"/>
                      <a:pt x="190" y="11"/>
                      <a:pt x="190" y="11"/>
                    </a:cubicBezTo>
                    <a:cubicBezTo>
                      <a:pt x="163" y="11"/>
                      <a:pt x="163" y="11"/>
                      <a:pt x="163" y="11"/>
                    </a:cubicBezTo>
                    <a:cubicBezTo>
                      <a:pt x="163" y="0"/>
                      <a:pt x="163" y="0"/>
                      <a:pt x="163" y="0"/>
                    </a:cubicBezTo>
                    <a:cubicBezTo>
                      <a:pt x="154" y="0"/>
                      <a:pt x="154" y="0"/>
                      <a:pt x="154" y="0"/>
                    </a:cubicBezTo>
                    <a:cubicBezTo>
                      <a:pt x="154" y="39"/>
                      <a:pt x="154" y="39"/>
                      <a:pt x="154" y="39"/>
                    </a:cubicBezTo>
                    <a:lnTo>
                      <a:pt x="44" y="39"/>
                    </a:lnTo>
                    <a:close/>
                    <a:moveTo>
                      <a:pt x="163" y="39"/>
                    </a:moveTo>
                    <a:cubicBezTo>
                      <a:pt x="163" y="24"/>
                      <a:pt x="163" y="24"/>
                      <a:pt x="163" y="24"/>
                    </a:cubicBezTo>
                    <a:cubicBezTo>
                      <a:pt x="172" y="24"/>
                      <a:pt x="181" y="24"/>
                      <a:pt x="190" y="24"/>
                    </a:cubicBezTo>
                    <a:cubicBezTo>
                      <a:pt x="190" y="31"/>
                      <a:pt x="190" y="38"/>
                      <a:pt x="190" y="45"/>
                    </a:cubicBezTo>
                    <a:cubicBezTo>
                      <a:pt x="181" y="45"/>
                      <a:pt x="172" y="45"/>
                      <a:pt x="163" y="45"/>
                    </a:cubicBezTo>
                    <a:cubicBezTo>
                      <a:pt x="163" y="44"/>
                      <a:pt x="163" y="44"/>
                      <a:pt x="163" y="44"/>
                    </a:cubicBezTo>
                    <a:cubicBezTo>
                      <a:pt x="163" y="44"/>
                      <a:pt x="163" y="44"/>
                      <a:pt x="163" y="44"/>
                    </a:cubicBezTo>
                    <a:cubicBezTo>
                      <a:pt x="163" y="44"/>
                      <a:pt x="163" y="44"/>
                      <a:pt x="163" y="44"/>
                    </a:cubicBezTo>
                    <a:cubicBezTo>
                      <a:pt x="163" y="43"/>
                      <a:pt x="163" y="43"/>
                      <a:pt x="163" y="43"/>
                    </a:cubicBezTo>
                    <a:cubicBezTo>
                      <a:pt x="163" y="43"/>
                      <a:pt x="163" y="43"/>
                      <a:pt x="163" y="43"/>
                    </a:cubicBezTo>
                    <a:cubicBezTo>
                      <a:pt x="163" y="43"/>
                      <a:pt x="163" y="43"/>
                      <a:pt x="163" y="43"/>
                    </a:cubicBezTo>
                    <a:cubicBezTo>
                      <a:pt x="163" y="43"/>
                      <a:pt x="163" y="43"/>
                      <a:pt x="163" y="43"/>
                    </a:cubicBezTo>
                    <a:cubicBezTo>
                      <a:pt x="163" y="42"/>
                      <a:pt x="163" y="42"/>
                      <a:pt x="163" y="42"/>
                    </a:cubicBezTo>
                    <a:cubicBezTo>
                      <a:pt x="163" y="42"/>
                      <a:pt x="163" y="42"/>
                      <a:pt x="163" y="42"/>
                    </a:cubicBezTo>
                    <a:cubicBezTo>
                      <a:pt x="163" y="42"/>
                      <a:pt x="163" y="42"/>
                      <a:pt x="163" y="42"/>
                    </a:cubicBezTo>
                    <a:cubicBezTo>
                      <a:pt x="163" y="41"/>
                      <a:pt x="163" y="41"/>
                      <a:pt x="163" y="41"/>
                    </a:cubicBezTo>
                    <a:cubicBezTo>
                      <a:pt x="163" y="41"/>
                      <a:pt x="163" y="41"/>
                      <a:pt x="163" y="41"/>
                    </a:cubicBezTo>
                    <a:cubicBezTo>
                      <a:pt x="163" y="41"/>
                      <a:pt x="163" y="41"/>
                      <a:pt x="163" y="41"/>
                    </a:cubicBezTo>
                    <a:cubicBezTo>
                      <a:pt x="163" y="40"/>
                      <a:pt x="163" y="40"/>
                      <a:pt x="163" y="40"/>
                    </a:cubicBezTo>
                    <a:cubicBezTo>
                      <a:pt x="163" y="40"/>
                      <a:pt x="163" y="40"/>
                      <a:pt x="163" y="40"/>
                    </a:cubicBezTo>
                    <a:cubicBezTo>
                      <a:pt x="163" y="40"/>
                      <a:pt x="163" y="40"/>
                      <a:pt x="163" y="40"/>
                    </a:cubicBezTo>
                    <a:lnTo>
                      <a:pt x="163" y="39"/>
                    </a:lnTo>
                    <a:close/>
                    <a:moveTo>
                      <a:pt x="154" y="59"/>
                    </a:moveTo>
                    <a:cubicBezTo>
                      <a:pt x="154" y="157"/>
                      <a:pt x="154" y="157"/>
                      <a:pt x="154" y="157"/>
                    </a:cubicBezTo>
                    <a:cubicBezTo>
                      <a:pt x="44" y="157"/>
                      <a:pt x="44" y="157"/>
                      <a:pt x="44" y="157"/>
                    </a:cubicBezTo>
                    <a:cubicBezTo>
                      <a:pt x="44" y="59"/>
                      <a:pt x="44" y="59"/>
                      <a:pt x="44" y="59"/>
                    </a:cubicBezTo>
                    <a:lnTo>
                      <a:pt x="154" y="59"/>
                    </a:lnTo>
                    <a:close/>
                    <a:moveTo>
                      <a:pt x="163" y="59"/>
                    </a:moveTo>
                    <a:cubicBezTo>
                      <a:pt x="172" y="59"/>
                      <a:pt x="181" y="59"/>
                      <a:pt x="190" y="59"/>
                    </a:cubicBezTo>
                    <a:cubicBezTo>
                      <a:pt x="190" y="65"/>
                      <a:pt x="190" y="72"/>
                      <a:pt x="190" y="79"/>
                    </a:cubicBezTo>
                    <a:cubicBezTo>
                      <a:pt x="181" y="79"/>
                      <a:pt x="172" y="79"/>
                      <a:pt x="163" y="79"/>
                    </a:cubicBezTo>
                    <a:cubicBezTo>
                      <a:pt x="163" y="72"/>
                      <a:pt x="163" y="65"/>
                      <a:pt x="163" y="59"/>
                    </a:cubicBezTo>
                    <a:close/>
                    <a:moveTo>
                      <a:pt x="163" y="93"/>
                    </a:moveTo>
                    <a:cubicBezTo>
                      <a:pt x="172" y="93"/>
                      <a:pt x="181" y="93"/>
                      <a:pt x="190" y="93"/>
                    </a:cubicBezTo>
                    <a:cubicBezTo>
                      <a:pt x="190" y="99"/>
                      <a:pt x="190" y="106"/>
                      <a:pt x="190" y="113"/>
                    </a:cubicBezTo>
                    <a:cubicBezTo>
                      <a:pt x="181" y="113"/>
                      <a:pt x="172" y="113"/>
                      <a:pt x="163" y="113"/>
                    </a:cubicBezTo>
                    <a:cubicBezTo>
                      <a:pt x="163" y="106"/>
                      <a:pt x="163" y="99"/>
                      <a:pt x="163" y="93"/>
                    </a:cubicBezTo>
                    <a:close/>
                    <a:moveTo>
                      <a:pt x="163" y="127"/>
                    </a:moveTo>
                    <a:cubicBezTo>
                      <a:pt x="172" y="127"/>
                      <a:pt x="181" y="127"/>
                      <a:pt x="190" y="127"/>
                    </a:cubicBezTo>
                    <a:cubicBezTo>
                      <a:pt x="190" y="134"/>
                      <a:pt x="190" y="140"/>
                      <a:pt x="190" y="147"/>
                    </a:cubicBezTo>
                    <a:cubicBezTo>
                      <a:pt x="181" y="147"/>
                      <a:pt x="172" y="147"/>
                      <a:pt x="163" y="147"/>
                    </a:cubicBezTo>
                    <a:cubicBezTo>
                      <a:pt x="163" y="140"/>
                      <a:pt x="163" y="134"/>
                      <a:pt x="163" y="127"/>
                    </a:cubicBezTo>
                    <a:close/>
                    <a:moveTo>
                      <a:pt x="163" y="161"/>
                    </a:moveTo>
                    <a:cubicBezTo>
                      <a:pt x="172" y="161"/>
                      <a:pt x="181" y="161"/>
                      <a:pt x="190" y="161"/>
                    </a:cubicBezTo>
                    <a:cubicBezTo>
                      <a:pt x="190" y="168"/>
                      <a:pt x="190" y="174"/>
                      <a:pt x="190" y="181"/>
                    </a:cubicBezTo>
                    <a:cubicBezTo>
                      <a:pt x="181" y="181"/>
                      <a:pt x="172" y="181"/>
                      <a:pt x="163" y="181"/>
                    </a:cubicBezTo>
                    <a:cubicBezTo>
                      <a:pt x="163" y="176"/>
                      <a:pt x="163" y="176"/>
                      <a:pt x="163" y="176"/>
                    </a:cubicBezTo>
                    <a:cubicBezTo>
                      <a:pt x="163" y="176"/>
                      <a:pt x="163" y="176"/>
                      <a:pt x="163" y="176"/>
                    </a:cubicBezTo>
                    <a:cubicBezTo>
                      <a:pt x="163" y="176"/>
                      <a:pt x="163" y="176"/>
                      <a:pt x="163" y="176"/>
                    </a:cubicBezTo>
                    <a:cubicBezTo>
                      <a:pt x="163" y="175"/>
                      <a:pt x="163" y="175"/>
                      <a:pt x="163" y="175"/>
                    </a:cubicBezTo>
                    <a:cubicBezTo>
                      <a:pt x="163" y="175"/>
                      <a:pt x="163" y="175"/>
                      <a:pt x="163" y="175"/>
                    </a:cubicBezTo>
                    <a:cubicBezTo>
                      <a:pt x="163" y="175"/>
                      <a:pt x="163" y="175"/>
                      <a:pt x="163" y="175"/>
                    </a:cubicBezTo>
                    <a:cubicBezTo>
                      <a:pt x="163" y="174"/>
                      <a:pt x="163" y="174"/>
                      <a:pt x="163" y="174"/>
                    </a:cubicBezTo>
                    <a:cubicBezTo>
                      <a:pt x="163" y="174"/>
                      <a:pt x="163" y="174"/>
                      <a:pt x="163" y="174"/>
                    </a:cubicBezTo>
                    <a:cubicBezTo>
                      <a:pt x="163" y="174"/>
                      <a:pt x="163" y="174"/>
                      <a:pt x="163" y="174"/>
                    </a:cubicBezTo>
                    <a:cubicBezTo>
                      <a:pt x="163" y="173"/>
                      <a:pt x="163" y="173"/>
                      <a:pt x="163" y="173"/>
                    </a:cubicBezTo>
                    <a:cubicBezTo>
                      <a:pt x="163" y="173"/>
                      <a:pt x="163" y="173"/>
                      <a:pt x="163" y="173"/>
                    </a:cubicBezTo>
                    <a:cubicBezTo>
                      <a:pt x="163" y="173"/>
                      <a:pt x="163" y="173"/>
                      <a:pt x="163" y="173"/>
                    </a:cubicBezTo>
                    <a:cubicBezTo>
                      <a:pt x="163" y="172"/>
                      <a:pt x="163" y="172"/>
                      <a:pt x="163" y="172"/>
                    </a:cubicBezTo>
                    <a:cubicBezTo>
                      <a:pt x="163" y="172"/>
                      <a:pt x="163" y="172"/>
                      <a:pt x="163" y="172"/>
                    </a:cubicBezTo>
                    <a:cubicBezTo>
                      <a:pt x="163" y="172"/>
                      <a:pt x="163" y="172"/>
                      <a:pt x="163" y="172"/>
                    </a:cubicBezTo>
                    <a:cubicBezTo>
                      <a:pt x="163" y="171"/>
                      <a:pt x="163" y="171"/>
                      <a:pt x="163" y="171"/>
                    </a:cubicBezTo>
                    <a:cubicBezTo>
                      <a:pt x="163" y="171"/>
                      <a:pt x="163" y="171"/>
                      <a:pt x="163" y="171"/>
                    </a:cubicBezTo>
                    <a:cubicBezTo>
                      <a:pt x="163" y="171"/>
                      <a:pt x="163" y="171"/>
                      <a:pt x="163" y="171"/>
                    </a:cubicBezTo>
                    <a:cubicBezTo>
                      <a:pt x="163" y="170"/>
                      <a:pt x="163" y="170"/>
                      <a:pt x="163" y="170"/>
                    </a:cubicBezTo>
                    <a:cubicBezTo>
                      <a:pt x="163" y="170"/>
                      <a:pt x="163" y="170"/>
                      <a:pt x="163" y="170"/>
                    </a:cubicBezTo>
                    <a:cubicBezTo>
                      <a:pt x="163" y="170"/>
                      <a:pt x="163" y="170"/>
                      <a:pt x="163" y="170"/>
                    </a:cubicBezTo>
                    <a:cubicBezTo>
                      <a:pt x="163" y="169"/>
                      <a:pt x="163" y="169"/>
                      <a:pt x="163" y="169"/>
                    </a:cubicBezTo>
                    <a:cubicBezTo>
                      <a:pt x="163" y="169"/>
                      <a:pt x="163" y="169"/>
                      <a:pt x="163" y="169"/>
                    </a:cubicBezTo>
                    <a:cubicBezTo>
                      <a:pt x="163" y="169"/>
                      <a:pt x="163" y="169"/>
                      <a:pt x="163" y="169"/>
                    </a:cubicBezTo>
                    <a:cubicBezTo>
                      <a:pt x="163" y="169"/>
                      <a:pt x="163" y="169"/>
                      <a:pt x="163" y="169"/>
                    </a:cubicBezTo>
                    <a:cubicBezTo>
                      <a:pt x="163" y="168"/>
                      <a:pt x="163" y="168"/>
                      <a:pt x="163" y="168"/>
                    </a:cubicBezTo>
                    <a:cubicBezTo>
                      <a:pt x="163" y="168"/>
                      <a:pt x="163" y="168"/>
                      <a:pt x="163" y="168"/>
                    </a:cubicBezTo>
                    <a:cubicBezTo>
                      <a:pt x="163" y="168"/>
                      <a:pt x="163" y="168"/>
                      <a:pt x="163" y="168"/>
                    </a:cubicBezTo>
                    <a:cubicBezTo>
                      <a:pt x="163" y="167"/>
                      <a:pt x="163" y="167"/>
                      <a:pt x="163" y="167"/>
                    </a:cubicBezTo>
                    <a:cubicBezTo>
                      <a:pt x="163" y="167"/>
                      <a:pt x="163" y="167"/>
                      <a:pt x="163" y="167"/>
                    </a:cubicBezTo>
                    <a:cubicBezTo>
                      <a:pt x="163" y="167"/>
                      <a:pt x="163" y="167"/>
                      <a:pt x="163" y="167"/>
                    </a:cubicBezTo>
                    <a:cubicBezTo>
                      <a:pt x="163" y="166"/>
                      <a:pt x="163" y="166"/>
                      <a:pt x="163" y="166"/>
                    </a:cubicBezTo>
                    <a:cubicBezTo>
                      <a:pt x="163" y="166"/>
                      <a:pt x="163" y="166"/>
                      <a:pt x="163" y="166"/>
                    </a:cubicBezTo>
                    <a:cubicBezTo>
                      <a:pt x="163" y="166"/>
                      <a:pt x="163" y="166"/>
                      <a:pt x="163" y="166"/>
                    </a:cubicBezTo>
                    <a:cubicBezTo>
                      <a:pt x="163" y="165"/>
                      <a:pt x="163" y="165"/>
                      <a:pt x="163" y="165"/>
                    </a:cubicBezTo>
                    <a:cubicBezTo>
                      <a:pt x="163" y="165"/>
                      <a:pt x="163" y="165"/>
                      <a:pt x="163" y="165"/>
                    </a:cubicBezTo>
                    <a:cubicBezTo>
                      <a:pt x="163" y="165"/>
                      <a:pt x="163" y="165"/>
                      <a:pt x="163" y="165"/>
                    </a:cubicBezTo>
                    <a:cubicBezTo>
                      <a:pt x="163" y="164"/>
                      <a:pt x="163" y="164"/>
                      <a:pt x="163" y="164"/>
                    </a:cubicBezTo>
                    <a:cubicBezTo>
                      <a:pt x="163" y="164"/>
                      <a:pt x="163" y="164"/>
                      <a:pt x="163" y="164"/>
                    </a:cubicBezTo>
                    <a:cubicBezTo>
                      <a:pt x="163" y="164"/>
                      <a:pt x="163" y="164"/>
                      <a:pt x="163" y="164"/>
                    </a:cubicBezTo>
                    <a:cubicBezTo>
                      <a:pt x="163" y="163"/>
                      <a:pt x="163" y="163"/>
                      <a:pt x="163" y="163"/>
                    </a:cubicBezTo>
                    <a:cubicBezTo>
                      <a:pt x="163" y="163"/>
                      <a:pt x="163" y="163"/>
                      <a:pt x="163" y="163"/>
                    </a:cubicBezTo>
                    <a:cubicBezTo>
                      <a:pt x="163" y="163"/>
                      <a:pt x="163" y="163"/>
                      <a:pt x="163" y="163"/>
                    </a:cubicBezTo>
                    <a:cubicBezTo>
                      <a:pt x="163" y="162"/>
                      <a:pt x="163" y="162"/>
                      <a:pt x="163" y="162"/>
                    </a:cubicBezTo>
                    <a:cubicBezTo>
                      <a:pt x="163" y="162"/>
                      <a:pt x="163" y="162"/>
                      <a:pt x="163" y="162"/>
                    </a:cubicBezTo>
                    <a:cubicBezTo>
                      <a:pt x="163" y="162"/>
                      <a:pt x="163" y="162"/>
                      <a:pt x="163" y="162"/>
                    </a:cubicBezTo>
                    <a:cubicBezTo>
                      <a:pt x="163" y="162"/>
                      <a:pt x="163" y="162"/>
                      <a:pt x="163" y="162"/>
                    </a:cubicBezTo>
                    <a:cubicBezTo>
                      <a:pt x="163" y="161"/>
                      <a:pt x="163" y="161"/>
                      <a:pt x="163" y="161"/>
                    </a:cubicBezTo>
                    <a:close/>
                    <a:moveTo>
                      <a:pt x="9" y="59"/>
                    </a:moveTo>
                    <a:cubicBezTo>
                      <a:pt x="18" y="59"/>
                      <a:pt x="27" y="59"/>
                      <a:pt x="36" y="59"/>
                    </a:cubicBezTo>
                    <a:cubicBezTo>
                      <a:pt x="36" y="65"/>
                      <a:pt x="36" y="72"/>
                      <a:pt x="36" y="79"/>
                    </a:cubicBezTo>
                    <a:cubicBezTo>
                      <a:pt x="27" y="79"/>
                      <a:pt x="18" y="79"/>
                      <a:pt x="9" y="79"/>
                    </a:cubicBezTo>
                    <a:cubicBezTo>
                      <a:pt x="9" y="72"/>
                      <a:pt x="9" y="65"/>
                      <a:pt x="9" y="59"/>
                    </a:cubicBezTo>
                    <a:close/>
                    <a:moveTo>
                      <a:pt x="9" y="93"/>
                    </a:moveTo>
                    <a:cubicBezTo>
                      <a:pt x="18" y="93"/>
                      <a:pt x="27" y="93"/>
                      <a:pt x="36" y="93"/>
                    </a:cubicBezTo>
                    <a:cubicBezTo>
                      <a:pt x="36" y="99"/>
                      <a:pt x="36" y="106"/>
                      <a:pt x="36" y="113"/>
                    </a:cubicBezTo>
                    <a:cubicBezTo>
                      <a:pt x="27" y="113"/>
                      <a:pt x="18" y="113"/>
                      <a:pt x="9" y="113"/>
                    </a:cubicBezTo>
                    <a:cubicBezTo>
                      <a:pt x="9" y="106"/>
                      <a:pt x="9" y="99"/>
                      <a:pt x="9" y="93"/>
                    </a:cubicBezTo>
                    <a:close/>
                    <a:moveTo>
                      <a:pt x="9" y="127"/>
                    </a:moveTo>
                    <a:cubicBezTo>
                      <a:pt x="18" y="127"/>
                      <a:pt x="27" y="127"/>
                      <a:pt x="36" y="127"/>
                    </a:cubicBezTo>
                    <a:cubicBezTo>
                      <a:pt x="36" y="134"/>
                      <a:pt x="36" y="140"/>
                      <a:pt x="36" y="147"/>
                    </a:cubicBezTo>
                    <a:cubicBezTo>
                      <a:pt x="27" y="147"/>
                      <a:pt x="18" y="147"/>
                      <a:pt x="9" y="147"/>
                    </a:cubicBezTo>
                    <a:cubicBezTo>
                      <a:pt x="9" y="140"/>
                      <a:pt x="9" y="134"/>
                      <a:pt x="9" y="127"/>
                    </a:cubicBezTo>
                    <a:close/>
                    <a:moveTo>
                      <a:pt x="9" y="161"/>
                    </a:moveTo>
                    <a:cubicBezTo>
                      <a:pt x="18" y="161"/>
                      <a:pt x="27" y="161"/>
                      <a:pt x="36" y="161"/>
                    </a:cubicBezTo>
                    <a:cubicBezTo>
                      <a:pt x="36" y="168"/>
                      <a:pt x="36" y="174"/>
                      <a:pt x="36" y="181"/>
                    </a:cubicBezTo>
                    <a:cubicBezTo>
                      <a:pt x="27" y="181"/>
                      <a:pt x="18" y="181"/>
                      <a:pt x="9" y="181"/>
                    </a:cubicBezTo>
                    <a:cubicBezTo>
                      <a:pt x="9" y="174"/>
                      <a:pt x="9" y="168"/>
                      <a:pt x="9"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F6BACE73-2C18-46A8-9CA1-F149DC454D10}"/>
                  </a:ext>
                </a:extLst>
              </p:cNvPr>
              <p:cNvSpPr/>
              <p:nvPr/>
            </p:nvSpPr>
            <p:spPr>
              <a:xfrm rot="5400000">
                <a:off x="10328507" y="1431733"/>
                <a:ext cx="137948" cy="11186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1D727FB2-194D-47C3-A28B-CE542EC0F755}"/>
              </a:ext>
            </a:extLst>
          </p:cNvPr>
          <p:cNvSpPr txBox="1"/>
          <p:nvPr/>
        </p:nvSpPr>
        <p:spPr>
          <a:xfrm>
            <a:off x="769214" y="1903790"/>
            <a:ext cx="110286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PICTURES</a:t>
            </a:r>
            <a:b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b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VIDEOS</a:t>
            </a:r>
          </a:p>
        </p:txBody>
      </p:sp>
      <p:sp>
        <p:nvSpPr>
          <p:cNvPr id="18" name="Trapezoid 17">
            <a:extLst>
              <a:ext uri="{FF2B5EF4-FFF2-40B4-BE49-F238E27FC236}">
                <a16:creationId xmlns:a16="http://schemas.microsoft.com/office/drawing/2014/main" id="{48193940-9A4C-4A91-AE3C-E3A5A19F7EA6}"/>
              </a:ext>
            </a:extLst>
          </p:cNvPr>
          <p:cNvSpPr/>
          <p:nvPr/>
        </p:nvSpPr>
        <p:spPr>
          <a:xfrm>
            <a:off x="194001" y="4849059"/>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Computer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Vision</a:t>
            </a:r>
          </a:p>
        </p:txBody>
      </p:sp>
      <p:pic>
        <p:nvPicPr>
          <p:cNvPr id="19" name="Picture 18">
            <a:extLst>
              <a:ext uri="{FF2B5EF4-FFF2-40B4-BE49-F238E27FC236}">
                <a16:creationId xmlns:a16="http://schemas.microsoft.com/office/drawing/2014/main" id="{E1D956D5-D371-455F-8581-D7C8F3B64846}"/>
              </a:ext>
            </a:extLst>
          </p:cNvPr>
          <p:cNvPicPr>
            <a:picLocks noChangeAspect="1"/>
          </p:cNvPicPr>
          <p:nvPr/>
        </p:nvPicPr>
        <p:blipFill>
          <a:blip r:embed="rId8"/>
          <a:stretch>
            <a:fillRect/>
          </a:stretch>
        </p:blipFill>
        <p:spPr>
          <a:xfrm>
            <a:off x="3086684" y="4185158"/>
            <a:ext cx="3605965" cy="2461730"/>
          </a:xfrm>
          <a:prstGeom prst="rect">
            <a:avLst/>
          </a:prstGeom>
        </p:spPr>
      </p:pic>
      <p:pic>
        <p:nvPicPr>
          <p:cNvPr id="20" name="Picture 19">
            <a:extLst>
              <a:ext uri="{FF2B5EF4-FFF2-40B4-BE49-F238E27FC236}">
                <a16:creationId xmlns:a16="http://schemas.microsoft.com/office/drawing/2014/main" id="{301D8294-5078-4646-BD1A-0B377D808032}"/>
              </a:ext>
            </a:extLst>
          </p:cNvPr>
          <p:cNvPicPr>
            <a:picLocks noChangeAspect="1"/>
          </p:cNvPicPr>
          <p:nvPr/>
        </p:nvPicPr>
        <p:blipFill rotWithShape="1">
          <a:blip r:embed="rId9"/>
          <a:srcRect l="19326"/>
          <a:stretch/>
        </p:blipFill>
        <p:spPr>
          <a:xfrm>
            <a:off x="7379296" y="4185158"/>
            <a:ext cx="3605965" cy="2461730"/>
          </a:xfrm>
          <a:prstGeom prst="rect">
            <a:avLst/>
          </a:prstGeom>
        </p:spPr>
      </p:pic>
      <p:pic>
        <p:nvPicPr>
          <p:cNvPr id="22" name="Picture 21">
            <a:extLst>
              <a:ext uri="{FF2B5EF4-FFF2-40B4-BE49-F238E27FC236}">
                <a16:creationId xmlns:a16="http://schemas.microsoft.com/office/drawing/2014/main" id="{CD46ED7F-0393-4BF0-A737-136315A7AC56}"/>
              </a:ext>
            </a:extLst>
          </p:cNvPr>
          <p:cNvPicPr>
            <a:picLocks noChangeAspect="1"/>
          </p:cNvPicPr>
          <p:nvPr/>
        </p:nvPicPr>
        <p:blipFill rotWithShape="1">
          <a:blip r:embed="rId10"/>
          <a:srcRect t="2079" r="2799" b="-1"/>
          <a:stretch/>
        </p:blipFill>
        <p:spPr>
          <a:xfrm>
            <a:off x="5369610" y="1170049"/>
            <a:ext cx="3239981" cy="2476930"/>
          </a:xfrm>
          <a:prstGeom prst="rect">
            <a:avLst/>
          </a:prstGeom>
        </p:spPr>
      </p:pic>
    </p:spTree>
    <p:extLst>
      <p:ext uri="{BB962C8B-B14F-4D97-AF65-F5344CB8AC3E}">
        <p14:creationId xmlns:p14="http://schemas.microsoft.com/office/powerpoint/2010/main" val="3169230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AI Solutions - Text</a:t>
            </a:r>
          </a:p>
        </p:txBody>
      </p:sp>
      <p:cxnSp>
        <p:nvCxnSpPr>
          <p:cNvPr id="3" name="Straight Connector 2">
            <a:extLst>
              <a:ext uri="{FF2B5EF4-FFF2-40B4-BE49-F238E27FC236}">
                <a16:creationId xmlns:a16="http://schemas.microsoft.com/office/drawing/2014/main" id="{DC738345-02DA-4308-B08B-4D49ED0FD9B9}"/>
              </a:ext>
            </a:extLst>
          </p:cNvPr>
          <p:cNvCxnSpPr/>
          <p:nvPr/>
        </p:nvCxnSpPr>
        <p:spPr>
          <a:xfrm>
            <a:off x="7467600" y="1283368"/>
            <a:ext cx="0" cy="5255544"/>
          </a:xfrm>
          <a:prstGeom prst="line">
            <a:avLst/>
          </a:prstGeom>
          <a:ln>
            <a:solidFill>
              <a:srgbClr val="DE653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2B8727-9E38-4B8E-BAC0-33A3885C05CD}"/>
              </a:ext>
            </a:extLst>
          </p:cNvPr>
          <p:cNvCxnSpPr>
            <a:cxnSpLocks/>
          </p:cNvCxnSpPr>
          <p:nvPr/>
        </p:nvCxnSpPr>
        <p:spPr>
          <a:xfrm>
            <a:off x="3224463" y="3911141"/>
            <a:ext cx="8486274" cy="0"/>
          </a:xfrm>
          <a:prstGeom prst="line">
            <a:avLst/>
          </a:prstGeom>
          <a:ln>
            <a:solidFill>
              <a:srgbClr val="DE653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F2E15BC-74A0-49A5-94F2-1C85B5257FCF}"/>
              </a:ext>
            </a:extLst>
          </p:cNvPr>
          <p:cNvGrpSpPr/>
          <p:nvPr/>
        </p:nvGrpSpPr>
        <p:grpSpPr>
          <a:xfrm>
            <a:off x="607785" y="2686440"/>
            <a:ext cx="1655705" cy="1485119"/>
            <a:chOff x="1260685" y="1199864"/>
            <a:chExt cx="956036" cy="857536"/>
          </a:xfrm>
        </p:grpSpPr>
        <p:sp>
          <p:nvSpPr>
            <p:cNvPr id="25" name="11 Rectángulo redondeado">
              <a:extLst>
                <a:ext uri="{FF2B5EF4-FFF2-40B4-BE49-F238E27FC236}">
                  <a16:creationId xmlns:a16="http://schemas.microsoft.com/office/drawing/2014/main" id="{4EBE5CC6-7ECF-4D54-B339-29B8E990BC95}"/>
                </a:ext>
              </a:extLst>
            </p:cNvPr>
            <p:cNvSpPr>
              <a:spLocks noChangeAspect="1"/>
            </p:cNvSpPr>
            <p:nvPr/>
          </p:nvSpPr>
          <p:spPr>
            <a:xfrm>
              <a:off x="1260685" y="1199864"/>
              <a:ext cx="956036" cy="857536"/>
            </a:xfrm>
            <a:custGeom>
              <a:avLst/>
              <a:gdLst/>
              <a:ahLst/>
              <a:cxnLst/>
              <a:rect l="l" t="t" r="r" b="b"/>
              <a:pathLst>
                <a:path w="3195945" h="2847600">
                  <a:moveTo>
                    <a:pt x="931858" y="0"/>
                  </a:moveTo>
                  <a:lnTo>
                    <a:pt x="2264149" y="0"/>
                  </a:lnTo>
                  <a:cubicBezTo>
                    <a:pt x="2332834" y="0"/>
                    <a:pt x="2395775" y="24591"/>
                    <a:pt x="2443824" y="66436"/>
                  </a:cubicBezTo>
                  <a:cubicBezTo>
                    <a:pt x="2448429" y="69277"/>
                    <a:pt x="2452695" y="72595"/>
                    <a:pt x="2456305" y="76734"/>
                  </a:cubicBezTo>
                  <a:cubicBezTo>
                    <a:pt x="2460022" y="79237"/>
                    <a:pt x="2463176" y="82339"/>
                    <a:pt x="2465987" y="85776"/>
                  </a:cubicBezTo>
                  <a:cubicBezTo>
                    <a:pt x="2493618" y="108249"/>
                    <a:pt x="2516894" y="136545"/>
                    <a:pt x="2535511" y="169166"/>
                  </a:cubicBezTo>
                  <a:lnTo>
                    <a:pt x="3152605" y="1250458"/>
                  </a:lnTo>
                  <a:cubicBezTo>
                    <a:pt x="3179394" y="1297399"/>
                    <a:pt x="3193566" y="1348093"/>
                    <a:pt x="3194780" y="1398693"/>
                  </a:cubicBezTo>
                  <a:cubicBezTo>
                    <a:pt x="3195949" y="1406441"/>
                    <a:pt x="3196388" y="1414265"/>
                    <a:pt x="3195280" y="1422135"/>
                  </a:cubicBezTo>
                  <a:cubicBezTo>
                    <a:pt x="3196431" y="1430332"/>
                    <a:pt x="3195980" y="1438483"/>
                    <a:pt x="3194760" y="1446554"/>
                  </a:cubicBezTo>
                  <a:cubicBezTo>
                    <a:pt x="3193510" y="1497084"/>
                    <a:pt x="3179340" y="1547701"/>
                    <a:pt x="3152589" y="1594576"/>
                  </a:cubicBezTo>
                  <a:lnTo>
                    <a:pt x="2535495" y="2675868"/>
                  </a:lnTo>
                  <a:cubicBezTo>
                    <a:pt x="2519103" y="2704590"/>
                    <a:pt x="2499098" y="2729960"/>
                    <a:pt x="2475270" y="2750574"/>
                  </a:cubicBezTo>
                  <a:cubicBezTo>
                    <a:pt x="2424537" y="2810341"/>
                    <a:pt x="2348694" y="2847600"/>
                    <a:pt x="2264149" y="2847600"/>
                  </a:cubicBezTo>
                  <a:lnTo>
                    <a:pt x="931858" y="2847600"/>
                  </a:lnTo>
                  <a:cubicBezTo>
                    <a:pt x="840908" y="2847600"/>
                    <a:pt x="760028" y="2804481"/>
                    <a:pt x="709441" y="2736882"/>
                  </a:cubicBezTo>
                  <a:cubicBezTo>
                    <a:pt x="690443" y="2718412"/>
                    <a:pt x="674204" y="2696733"/>
                    <a:pt x="660493" y="2672708"/>
                  </a:cubicBezTo>
                  <a:lnTo>
                    <a:pt x="43399" y="1591416"/>
                  </a:lnTo>
                  <a:cubicBezTo>
                    <a:pt x="17922" y="1546775"/>
                    <a:pt x="3857" y="1498740"/>
                    <a:pt x="1381" y="1450601"/>
                  </a:cubicBezTo>
                  <a:cubicBezTo>
                    <a:pt x="-58" y="1441196"/>
                    <a:pt x="-553" y="1431688"/>
                    <a:pt x="774" y="1422141"/>
                  </a:cubicBezTo>
                  <a:cubicBezTo>
                    <a:pt x="-512" y="1412916"/>
                    <a:pt x="-26" y="1403731"/>
                    <a:pt x="1361" y="1394643"/>
                  </a:cubicBezTo>
                  <a:cubicBezTo>
                    <a:pt x="3800" y="1346433"/>
                    <a:pt x="17869" y="1298323"/>
                    <a:pt x="43383" y="1253618"/>
                  </a:cubicBezTo>
                  <a:lnTo>
                    <a:pt x="660477" y="172326"/>
                  </a:lnTo>
                  <a:cubicBezTo>
                    <a:pt x="676397" y="144430"/>
                    <a:pt x="695725" y="119697"/>
                    <a:pt x="718724" y="99467"/>
                  </a:cubicBezTo>
                  <a:cubicBezTo>
                    <a:pt x="769423" y="38273"/>
                    <a:pt x="846171" y="0"/>
                    <a:pt x="931858" y="0"/>
                  </a:cubicBezTo>
                  <a:close/>
                </a:path>
              </a:pathLst>
            </a:cu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lIns="1097280" tIns="34223" rIns="68446" bIns="34223"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Helvetica" panose="020B0604020202020204" pitchFamily="34" charset="0"/>
              </a:endParaRPr>
            </a:p>
          </p:txBody>
        </p:sp>
        <p:sp>
          <p:nvSpPr>
            <p:cNvPr id="27" name="Freeform 4965">
              <a:extLst>
                <a:ext uri="{FF2B5EF4-FFF2-40B4-BE49-F238E27FC236}">
                  <a16:creationId xmlns:a16="http://schemas.microsoft.com/office/drawing/2014/main" id="{07B90A97-9B5E-43E2-8482-FF929CEE24B9}"/>
                </a:ext>
              </a:extLst>
            </p:cNvPr>
            <p:cNvSpPr>
              <a:spLocks noEditPoints="1"/>
            </p:cNvSpPr>
            <p:nvPr/>
          </p:nvSpPr>
          <p:spPr bwMode="auto">
            <a:xfrm>
              <a:off x="1547163" y="1419680"/>
              <a:ext cx="383080" cy="417905"/>
            </a:xfrm>
            <a:custGeom>
              <a:avLst/>
              <a:gdLst>
                <a:gd name="T0" fmla="*/ 54 w 177"/>
                <a:gd name="T1" fmla="*/ 99 h 193"/>
                <a:gd name="T2" fmla="*/ 50 w 177"/>
                <a:gd name="T3" fmla="*/ 123 h 193"/>
                <a:gd name="T4" fmla="*/ 75 w 177"/>
                <a:gd name="T5" fmla="*/ 111 h 193"/>
                <a:gd name="T6" fmla="*/ 68 w 177"/>
                <a:gd name="T7" fmla="*/ 133 h 193"/>
                <a:gd name="T8" fmla="*/ 67 w 177"/>
                <a:gd name="T9" fmla="*/ 139 h 193"/>
                <a:gd name="T10" fmla="*/ 83 w 177"/>
                <a:gd name="T11" fmla="*/ 140 h 193"/>
                <a:gd name="T12" fmla="*/ 100 w 177"/>
                <a:gd name="T13" fmla="*/ 151 h 193"/>
                <a:gd name="T14" fmla="*/ 73 w 177"/>
                <a:gd name="T15" fmla="*/ 147 h 193"/>
                <a:gd name="T16" fmla="*/ 48 w 177"/>
                <a:gd name="T17" fmla="*/ 143 h 193"/>
                <a:gd name="T18" fmla="*/ 49 w 177"/>
                <a:gd name="T19" fmla="*/ 135 h 193"/>
                <a:gd name="T20" fmla="*/ 44 w 177"/>
                <a:gd name="T21" fmla="*/ 108 h 193"/>
                <a:gd name="T22" fmla="*/ 27 w 177"/>
                <a:gd name="T23" fmla="*/ 119 h 193"/>
                <a:gd name="T24" fmla="*/ 43 w 177"/>
                <a:gd name="T25" fmla="*/ 33 h 193"/>
                <a:gd name="T26" fmla="*/ 22 w 177"/>
                <a:gd name="T27" fmla="*/ 57 h 193"/>
                <a:gd name="T28" fmla="*/ 150 w 177"/>
                <a:gd name="T29" fmla="*/ 193 h 193"/>
                <a:gd name="T30" fmla="*/ 150 w 177"/>
                <a:gd name="T31" fmla="*/ 123 h 193"/>
                <a:gd name="T32" fmla="*/ 136 w 177"/>
                <a:gd name="T33" fmla="*/ 179 h 193"/>
                <a:gd name="T34" fmla="*/ 14 w 177"/>
                <a:gd name="T35" fmla="*/ 87 h 193"/>
                <a:gd name="T36" fmla="*/ 62 w 177"/>
                <a:gd name="T37" fmla="*/ 33 h 193"/>
                <a:gd name="T38" fmla="*/ 46 w 177"/>
                <a:gd name="T39" fmla="*/ 14 h 193"/>
                <a:gd name="T40" fmla="*/ 129 w 177"/>
                <a:gd name="T41" fmla="*/ 0 h 193"/>
                <a:gd name="T42" fmla="*/ 25 w 177"/>
                <a:gd name="T43" fmla="*/ 0 h 193"/>
                <a:gd name="T44" fmla="*/ 0 w 177"/>
                <a:gd name="T45" fmla="*/ 79 h 193"/>
                <a:gd name="T46" fmla="*/ 0 w 177"/>
                <a:gd name="T47" fmla="*/ 81 h 193"/>
                <a:gd name="T48" fmla="*/ 0 w 177"/>
                <a:gd name="T49" fmla="*/ 193 h 193"/>
                <a:gd name="T50" fmla="*/ 143 w 177"/>
                <a:gd name="T51" fmla="*/ 193 h 193"/>
                <a:gd name="T52" fmla="*/ 160 w 177"/>
                <a:gd name="T53" fmla="*/ 38 h 193"/>
                <a:gd name="T54" fmla="*/ 104 w 177"/>
                <a:gd name="T55" fmla="*/ 98 h 193"/>
                <a:gd name="T56" fmla="*/ 102 w 177"/>
                <a:gd name="T57" fmla="*/ 104 h 193"/>
                <a:gd name="T58" fmla="*/ 115 w 177"/>
                <a:gd name="T59" fmla="*/ 137 h 193"/>
                <a:gd name="T60" fmla="*/ 108 w 177"/>
                <a:gd name="T61" fmla="*/ 144 h 193"/>
                <a:gd name="T62" fmla="*/ 105 w 177"/>
                <a:gd name="T63" fmla="*/ 134 h 193"/>
                <a:gd name="T64" fmla="*/ 102 w 177"/>
                <a:gd name="T65" fmla="*/ 104 h 193"/>
                <a:gd name="T66" fmla="*/ 174 w 177"/>
                <a:gd name="T67" fmla="*/ 25 h 193"/>
                <a:gd name="T68" fmla="*/ 177 w 177"/>
                <a:gd name="T69" fmla="*/ 30 h 193"/>
                <a:gd name="T70" fmla="*/ 153 w 177"/>
                <a:gd name="T71" fmla="*/ 78 h 193"/>
                <a:gd name="T72" fmla="*/ 162 w 177"/>
                <a:gd name="T73" fmla="*/ 32 h 193"/>
                <a:gd name="T74" fmla="*/ 132 w 177"/>
                <a:gd name="T75" fmla="*/ 21 h 193"/>
                <a:gd name="T76" fmla="*/ 157 w 177"/>
                <a:gd name="T77" fmla="*/ 1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 h="193">
                  <a:moveTo>
                    <a:pt x="27" y="119"/>
                  </a:moveTo>
                  <a:cubicBezTo>
                    <a:pt x="27" y="119"/>
                    <a:pt x="60" y="58"/>
                    <a:pt x="54" y="99"/>
                  </a:cubicBezTo>
                  <a:cubicBezTo>
                    <a:pt x="54" y="101"/>
                    <a:pt x="53" y="105"/>
                    <a:pt x="53" y="108"/>
                  </a:cubicBezTo>
                  <a:cubicBezTo>
                    <a:pt x="52" y="113"/>
                    <a:pt x="50" y="119"/>
                    <a:pt x="50" y="123"/>
                  </a:cubicBezTo>
                  <a:cubicBezTo>
                    <a:pt x="53" y="122"/>
                    <a:pt x="56" y="120"/>
                    <a:pt x="59" y="118"/>
                  </a:cubicBezTo>
                  <a:cubicBezTo>
                    <a:pt x="65" y="114"/>
                    <a:pt x="71" y="110"/>
                    <a:pt x="75" y="111"/>
                  </a:cubicBezTo>
                  <a:cubicBezTo>
                    <a:pt x="78" y="112"/>
                    <a:pt x="80" y="115"/>
                    <a:pt x="79" y="119"/>
                  </a:cubicBezTo>
                  <a:cubicBezTo>
                    <a:pt x="78" y="123"/>
                    <a:pt x="73" y="128"/>
                    <a:pt x="68" y="133"/>
                  </a:cubicBezTo>
                  <a:cubicBezTo>
                    <a:pt x="65" y="137"/>
                    <a:pt x="61" y="140"/>
                    <a:pt x="59" y="143"/>
                  </a:cubicBezTo>
                  <a:cubicBezTo>
                    <a:pt x="62" y="142"/>
                    <a:pt x="64" y="140"/>
                    <a:pt x="67" y="139"/>
                  </a:cubicBezTo>
                  <a:cubicBezTo>
                    <a:pt x="70" y="137"/>
                    <a:pt x="72" y="135"/>
                    <a:pt x="75" y="134"/>
                  </a:cubicBezTo>
                  <a:cubicBezTo>
                    <a:pt x="79" y="133"/>
                    <a:pt x="82" y="135"/>
                    <a:pt x="83" y="140"/>
                  </a:cubicBezTo>
                  <a:cubicBezTo>
                    <a:pt x="83" y="143"/>
                    <a:pt x="99" y="141"/>
                    <a:pt x="99" y="141"/>
                  </a:cubicBezTo>
                  <a:cubicBezTo>
                    <a:pt x="100" y="151"/>
                    <a:pt x="100" y="151"/>
                    <a:pt x="100" y="151"/>
                  </a:cubicBezTo>
                  <a:cubicBezTo>
                    <a:pt x="100" y="151"/>
                    <a:pt x="80" y="153"/>
                    <a:pt x="74" y="146"/>
                  </a:cubicBezTo>
                  <a:cubicBezTo>
                    <a:pt x="74" y="146"/>
                    <a:pt x="73" y="146"/>
                    <a:pt x="73" y="147"/>
                  </a:cubicBezTo>
                  <a:cubicBezTo>
                    <a:pt x="67" y="151"/>
                    <a:pt x="61" y="156"/>
                    <a:pt x="53" y="153"/>
                  </a:cubicBezTo>
                  <a:cubicBezTo>
                    <a:pt x="48" y="152"/>
                    <a:pt x="47" y="148"/>
                    <a:pt x="48" y="143"/>
                  </a:cubicBezTo>
                  <a:cubicBezTo>
                    <a:pt x="49" y="140"/>
                    <a:pt x="52" y="136"/>
                    <a:pt x="56" y="132"/>
                  </a:cubicBezTo>
                  <a:cubicBezTo>
                    <a:pt x="53" y="133"/>
                    <a:pt x="51" y="134"/>
                    <a:pt x="49" y="135"/>
                  </a:cubicBezTo>
                  <a:cubicBezTo>
                    <a:pt x="44" y="136"/>
                    <a:pt x="42" y="134"/>
                    <a:pt x="40" y="130"/>
                  </a:cubicBezTo>
                  <a:cubicBezTo>
                    <a:pt x="39" y="124"/>
                    <a:pt x="43" y="115"/>
                    <a:pt x="44" y="108"/>
                  </a:cubicBezTo>
                  <a:cubicBezTo>
                    <a:pt x="44" y="101"/>
                    <a:pt x="36" y="123"/>
                    <a:pt x="36" y="124"/>
                  </a:cubicBezTo>
                  <a:lnTo>
                    <a:pt x="27" y="119"/>
                  </a:lnTo>
                  <a:close/>
                  <a:moveTo>
                    <a:pt x="22" y="57"/>
                  </a:moveTo>
                  <a:cubicBezTo>
                    <a:pt x="43" y="33"/>
                    <a:pt x="43" y="33"/>
                    <a:pt x="43" y="33"/>
                  </a:cubicBezTo>
                  <a:cubicBezTo>
                    <a:pt x="33" y="21"/>
                    <a:pt x="33" y="21"/>
                    <a:pt x="33" y="21"/>
                  </a:cubicBezTo>
                  <a:lnTo>
                    <a:pt x="22" y="57"/>
                  </a:lnTo>
                  <a:close/>
                  <a:moveTo>
                    <a:pt x="143" y="193"/>
                  </a:moveTo>
                  <a:cubicBezTo>
                    <a:pt x="150" y="193"/>
                    <a:pt x="150" y="193"/>
                    <a:pt x="150" y="193"/>
                  </a:cubicBezTo>
                  <a:cubicBezTo>
                    <a:pt x="150" y="186"/>
                    <a:pt x="150" y="186"/>
                    <a:pt x="150" y="186"/>
                  </a:cubicBezTo>
                  <a:cubicBezTo>
                    <a:pt x="150" y="123"/>
                    <a:pt x="150" y="123"/>
                    <a:pt x="150" y="123"/>
                  </a:cubicBezTo>
                  <a:cubicBezTo>
                    <a:pt x="136" y="132"/>
                    <a:pt x="136" y="132"/>
                    <a:pt x="136" y="132"/>
                  </a:cubicBezTo>
                  <a:cubicBezTo>
                    <a:pt x="136" y="179"/>
                    <a:pt x="136" y="179"/>
                    <a:pt x="136" y="179"/>
                  </a:cubicBezTo>
                  <a:cubicBezTo>
                    <a:pt x="14" y="179"/>
                    <a:pt x="14" y="179"/>
                    <a:pt x="14" y="179"/>
                  </a:cubicBezTo>
                  <a:cubicBezTo>
                    <a:pt x="14" y="87"/>
                    <a:pt x="14" y="87"/>
                    <a:pt x="14" y="87"/>
                  </a:cubicBezTo>
                  <a:cubicBezTo>
                    <a:pt x="58" y="37"/>
                    <a:pt x="58" y="37"/>
                    <a:pt x="58" y="37"/>
                  </a:cubicBezTo>
                  <a:cubicBezTo>
                    <a:pt x="62" y="33"/>
                    <a:pt x="62" y="33"/>
                    <a:pt x="62" y="33"/>
                  </a:cubicBezTo>
                  <a:cubicBezTo>
                    <a:pt x="58" y="28"/>
                    <a:pt x="58" y="28"/>
                    <a:pt x="58" y="28"/>
                  </a:cubicBezTo>
                  <a:cubicBezTo>
                    <a:pt x="46" y="14"/>
                    <a:pt x="46" y="14"/>
                    <a:pt x="46" y="14"/>
                  </a:cubicBezTo>
                  <a:cubicBezTo>
                    <a:pt x="121" y="14"/>
                    <a:pt x="121" y="14"/>
                    <a:pt x="121" y="14"/>
                  </a:cubicBezTo>
                  <a:cubicBezTo>
                    <a:pt x="129" y="0"/>
                    <a:pt x="129" y="0"/>
                    <a:pt x="129" y="0"/>
                  </a:cubicBezTo>
                  <a:cubicBezTo>
                    <a:pt x="30" y="0"/>
                    <a:pt x="30" y="0"/>
                    <a:pt x="30" y="0"/>
                  </a:cubicBezTo>
                  <a:cubicBezTo>
                    <a:pt x="25" y="0"/>
                    <a:pt x="25" y="0"/>
                    <a:pt x="25" y="0"/>
                  </a:cubicBezTo>
                  <a:cubicBezTo>
                    <a:pt x="24" y="5"/>
                    <a:pt x="24" y="5"/>
                    <a:pt x="24" y="5"/>
                  </a:cubicBezTo>
                  <a:cubicBezTo>
                    <a:pt x="0" y="79"/>
                    <a:pt x="0" y="79"/>
                    <a:pt x="0" y="79"/>
                  </a:cubicBezTo>
                  <a:cubicBezTo>
                    <a:pt x="0" y="80"/>
                    <a:pt x="0" y="80"/>
                    <a:pt x="0" y="80"/>
                  </a:cubicBezTo>
                  <a:cubicBezTo>
                    <a:pt x="0" y="81"/>
                    <a:pt x="0" y="81"/>
                    <a:pt x="0" y="81"/>
                  </a:cubicBezTo>
                  <a:cubicBezTo>
                    <a:pt x="0" y="186"/>
                    <a:pt x="0" y="186"/>
                    <a:pt x="0" y="186"/>
                  </a:cubicBezTo>
                  <a:cubicBezTo>
                    <a:pt x="0" y="193"/>
                    <a:pt x="0" y="193"/>
                    <a:pt x="0" y="193"/>
                  </a:cubicBezTo>
                  <a:cubicBezTo>
                    <a:pt x="7" y="193"/>
                    <a:pt x="7" y="193"/>
                    <a:pt x="7" y="193"/>
                  </a:cubicBezTo>
                  <a:lnTo>
                    <a:pt x="143" y="193"/>
                  </a:lnTo>
                  <a:close/>
                  <a:moveTo>
                    <a:pt x="129" y="27"/>
                  </a:moveTo>
                  <a:cubicBezTo>
                    <a:pt x="140" y="31"/>
                    <a:pt x="150" y="34"/>
                    <a:pt x="160" y="38"/>
                  </a:cubicBezTo>
                  <a:cubicBezTo>
                    <a:pt x="155" y="62"/>
                    <a:pt x="147" y="86"/>
                    <a:pt x="135" y="109"/>
                  </a:cubicBezTo>
                  <a:cubicBezTo>
                    <a:pt x="125" y="105"/>
                    <a:pt x="115" y="101"/>
                    <a:pt x="104" y="98"/>
                  </a:cubicBezTo>
                  <a:cubicBezTo>
                    <a:pt x="108" y="73"/>
                    <a:pt x="116" y="49"/>
                    <a:pt x="129" y="27"/>
                  </a:cubicBezTo>
                  <a:close/>
                  <a:moveTo>
                    <a:pt x="102" y="104"/>
                  </a:moveTo>
                  <a:cubicBezTo>
                    <a:pt x="133" y="115"/>
                    <a:pt x="133" y="115"/>
                    <a:pt x="133" y="115"/>
                  </a:cubicBezTo>
                  <a:cubicBezTo>
                    <a:pt x="115" y="137"/>
                    <a:pt x="115" y="137"/>
                    <a:pt x="115" y="137"/>
                  </a:cubicBezTo>
                  <a:cubicBezTo>
                    <a:pt x="113" y="137"/>
                    <a:pt x="113" y="137"/>
                    <a:pt x="113" y="137"/>
                  </a:cubicBezTo>
                  <a:cubicBezTo>
                    <a:pt x="108" y="144"/>
                    <a:pt x="108" y="144"/>
                    <a:pt x="108" y="144"/>
                  </a:cubicBezTo>
                  <a:cubicBezTo>
                    <a:pt x="104" y="143"/>
                    <a:pt x="104" y="143"/>
                    <a:pt x="104" y="143"/>
                  </a:cubicBezTo>
                  <a:cubicBezTo>
                    <a:pt x="105" y="134"/>
                    <a:pt x="105" y="134"/>
                    <a:pt x="105" y="134"/>
                  </a:cubicBezTo>
                  <a:cubicBezTo>
                    <a:pt x="103" y="133"/>
                    <a:pt x="103" y="133"/>
                    <a:pt x="103" y="133"/>
                  </a:cubicBezTo>
                  <a:lnTo>
                    <a:pt x="102" y="104"/>
                  </a:lnTo>
                  <a:close/>
                  <a:moveTo>
                    <a:pt x="158" y="20"/>
                  </a:moveTo>
                  <a:cubicBezTo>
                    <a:pt x="174" y="25"/>
                    <a:pt x="174" y="25"/>
                    <a:pt x="174" y="25"/>
                  </a:cubicBezTo>
                  <a:cubicBezTo>
                    <a:pt x="177" y="26"/>
                    <a:pt x="177" y="26"/>
                    <a:pt x="177" y="26"/>
                  </a:cubicBezTo>
                  <a:cubicBezTo>
                    <a:pt x="177" y="30"/>
                    <a:pt x="177" y="30"/>
                    <a:pt x="177" y="30"/>
                  </a:cubicBezTo>
                  <a:cubicBezTo>
                    <a:pt x="177" y="50"/>
                    <a:pt x="171" y="67"/>
                    <a:pt x="161" y="84"/>
                  </a:cubicBezTo>
                  <a:cubicBezTo>
                    <a:pt x="153" y="78"/>
                    <a:pt x="153" y="78"/>
                    <a:pt x="153" y="78"/>
                  </a:cubicBezTo>
                  <a:cubicBezTo>
                    <a:pt x="161" y="65"/>
                    <a:pt x="166" y="50"/>
                    <a:pt x="167" y="33"/>
                  </a:cubicBezTo>
                  <a:cubicBezTo>
                    <a:pt x="162" y="32"/>
                    <a:pt x="162" y="32"/>
                    <a:pt x="162" y="32"/>
                  </a:cubicBezTo>
                  <a:cubicBezTo>
                    <a:pt x="146" y="26"/>
                    <a:pt x="146" y="26"/>
                    <a:pt x="146" y="26"/>
                  </a:cubicBezTo>
                  <a:cubicBezTo>
                    <a:pt x="132" y="21"/>
                    <a:pt x="132" y="21"/>
                    <a:pt x="132" y="21"/>
                  </a:cubicBezTo>
                  <a:cubicBezTo>
                    <a:pt x="145" y="11"/>
                    <a:pt x="145" y="11"/>
                    <a:pt x="145" y="11"/>
                  </a:cubicBezTo>
                  <a:cubicBezTo>
                    <a:pt x="157" y="15"/>
                    <a:pt x="157" y="15"/>
                    <a:pt x="157" y="15"/>
                  </a:cubicBezTo>
                  <a:lnTo>
                    <a:pt x="158" y="2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ADB2AA1A-3DAF-48CC-9D3C-12D950042AD5}"/>
              </a:ext>
            </a:extLst>
          </p:cNvPr>
          <p:cNvSpPr txBox="1"/>
          <p:nvPr/>
        </p:nvSpPr>
        <p:spPr>
          <a:xfrm>
            <a:off x="1174349" y="1892093"/>
            <a:ext cx="52257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TEXT</a:t>
            </a:r>
          </a:p>
        </p:txBody>
      </p:sp>
      <p:sp>
        <p:nvSpPr>
          <p:cNvPr id="29" name="Trapezoid 28">
            <a:extLst>
              <a:ext uri="{FF2B5EF4-FFF2-40B4-BE49-F238E27FC236}">
                <a16:creationId xmlns:a16="http://schemas.microsoft.com/office/drawing/2014/main" id="{4C116004-E2AF-42D8-B4CF-80A99AEFA598}"/>
              </a:ext>
            </a:extLst>
          </p:cNvPr>
          <p:cNvSpPr/>
          <p:nvPr/>
        </p:nvSpPr>
        <p:spPr>
          <a:xfrm>
            <a:off x="325487" y="4835458"/>
            <a:ext cx="2220303" cy="1044029"/>
          </a:xfrm>
          <a:prstGeom prst="trapezoid">
            <a:avLst>
              <a:gd name="adj" fmla="val 70944"/>
            </a:avLst>
          </a:prstGeom>
          <a:solidFill>
            <a:schemeClr val="accent3"/>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Natural Language Understanding</a:t>
            </a:r>
          </a:p>
        </p:txBody>
      </p:sp>
      <p:pic>
        <p:nvPicPr>
          <p:cNvPr id="30" name="Picture 1" descr="image001">
            <a:extLst>
              <a:ext uri="{FF2B5EF4-FFF2-40B4-BE49-F238E27FC236}">
                <a16:creationId xmlns:a16="http://schemas.microsoft.com/office/drawing/2014/main" id="{7661DA2C-4C57-4E57-A2EC-FB63E2961E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283" y="1152457"/>
            <a:ext cx="3177582" cy="262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70D3BD02-5052-4D61-8292-9713D5B167C3}"/>
              </a:ext>
            </a:extLst>
          </p:cNvPr>
          <p:cNvSpPr txBox="1"/>
          <p:nvPr/>
        </p:nvSpPr>
        <p:spPr>
          <a:xfrm>
            <a:off x="3514507" y="1309896"/>
            <a:ext cx="230832" cy="246221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S</a:t>
            </a:r>
          </a:p>
        </p:txBody>
      </p:sp>
      <p:sp>
        <p:nvSpPr>
          <p:cNvPr id="32" name="TextBox 31">
            <a:extLst>
              <a:ext uri="{FF2B5EF4-FFF2-40B4-BE49-F238E27FC236}">
                <a16:creationId xmlns:a16="http://schemas.microsoft.com/office/drawing/2014/main" id="{CD6671AC-FC21-4CE0-A3D7-38DD079F2CFA}"/>
              </a:ext>
            </a:extLst>
          </p:cNvPr>
          <p:cNvSpPr txBox="1"/>
          <p:nvPr/>
        </p:nvSpPr>
        <p:spPr>
          <a:xfrm>
            <a:off x="3522522" y="3993015"/>
            <a:ext cx="214802" cy="276998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S</a:t>
            </a:r>
          </a:p>
        </p:txBody>
      </p:sp>
      <p:pic>
        <p:nvPicPr>
          <p:cNvPr id="33" name="Picture 32">
            <a:extLst>
              <a:ext uri="{FF2B5EF4-FFF2-40B4-BE49-F238E27FC236}">
                <a16:creationId xmlns:a16="http://schemas.microsoft.com/office/drawing/2014/main" id="{CC027744-38F5-4B38-82B4-E6B1CC023431}"/>
              </a:ext>
            </a:extLst>
          </p:cNvPr>
          <p:cNvPicPr>
            <a:picLocks noChangeAspect="1"/>
          </p:cNvPicPr>
          <p:nvPr/>
        </p:nvPicPr>
        <p:blipFill>
          <a:blip r:embed="rId8"/>
          <a:stretch>
            <a:fillRect/>
          </a:stretch>
        </p:blipFill>
        <p:spPr>
          <a:xfrm>
            <a:off x="3967008" y="4020417"/>
            <a:ext cx="3231730" cy="2518492"/>
          </a:xfrm>
          <a:prstGeom prst="rect">
            <a:avLst/>
          </a:prstGeom>
        </p:spPr>
      </p:pic>
      <p:sp>
        <p:nvSpPr>
          <p:cNvPr id="34" name="TextBox 33">
            <a:extLst>
              <a:ext uri="{FF2B5EF4-FFF2-40B4-BE49-F238E27FC236}">
                <a16:creationId xmlns:a16="http://schemas.microsoft.com/office/drawing/2014/main" id="{286E66EC-02A8-4C3D-A2D3-B2F92AEF0C04}"/>
              </a:ext>
            </a:extLst>
          </p:cNvPr>
          <p:cNvSpPr txBox="1"/>
          <p:nvPr/>
        </p:nvSpPr>
        <p:spPr>
          <a:xfrm>
            <a:off x="11584215" y="1309896"/>
            <a:ext cx="230832" cy="184665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S</a:t>
            </a:r>
          </a:p>
        </p:txBody>
      </p:sp>
      <p:pic>
        <p:nvPicPr>
          <p:cNvPr id="35" name="Picture 2" descr="image002">
            <a:extLst>
              <a:ext uri="{FF2B5EF4-FFF2-40B4-BE49-F238E27FC236}">
                <a16:creationId xmlns:a16="http://schemas.microsoft.com/office/drawing/2014/main" id="{DDA8D6AF-AAE0-4D9A-B7F9-34B6BDAAB7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4069" y="1410745"/>
            <a:ext cx="3731088" cy="217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4FB6DAFC-885C-4BFB-B4CB-D61E6A73CFC0}"/>
              </a:ext>
            </a:extLst>
          </p:cNvPr>
          <p:cNvSpPr txBox="1"/>
          <p:nvPr/>
        </p:nvSpPr>
        <p:spPr>
          <a:xfrm>
            <a:off x="11592230" y="4092729"/>
            <a:ext cx="214802" cy="246221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564"/>
                </a:solidFill>
                <a:effectLst/>
                <a:uLnTx/>
                <a:uFillTx/>
                <a:latin typeface="Century Gothic" panose="020B0502020202020204" pitchFamily="34" charset="0"/>
                <a:ea typeface="+mn-ea"/>
                <a:cs typeface="+mn-cs"/>
              </a:rPr>
              <a:t>S</a:t>
            </a:r>
          </a:p>
        </p:txBody>
      </p:sp>
      <p:pic>
        <p:nvPicPr>
          <p:cNvPr id="37" name="Picture 36">
            <a:extLst>
              <a:ext uri="{FF2B5EF4-FFF2-40B4-BE49-F238E27FC236}">
                <a16:creationId xmlns:a16="http://schemas.microsoft.com/office/drawing/2014/main" id="{1BCE3F71-2D3D-4ECA-AE58-177B782EDCAC}"/>
              </a:ext>
            </a:extLst>
          </p:cNvPr>
          <p:cNvPicPr>
            <a:picLocks noChangeAspect="1"/>
          </p:cNvPicPr>
          <p:nvPr/>
        </p:nvPicPr>
        <p:blipFill>
          <a:blip r:embed="rId10"/>
          <a:stretch>
            <a:fillRect/>
          </a:stretch>
        </p:blipFill>
        <p:spPr>
          <a:xfrm>
            <a:off x="7663303" y="4050174"/>
            <a:ext cx="3761850" cy="2363545"/>
          </a:xfrm>
          <a:prstGeom prst="rect">
            <a:avLst/>
          </a:prstGeom>
        </p:spPr>
      </p:pic>
    </p:spTree>
    <p:extLst>
      <p:ext uri="{BB962C8B-B14F-4D97-AF65-F5344CB8AC3E}">
        <p14:creationId xmlns:p14="http://schemas.microsoft.com/office/powerpoint/2010/main" val="185458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251883" y="239475"/>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Robotics and AI </a:t>
            </a:r>
          </a:p>
        </p:txBody>
      </p:sp>
      <p:pic>
        <p:nvPicPr>
          <p:cNvPr id="24" name="Picture 23">
            <a:extLst>
              <a:ext uri="{FF2B5EF4-FFF2-40B4-BE49-F238E27FC236}">
                <a16:creationId xmlns:a16="http://schemas.microsoft.com/office/drawing/2014/main" id="{FB1C6A7B-7B7A-409F-A4BB-CA179DB46D87}"/>
              </a:ext>
            </a:extLst>
          </p:cNvPr>
          <p:cNvPicPr>
            <a:picLocks noChangeAspect="1"/>
          </p:cNvPicPr>
          <p:nvPr/>
        </p:nvPicPr>
        <p:blipFill>
          <a:blip r:embed="rId7"/>
          <a:stretch>
            <a:fillRect/>
          </a:stretch>
        </p:blipFill>
        <p:spPr>
          <a:xfrm>
            <a:off x="0" y="2949908"/>
            <a:ext cx="6925054" cy="3908092"/>
          </a:xfrm>
          <a:prstGeom prst="rect">
            <a:avLst/>
          </a:prstGeom>
        </p:spPr>
      </p:pic>
      <p:pic>
        <p:nvPicPr>
          <p:cNvPr id="2" name="Picture 1">
            <a:extLst>
              <a:ext uri="{FF2B5EF4-FFF2-40B4-BE49-F238E27FC236}">
                <a16:creationId xmlns:a16="http://schemas.microsoft.com/office/drawing/2014/main" id="{9945146D-DF75-4F14-ABDB-B919749778E5}"/>
              </a:ext>
            </a:extLst>
          </p:cNvPr>
          <p:cNvPicPr>
            <a:picLocks noChangeAspect="1"/>
          </p:cNvPicPr>
          <p:nvPr/>
        </p:nvPicPr>
        <p:blipFill>
          <a:blip r:embed="rId8"/>
          <a:stretch>
            <a:fillRect/>
          </a:stretch>
        </p:blipFill>
        <p:spPr>
          <a:xfrm>
            <a:off x="7214404" y="1149871"/>
            <a:ext cx="4895512" cy="3682303"/>
          </a:xfrm>
          <a:prstGeom prst="rect">
            <a:avLst/>
          </a:prstGeom>
        </p:spPr>
      </p:pic>
    </p:spTree>
    <p:extLst>
      <p:ext uri="{BB962C8B-B14F-4D97-AF65-F5344CB8AC3E}">
        <p14:creationId xmlns:p14="http://schemas.microsoft.com/office/powerpoint/2010/main" val="28698752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251883" y="209804"/>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Future of AI  </a:t>
            </a:r>
          </a:p>
        </p:txBody>
      </p:sp>
      <p:pic>
        <p:nvPicPr>
          <p:cNvPr id="10" name="Picture 9">
            <a:extLst>
              <a:ext uri="{FF2B5EF4-FFF2-40B4-BE49-F238E27FC236}">
                <a16:creationId xmlns:a16="http://schemas.microsoft.com/office/drawing/2014/main" id="{E9DB521E-224C-4A49-BE16-F0BFE4B67133}"/>
              </a:ext>
            </a:extLst>
          </p:cNvPr>
          <p:cNvPicPr>
            <a:picLocks noChangeAspect="1"/>
          </p:cNvPicPr>
          <p:nvPr/>
        </p:nvPicPr>
        <p:blipFill>
          <a:blip r:embed="rId7"/>
          <a:stretch>
            <a:fillRect/>
          </a:stretch>
        </p:blipFill>
        <p:spPr>
          <a:xfrm>
            <a:off x="124691" y="1512916"/>
            <a:ext cx="12089822" cy="5208559"/>
          </a:xfrm>
          <a:prstGeom prst="rect">
            <a:avLst/>
          </a:prstGeom>
        </p:spPr>
      </p:pic>
    </p:spTree>
    <p:extLst>
      <p:ext uri="{BB962C8B-B14F-4D97-AF65-F5344CB8AC3E}">
        <p14:creationId xmlns:p14="http://schemas.microsoft.com/office/powerpoint/2010/main" val="7126591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3"/>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sp>
        <p:nvSpPr>
          <p:cNvPr id="12" name="TextBox 11">
            <a:extLst>
              <a:ext uri="{FF2B5EF4-FFF2-40B4-BE49-F238E27FC236}">
                <a16:creationId xmlns:a16="http://schemas.microsoft.com/office/drawing/2014/main" id="{EF59EE9E-E930-4BC7-B890-08F42E95DDB8}"/>
              </a:ext>
            </a:extLst>
          </p:cNvPr>
          <p:cNvSpPr txBox="1"/>
          <p:nvPr/>
        </p:nvSpPr>
        <p:spPr>
          <a:xfrm>
            <a:off x="0" y="222803"/>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to get started </a:t>
            </a:r>
          </a:p>
        </p:txBody>
      </p:sp>
      <p:sp>
        <p:nvSpPr>
          <p:cNvPr id="6" name="Rectangle 5">
            <a:extLst>
              <a:ext uri="{FF2B5EF4-FFF2-40B4-BE49-F238E27FC236}">
                <a16:creationId xmlns:a16="http://schemas.microsoft.com/office/drawing/2014/main" id="{E12FF356-4BF2-4E76-BCE8-2122D8A11ED8}"/>
              </a:ext>
            </a:extLst>
          </p:cNvPr>
          <p:cNvSpPr/>
          <p:nvPr/>
        </p:nvSpPr>
        <p:spPr>
          <a:xfrm>
            <a:off x="257695" y="1396538"/>
            <a:ext cx="11787447"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Access your company’s Digital / Analytical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 for areas of friction in your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Forecasting,  Ordering , Out of Stocks, Retail Execution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Experiment with Proof of Concepts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Understand the boundaries of capabilities of  AI and Machine Learning</a:t>
            </a:r>
          </a:p>
        </p:txBody>
      </p:sp>
    </p:spTree>
    <p:extLst>
      <p:ext uri="{BB962C8B-B14F-4D97-AF65-F5344CB8AC3E}">
        <p14:creationId xmlns:p14="http://schemas.microsoft.com/office/powerpoint/2010/main" val="3393024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blacksmithapplications.com/wp-content/uploads/2018/11/Welcome-Reception-1024x576.jpg">
            <a:extLst>
              <a:ext uri="{FF2B5EF4-FFF2-40B4-BE49-F238E27FC236}">
                <a16:creationId xmlns:a16="http://schemas.microsoft.com/office/drawing/2014/main" id="{503C29C6-B9A7-49AA-8B4F-496437D8B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DAF6C93-188F-4DDF-BB26-BB6952B8C524}"/>
              </a:ext>
            </a:extLst>
          </p:cNvPr>
          <p:cNvSpPr/>
          <p:nvPr/>
        </p:nvSpPr>
        <p:spPr>
          <a:xfrm>
            <a:off x="6349" y="-2"/>
            <a:ext cx="12192000" cy="6858000"/>
          </a:xfrm>
          <a:prstGeom prst="rect">
            <a:avLst/>
          </a:prstGeom>
          <a:solidFill>
            <a:srgbClr val="48425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81A10C-67F5-4AE3-BE5A-8753F6AF6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5" y="558653"/>
            <a:ext cx="2355767" cy="706730"/>
          </a:xfrm>
          <a:prstGeom prst="rect">
            <a:avLst/>
          </a:prstGeom>
        </p:spPr>
      </p:pic>
      <p:sp>
        <p:nvSpPr>
          <p:cNvPr id="10" name="Slide Number Placeholder 9">
            <a:extLst>
              <a:ext uri="{FF2B5EF4-FFF2-40B4-BE49-F238E27FC236}">
                <a16:creationId xmlns:a16="http://schemas.microsoft.com/office/drawing/2014/main" id="{D9387AAC-6BE1-48DC-A303-477EBDEF09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EFF614A3-26A1-4DDA-B539-DE3F9F1678B8}"/>
              </a:ext>
            </a:extLst>
          </p:cNvPr>
          <p:cNvSpPr/>
          <p:nvPr/>
        </p:nvSpPr>
        <p:spPr>
          <a:xfrm>
            <a:off x="7175499" y="2209800"/>
            <a:ext cx="5029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E7791C-2683-4545-B958-DE226DDAB2A6}"/>
              </a:ext>
            </a:extLst>
          </p:cNvPr>
          <p:cNvSpPr txBox="1"/>
          <p:nvPr/>
        </p:nvSpPr>
        <p:spPr>
          <a:xfrm>
            <a:off x="7327899" y="4730748"/>
            <a:ext cx="457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Terry Ziegler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General Manager, Retail </a:t>
            </a:r>
            <a:r>
              <a:rPr kumimoji="0" lang="en-US"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TPx</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8DBA4491-F593-4072-9F9C-886011DD5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8791" y="2541825"/>
            <a:ext cx="2446439" cy="596948"/>
          </a:xfrm>
          <a:prstGeom prst="rect">
            <a:avLst/>
          </a:prstGeom>
        </p:spPr>
      </p:pic>
      <p:sp>
        <p:nvSpPr>
          <p:cNvPr id="18" name="Title 1">
            <a:extLst>
              <a:ext uri="{FF2B5EF4-FFF2-40B4-BE49-F238E27FC236}">
                <a16:creationId xmlns:a16="http://schemas.microsoft.com/office/drawing/2014/main" id="{2B0D4795-C780-43C0-8A9F-5B68DBB8A4C2}"/>
              </a:ext>
            </a:extLst>
          </p:cNvPr>
          <p:cNvSpPr txBox="1">
            <a:spLocks/>
          </p:cNvSpPr>
          <p:nvPr/>
        </p:nvSpPr>
        <p:spPr>
          <a:xfrm>
            <a:off x="699655" y="2167576"/>
            <a:ext cx="5029200" cy="37882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 name="Picture 3">
            <a:extLst>
              <a:ext uri="{FF2B5EF4-FFF2-40B4-BE49-F238E27FC236}">
                <a16:creationId xmlns:a16="http://schemas.microsoft.com/office/drawing/2014/main" id="{5119FB04-0E68-4AB7-8101-D74CB6FA375F}"/>
              </a:ext>
            </a:extLst>
          </p:cNvPr>
          <p:cNvPicPr>
            <a:picLocks noChangeAspect="1"/>
          </p:cNvPicPr>
          <p:nvPr/>
        </p:nvPicPr>
        <p:blipFill rotWithShape="1">
          <a:blip r:embed="rId5">
            <a:extLst>
              <a:ext uri="{28A0092B-C50C-407E-A947-70E740481C1C}">
                <a14:useLocalDpi xmlns:a14="http://schemas.microsoft.com/office/drawing/2010/main" val="0"/>
              </a:ext>
            </a:extLst>
          </a:blip>
          <a:srcRect l="3125" r="7791"/>
          <a:stretch/>
        </p:blipFill>
        <p:spPr>
          <a:xfrm>
            <a:off x="7327900" y="2383727"/>
            <a:ext cx="1884124" cy="2017221"/>
          </a:xfrm>
          <a:prstGeom prst="rect">
            <a:avLst/>
          </a:prstGeom>
        </p:spPr>
      </p:pic>
      <p:sp>
        <p:nvSpPr>
          <p:cNvPr id="15" name="Title 1">
            <a:extLst>
              <a:ext uri="{FF2B5EF4-FFF2-40B4-BE49-F238E27FC236}">
                <a16:creationId xmlns:a16="http://schemas.microsoft.com/office/drawing/2014/main" id="{74A364B2-3867-4DCF-9002-8D1BD2A2356E}"/>
              </a:ext>
            </a:extLst>
          </p:cNvPr>
          <p:cNvSpPr txBox="1">
            <a:spLocks/>
          </p:cNvSpPr>
          <p:nvPr/>
        </p:nvSpPr>
        <p:spPr>
          <a:xfrm>
            <a:off x="833039" y="1897701"/>
            <a:ext cx="5029200" cy="37882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Opening </a:t>
            </a:r>
            <a:br>
              <a:rPr kumimoji="0" lang="en-US"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US"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Up to Optimization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5224415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149112F-A300-49F9-BEE2-7D5313C471A0}"/>
              </a:ext>
            </a:extLst>
          </p:cNvPr>
          <p:cNvSpPr/>
          <p:nvPr/>
        </p:nvSpPr>
        <p:spPr>
          <a:xfrm>
            <a:off x="382956" y="1644933"/>
            <a:ext cx="10156271"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“There is far too much money at stake for companies to continue inefficient, unprofitable practices: Gartner finds that as much as 67% of trade programs don’t break even.”</a:t>
            </a:r>
            <a:endParaRPr kumimoji="0" lang="en-US" sz="40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3339517" y="5276378"/>
            <a:ext cx="828860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Peter Breen, Editor CGT Magazine</a:t>
            </a:r>
            <a:endPar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10589883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Obstacles to Trade Promotion Success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1026" name="Picture 2" descr="Person Pointing Numeric Print">
            <a:extLst>
              <a:ext uri="{FF2B5EF4-FFF2-40B4-BE49-F238E27FC236}">
                <a16:creationId xmlns:a16="http://schemas.microsoft.com/office/drawing/2014/main" id="{27FE7BA5-7C83-43B7-B445-F12341600A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8345"/>
          <a:stretch/>
        </p:blipFill>
        <p:spPr bwMode="auto">
          <a:xfrm>
            <a:off x="509469" y="1437185"/>
            <a:ext cx="2362747" cy="2352167"/>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spreadsheet photo">
            <a:extLst>
              <a:ext uri="{FF2B5EF4-FFF2-40B4-BE49-F238E27FC236}">
                <a16:creationId xmlns:a16="http://schemas.microsoft.com/office/drawing/2014/main" id="{58C37A38-B501-4943-9E4F-026BCE00D1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59" t="37111" r="31428"/>
          <a:stretch/>
        </p:blipFill>
        <p:spPr bwMode="auto">
          <a:xfrm>
            <a:off x="9171844" y="1437185"/>
            <a:ext cx="2415016" cy="238284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3FCA20D-A62E-4102-9978-549CFF97299E}"/>
              </a:ext>
            </a:extLst>
          </p:cNvPr>
          <p:cNvPicPr>
            <a:picLocks noChangeAspect="1"/>
          </p:cNvPicPr>
          <p:nvPr/>
        </p:nvPicPr>
        <p:blipFill rotWithShape="1">
          <a:blip r:embed="rId8">
            <a:extLst>
              <a:ext uri="{28A0092B-C50C-407E-A947-70E740481C1C}">
                <a14:useLocalDpi xmlns:a14="http://schemas.microsoft.com/office/drawing/2010/main" val="0"/>
              </a:ext>
            </a:extLst>
          </a:blip>
          <a:srcRect l="609" r="962"/>
          <a:stretch/>
        </p:blipFill>
        <p:spPr>
          <a:xfrm>
            <a:off x="6284385" y="1437185"/>
            <a:ext cx="2362747" cy="2352167"/>
          </a:xfrm>
          <a:prstGeom prst="ellipse">
            <a:avLst/>
          </a:prstGeom>
          <a:ln>
            <a:solidFill>
              <a:schemeClr val="tx1"/>
            </a:solidFill>
          </a:ln>
        </p:spPr>
      </p:pic>
      <p:pic>
        <p:nvPicPr>
          <p:cNvPr id="15" name="Picture 14">
            <a:extLst>
              <a:ext uri="{FF2B5EF4-FFF2-40B4-BE49-F238E27FC236}">
                <a16:creationId xmlns:a16="http://schemas.microsoft.com/office/drawing/2014/main" id="{6F7888C5-A041-452A-8217-0085F34125E9}"/>
              </a:ext>
            </a:extLst>
          </p:cNvPr>
          <p:cNvPicPr>
            <a:picLocks noChangeAspect="1"/>
          </p:cNvPicPr>
          <p:nvPr/>
        </p:nvPicPr>
        <p:blipFill rotWithShape="1">
          <a:blip r:embed="rId9">
            <a:extLst>
              <a:ext uri="{28A0092B-C50C-407E-A947-70E740481C1C}">
                <a14:useLocalDpi xmlns:a14="http://schemas.microsoft.com/office/drawing/2010/main" val="0"/>
              </a:ext>
            </a:extLst>
          </a:blip>
          <a:srcRect l="15841" r="12520"/>
          <a:stretch/>
        </p:blipFill>
        <p:spPr>
          <a:xfrm>
            <a:off x="3396927" y="1437185"/>
            <a:ext cx="2362747" cy="2382849"/>
          </a:xfrm>
          <a:prstGeom prst="ellipse">
            <a:avLst/>
          </a:prstGeom>
          <a:ln>
            <a:solidFill>
              <a:srgbClr val="444564"/>
            </a:solidFill>
          </a:ln>
        </p:spPr>
      </p:pic>
      <p:sp>
        <p:nvSpPr>
          <p:cNvPr id="16" name="Rectangle 15">
            <a:extLst>
              <a:ext uri="{FF2B5EF4-FFF2-40B4-BE49-F238E27FC236}">
                <a16:creationId xmlns:a16="http://schemas.microsoft.com/office/drawing/2014/main" id="{6D14018B-38B9-4887-A517-8A5EF1A4B415}"/>
              </a:ext>
            </a:extLst>
          </p:cNvPr>
          <p:cNvSpPr/>
          <p:nvPr/>
        </p:nvSpPr>
        <p:spPr>
          <a:xfrm>
            <a:off x="400670" y="3977753"/>
            <a:ext cx="25803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Data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and Availability</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7" name="Rectangle 16">
            <a:extLst>
              <a:ext uri="{FF2B5EF4-FFF2-40B4-BE49-F238E27FC236}">
                <a16:creationId xmlns:a16="http://schemas.microsoft.com/office/drawing/2014/main" id="{712FA3B8-6333-4D40-9FC5-58FCFC5484CF}"/>
              </a:ext>
            </a:extLst>
          </p:cNvPr>
          <p:cNvSpPr/>
          <p:nvPr/>
        </p:nvSpPr>
        <p:spPr>
          <a:xfrm>
            <a:off x="3288128" y="3977753"/>
            <a:ext cx="25803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Spreadsheets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and Time</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8" name="Rectangle 17">
            <a:extLst>
              <a:ext uri="{FF2B5EF4-FFF2-40B4-BE49-F238E27FC236}">
                <a16:creationId xmlns:a16="http://schemas.microsoft.com/office/drawing/2014/main" id="{440B28A6-BEC1-4232-BBEE-8F1F3807A3E4}"/>
              </a:ext>
            </a:extLst>
          </p:cNvPr>
          <p:cNvSpPr/>
          <p:nvPr/>
        </p:nvSpPr>
        <p:spPr>
          <a:xfrm>
            <a:off x="6096000" y="3977752"/>
            <a:ext cx="25803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Increased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Competition</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9" name="Rectangle 18">
            <a:extLst>
              <a:ext uri="{FF2B5EF4-FFF2-40B4-BE49-F238E27FC236}">
                <a16:creationId xmlns:a16="http://schemas.microsoft.com/office/drawing/2014/main" id="{3A5C6F4A-8090-4CC7-B923-8DB5E9E1A41A}"/>
              </a:ext>
            </a:extLst>
          </p:cNvPr>
          <p:cNvSpPr/>
          <p:nvPr/>
        </p:nvSpPr>
        <p:spPr>
          <a:xfrm>
            <a:off x="9099970" y="3977752"/>
            <a:ext cx="25803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Compressed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Margins</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2" name="Rectangle 1">
            <a:extLst>
              <a:ext uri="{FF2B5EF4-FFF2-40B4-BE49-F238E27FC236}">
                <a16:creationId xmlns:a16="http://schemas.microsoft.com/office/drawing/2014/main" id="{C3C0144F-2E03-4114-8D59-97BC84711B0F}"/>
              </a:ext>
            </a:extLst>
          </p:cNvPr>
          <p:cNvSpPr/>
          <p:nvPr/>
        </p:nvSpPr>
        <p:spPr>
          <a:xfrm>
            <a:off x="0" y="5010414"/>
            <a:ext cx="12192000" cy="1345936"/>
          </a:xfrm>
          <a:prstGeom prst="rect">
            <a:avLst/>
          </a:prstGeom>
          <a:solidFill>
            <a:srgbClr val="453E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199495E-A4FE-4D17-B85C-125C99686154}"/>
              </a:ext>
            </a:extLst>
          </p:cNvPr>
          <p:cNvSpPr/>
          <p:nvPr/>
        </p:nvSpPr>
        <p:spPr>
          <a:xfrm>
            <a:off x="194000" y="5260527"/>
            <a:ext cx="1187607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To build top-line and bottom-line growth today’s CPG </a:t>
            </a:r>
            <a:r>
              <a:rPr kumimoji="0" lang="en-US" sz="2400" b="1" i="0" u="sng"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must</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 use their data in ways that make them more </a:t>
            </a:r>
            <a:r>
              <a:rPr kumimoji="0" lang="en-US" sz="24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efficient</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 more </a:t>
            </a:r>
            <a:r>
              <a:rPr kumimoji="0" lang="en-US" sz="24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competitive</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 and more </a:t>
            </a:r>
            <a:r>
              <a:rPr kumimoji="0" lang="en-US" sz="24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profitable</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a:t>
            </a:r>
          </a:p>
        </p:txBody>
      </p:sp>
    </p:spTree>
    <p:extLst>
      <p:ext uri="{BB962C8B-B14F-4D97-AF65-F5344CB8AC3E}">
        <p14:creationId xmlns:p14="http://schemas.microsoft.com/office/powerpoint/2010/main" val="221717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000"/>
                            </p:stCondLst>
                            <p:childTnLst>
                              <p:par>
                                <p:cTn id="21" presetID="10" presetClass="entr" presetSubtype="0" fill="hold"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000"/>
                            </p:stCondLst>
                            <p:childTnLst>
                              <p:par>
                                <p:cTn id="25" presetID="10" presetClass="entr" presetSubtype="0" fill="hold" grpId="0" nodeType="after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nodeType="after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6000"/>
                            </p:stCondLst>
                            <p:childTnLst>
                              <p:par>
                                <p:cTn id="33" presetID="10" presetClass="entr" presetSubtype="0" fill="hold" grpId="0" nodeType="after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7000"/>
                            </p:stCondLst>
                            <p:childTnLst>
                              <p:par>
                                <p:cTn id="37" presetID="22" presetClass="entr" presetSubtype="8" fill="hold" grpId="0" nodeType="afterEffect">
                                  <p:stCondLst>
                                    <p:cond delay="50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B7FAD-CD57-4386-AC25-0761A4FA4FCD}"/>
              </a:ext>
            </a:extLst>
          </p:cNvPr>
          <p:cNvPicPr>
            <a:picLocks noChangeAspect="1"/>
          </p:cNvPicPr>
          <p:nvPr/>
        </p:nvPicPr>
        <p:blipFill rotWithShape="1">
          <a:blip r:embed="rId3"/>
          <a:srcRect t="21103"/>
          <a:stretch/>
        </p:blipFill>
        <p:spPr>
          <a:xfrm flipH="1">
            <a:off x="1582" y="-91"/>
            <a:ext cx="12194190" cy="1044030"/>
          </a:xfrm>
          <a:prstGeom prst="rect">
            <a:avLst/>
          </a:prstGeom>
        </p:spPr>
      </p:pic>
      <p:sp>
        <p:nvSpPr>
          <p:cNvPr id="3" name="TextBox 2">
            <a:extLst>
              <a:ext uri="{FF2B5EF4-FFF2-40B4-BE49-F238E27FC236}">
                <a16:creationId xmlns:a16="http://schemas.microsoft.com/office/drawing/2014/main" id="{DEFD3140-191E-4B9D-A720-26F1CA1FF34F}"/>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CUBS GAME TOMORROW</a:t>
            </a:r>
          </a:p>
        </p:txBody>
      </p:sp>
      <p:pic>
        <p:nvPicPr>
          <p:cNvPr id="4" name="Picture 3">
            <a:extLst>
              <a:ext uri="{FF2B5EF4-FFF2-40B4-BE49-F238E27FC236}">
                <a16:creationId xmlns:a16="http://schemas.microsoft.com/office/drawing/2014/main" id="{FFBA2DA4-D1FD-4666-B75E-E4A78EBC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BB954BC-D048-4FAD-BBE4-EA1C8CBEBE4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51233DF6-2929-457D-9B31-FF8E6CD65DB0}"/>
              </a:ext>
            </a:extLst>
          </p:cNvPr>
          <p:cNvSpPr/>
          <p:nvPr/>
        </p:nvSpPr>
        <p:spPr>
          <a:xfrm>
            <a:off x="296602" y="1301594"/>
            <a:ext cx="6835814" cy="4692951"/>
          </a:xfrm>
          <a:prstGeom prst="rect">
            <a:avLst/>
          </a:prstGeom>
        </p:spPr>
        <p:txBody>
          <a:bodyPr wrap="square">
            <a:spAutoFit/>
          </a:bodyPr>
          <a:lstStyle/>
          <a:p>
            <a:pPr marL="347663" indent="-347663">
              <a:lnSpc>
                <a:spcPct val="200000"/>
              </a:lnSpc>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Annual customer appreciation event</a:t>
            </a:r>
          </a:p>
          <a:p>
            <a:pPr marL="347663" indent="-347663">
              <a:lnSpc>
                <a:spcPct val="200000"/>
              </a:lnSpc>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Wrigley Rooftops venue</a:t>
            </a:r>
          </a:p>
          <a:p>
            <a:pPr marL="347663" indent="-347663">
              <a:lnSpc>
                <a:spcPct val="200000"/>
              </a:lnSpc>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Food &amp; Drink provided</a:t>
            </a:r>
          </a:p>
          <a:p>
            <a:pPr marL="347663" indent="-347663">
              <a:lnSpc>
                <a:spcPct val="200000"/>
              </a:lnSpc>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Bags can be stored on site</a:t>
            </a:r>
          </a:p>
          <a:p>
            <a:pPr marL="347663" indent="-347663">
              <a:lnSpc>
                <a:spcPct val="200000"/>
              </a:lnSpc>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You MUST bring a photo ID to enter the building</a:t>
            </a:r>
          </a:p>
          <a:p>
            <a:pPr marL="347663" indent="-347663">
              <a:lnSpc>
                <a:spcPct val="200000"/>
              </a:lnSpc>
              <a:buFont typeface="Arial" panose="020B0604020202020204" pitchFamily="34" charset="0"/>
              <a:buChar char="•"/>
              <a:defRPr/>
            </a:pPr>
            <a:r>
              <a:rPr lang="en-US" sz="2000" dirty="0">
                <a:solidFill>
                  <a:srgbClr val="000000"/>
                </a:solidFill>
                <a:latin typeface="Century Gothic" panose="020B0502020202020204" pitchFamily="34" charset="0"/>
                <a:ea typeface="Calibri" panose="020F0502020204030204" pitchFamily="34" charset="0"/>
              </a:rPr>
              <a:t>You MUST be on the guest list to enter the building</a:t>
            </a:r>
          </a:p>
          <a:p>
            <a:pPr marL="347663" indent="-347663">
              <a:lnSpc>
                <a:spcPct val="200000"/>
              </a:lnSpc>
              <a:buFont typeface="Arial" panose="020B0604020202020204" pitchFamily="34" charset="0"/>
              <a:buChar char="•"/>
              <a:defRPr/>
            </a:pPr>
            <a:r>
              <a:rPr lang="en-US" sz="1600" b="1" dirty="0">
                <a:solidFill>
                  <a:srgbClr val="000000"/>
                </a:solidFill>
                <a:latin typeface="Century Gothic" panose="020B0502020202020204" pitchFamily="34" charset="0"/>
                <a:ea typeface="Calibri" panose="020F0502020204030204" pitchFamily="34" charset="0"/>
              </a:rPr>
              <a:t>This event is SOLD OUT. If you wish to add yourself or someone you know to the waitlist, please speak with Caitlin Orosz</a:t>
            </a:r>
          </a:p>
        </p:txBody>
      </p:sp>
      <p:sp>
        <p:nvSpPr>
          <p:cNvPr id="7" name="Rectangle 6">
            <a:extLst>
              <a:ext uri="{FF2B5EF4-FFF2-40B4-BE49-F238E27FC236}">
                <a16:creationId xmlns:a16="http://schemas.microsoft.com/office/drawing/2014/main" id="{9C614506-6D36-4C7E-9C2F-EC30C2307647}"/>
              </a:ext>
            </a:extLst>
          </p:cNvPr>
          <p:cNvSpPr/>
          <p:nvPr/>
        </p:nvSpPr>
        <p:spPr>
          <a:xfrm>
            <a:off x="7202625" y="1430809"/>
            <a:ext cx="4358039" cy="2246769"/>
          </a:xfrm>
          <a:prstGeom prst="rect">
            <a:avLst/>
          </a:prstGeom>
        </p:spPr>
        <p:txBody>
          <a:bodyPr wrap="square">
            <a:spAutoFit/>
          </a:bodyPr>
          <a:lstStyle/>
          <a:p>
            <a:pPr algn="ctr">
              <a:defRPr/>
            </a:pPr>
            <a:r>
              <a:rPr lang="en-US" sz="2800" b="1" dirty="0">
                <a:solidFill>
                  <a:srgbClr val="000000"/>
                </a:solidFill>
                <a:latin typeface="Century Gothic" panose="020B0502020202020204" pitchFamily="34" charset="0"/>
                <a:ea typeface="Calibri" panose="020F0502020204030204" pitchFamily="34" charset="0"/>
              </a:rPr>
              <a:t>Location: 3639 Sheffield </a:t>
            </a:r>
          </a:p>
          <a:p>
            <a:pPr algn="ctr">
              <a:defRPr/>
            </a:pPr>
            <a:endParaRPr lang="en-US" sz="2800" b="1" dirty="0">
              <a:solidFill>
                <a:srgbClr val="000000"/>
              </a:solidFill>
              <a:latin typeface="Century Gothic" panose="020B0502020202020204" pitchFamily="34" charset="0"/>
              <a:ea typeface="Calibri" panose="020F0502020204030204" pitchFamily="34" charset="0"/>
            </a:endParaRPr>
          </a:p>
          <a:p>
            <a:pPr algn="ctr">
              <a:defRPr/>
            </a:pPr>
            <a:r>
              <a:rPr lang="en-US" sz="2800" b="1" dirty="0">
                <a:solidFill>
                  <a:srgbClr val="000000"/>
                </a:solidFill>
                <a:latin typeface="Century Gothic" panose="020B0502020202020204" pitchFamily="34" charset="0"/>
                <a:ea typeface="Calibri" panose="020F0502020204030204" pitchFamily="34" charset="0"/>
              </a:rPr>
              <a:t>Doors open at 1:00 pm</a:t>
            </a:r>
          </a:p>
          <a:p>
            <a:pPr algn="ctr">
              <a:defRPr/>
            </a:pPr>
            <a:endParaRPr lang="en-US" sz="2800" b="1" dirty="0">
              <a:solidFill>
                <a:srgbClr val="000000"/>
              </a:solidFill>
              <a:latin typeface="Century Gothic" panose="020B0502020202020204" pitchFamily="34" charset="0"/>
              <a:ea typeface="Calibri" panose="020F0502020204030204" pitchFamily="34" charset="0"/>
            </a:endParaRPr>
          </a:p>
          <a:p>
            <a:pPr algn="ctr">
              <a:defRPr/>
            </a:pPr>
            <a:r>
              <a:rPr lang="en-US" sz="2800" b="1" dirty="0">
                <a:solidFill>
                  <a:srgbClr val="000000"/>
                </a:solidFill>
                <a:latin typeface="Century Gothic" panose="020B0502020202020204" pitchFamily="34" charset="0"/>
                <a:ea typeface="Calibri" panose="020F0502020204030204" pitchFamily="34" charset="0"/>
              </a:rPr>
              <a:t>First pitch at 1:20 pm</a:t>
            </a:r>
          </a:p>
        </p:txBody>
      </p:sp>
      <p:sp>
        <p:nvSpPr>
          <p:cNvPr id="8" name="TextBox 7">
            <a:extLst>
              <a:ext uri="{FF2B5EF4-FFF2-40B4-BE49-F238E27FC236}">
                <a16:creationId xmlns:a16="http://schemas.microsoft.com/office/drawing/2014/main" id="{B0FF5599-82D1-4318-858E-D8B7B0273314}"/>
              </a:ext>
            </a:extLst>
          </p:cNvPr>
          <p:cNvSpPr txBox="1"/>
          <p:nvPr/>
        </p:nvSpPr>
        <p:spPr>
          <a:xfrm>
            <a:off x="7479272" y="3879782"/>
            <a:ext cx="3804745" cy="369332"/>
          </a:xfrm>
          <a:prstGeom prst="rect">
            <a:avLst/>
          </a:prstGeom>
          <a:noFill/>
        </p:spPr>
        <p:txBody>
          <a:bodyPr wrap="square" rtlCol="0">
            <a:spAutoFit/>
          </a:bodyPr>
          <a:lstStyle/>
          <a:p>
            <a:pPr algn="ctr"/>
            <a:r>
              <a:rPr lang="en-US" i="1" dirty="0">
                <a:latin typeface="Century Gothic" panose="020B0502020202020204" pitchFamily="34" charset="0"/>
              </a:rPr>
              <a:t>Wear your Blacksmith ballcap!</a:t>
            </a:r>
          </a:p>
        </p:txBody>
      </p:sp>
      <p:pic>
        <p:nvPicPr>
          <p:cNvPr id="10" name="Picture 9">
            <a:extLst>
              <a:ext uri="{FF2B5EF4-FFF2-40B4-BE49-F238E27FC236}">
                <a16:creationId xmlns:a16="http://schemas.microsoft.com/office/drawing/2014/main" id="{080B4DAA-0A02-4F19-BBAE-5C3A49DDD18C}"/>
              </a:ext>
            </a:extLst>
          </p:cNvPr>
          <p:cNvPicPr>
            <a:picLocks noChangeAspect="1"/>
          </p:cNvPicPr>
          <p:nvPr/>
        </p:nvPicPr>
        <p:blipFill>
          <a:blip r:embed="rId5"/>
          <a:stretch>
            <a:fillRect/>
          </a:stretch>
        </p:blipFill>
        <p:spPr>
          <a:xfrm>
            <a:off x="7338853" y="4249114"/>
            <a:ext cx="4085583" cy="2099298"/>
          </a:xfrm>
          <a:prstGeom prst="rect">
            <a:avLst/>
          </a:prstGeom>
        </p:spPr>
      </p:pic>
    </p:spTree>
    <p:extLst>
      <p:ext uri="{BB962C8B-B14F-4D97-AF65-F5344CB8AC3E}">
        <p14:creationId xmlns:p14="http://schemas.microsoft.com/office/powerpoint/2010/main" val="37630401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 name="Picture 1">
            <a:extLst>
              <a:ext uri="{FF2B5EF4-FFF2-40B4-BE49-F238E27FC236}">
                <a16:creationId xmlns:a16="http://schemas.microsoft.com/office/drawing/2014/main" id="{9A60C41D-8A8B-4BCD-BDA9-F1646E7BC8FE}"/>
              </a:ext>
            </a:extLst>
          </p:cNvPr>
          <p:cNvPicPr>
            <a:picLocks noChangeAspect="1"/>
          </p:cNvPicPr>
          <p:nvPr/>
        </p:nvPicPr>
        <p:blipFill>
          <a:blip r:embed="rId6"/>
          <a:stretch>
            <a:fillRect/>
          </a:stretch>
        </p:blipFill>
        <p:spPr>
          <a:xfrm>
            <a:off x="227647" y="1679211"/>
            <a:ext cx="5868353" cy="4172115"/>
          </a:xfrm>
          <a:prstGeom prst="rect">
            <a:avLst/>
          </a:prstGeom>
        </p:spPr>
      </p:pic>
      <p:pic>
        <p:nvPicPr>
          <p:cNvPr id="4" name="Picture 3">
            <a:extLst>
              <a:ext uri="{FF2B5EF4-FFF2-40B4-BE49-F238E27FC236}">
                <a16:creationId xmlns:a16="http://schemas.microsoft.com/office/drawing/2014/main" id="{94186712-C831-4FC2-9B91-D35407058377}"/>
              </a:ext>
            </a:extLst>
          </p:cNvPr>
          <p:cNvPicPr>
            <a:picLocks noChangeAspect="1"/>
          </p:cNvPicPr>
          <p:nvPr/>
        </p:nvPicPr>
        <p:blipFill>
          <a:blip r:embed="rId7"/>
          <a:stretch>
            <a:fillRect/>
          </a:stretch>
        </p:blipFill>
        <p:spPr>
          <a:xfrm>
            <a:off x="8058165" y="1158112"/>
            <a:ext cx="3651900" cy="5563363"/>
          </a:xfrm>
          <a:prstGeom prst="rect">
            <a:avLst/>
          </a:prstGeom>
        </p:spPr>
      </p:pic>
      <p:sp>
        <p:nvSpPr>
          <p:cNvPr id="13" name="Rectangle 12">
            <a:extLst>
              <a:ext uri="{FF2B5EF4-FFF2-40B4-BE49-F238E27FC236}">
                <a16:creationId xmlns:a16="http://schemas.microsoft.com/office/drawing/2014/main" id="{07B6F47C-8153-454C-8C99-9A0D36787D5F}"/>
              </a:ext>
            </a:extLst>
          </p:cNvPr>
          <p:cNvSpPr/>
          <p:nvPr/>
        </p:nvSpPr>
        <p:spPr>
          <a:xfrm>
            <a:off x="227647" y="6058537"/>
            <a:ext cx="46643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From POI 2019 State of the Industry</a:t>
            </a:r>
            <a:endParaRPr kumimoji="0" lang="en-US" sz="20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6" name="Arrow: Right 5">
            <a:extLst>
              <a:ext uri="{FF2B5EF4-FFF2-40B4-BE49-F238E27FC236}">
                <a16:creationId xmlns:a16="http://schemas.microsoft.com/office/drawing/2014/main" id="{DC16B6BF-C7BA-4A44-A2B5-3DD452CCBEF3}"/>
              </a:ext>
            </a:extLst>
          </p:cNvPr>
          <p:cNvSpPr/>
          <p:nvPr/>
        </p:nvSpPr>
        <p:spPr>
          <a:xfrm>
            <a:off x="5199485" y="2564128"/>
            <a:ext cx="2694835" cy="1885952"/>
          </a:xfrm>
          <a:prstGeom prst="rightArrow">
            <a:avLst/>
          </a:prstGeom>
          <a:solidFill>
            <a:srgbClr val="44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0135136-0A1A-4AAC-A8ED-F38453609008}"/>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Drive to Get Better</a:t>
            </a:r>
          </a:p>
        </p:txBody>
      </p:sp>
      <p:sp>
        <p:nvSpPr>
          <p:cNvPr id="7" name="Star: 5 Points 6">
            <a:extLst>
              <a:ext uri="{FF2B5EF4-FFF2-40B4-BE49-F238E27FC236}">
                <a16:creationId xmlns:a16="http://schemas.microsoft.com/office/drawing/2014/main" id="{84CCFE6C-68B5-45A7-B71C-F20AC7C1913D}"/>
              </a:ext>
            </a:extLst>
          </p:cNvPr>
          <p:cNvSpPr/>
          <p:nvPr/>
        </p:nvSpPr>
        <p:spPr>
          <a:xfrm>
            <a:off x="11275741" y="1965959"/>
            <a:ext cx="598169" cy="59816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DE5E4AA-08AC-4384-B63F-7327C03009E6}"/>
              </a:ext>
            </a:extLst>
          </p:cNvPr>
          <p:cNvSpPr/>
          <p:nvPr/>
        </p:nvSpPr>
        <p:spPr>
          <a:xfrm>
            <a:off x="5219723" y="3183492"/>
            <a:ext cx="22935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What do we need </a:t>
            </a:r>
            <a:b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b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to get better?</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396358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 presetClass="entr" presetSubtype="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89636" y="1714563"/>
            <a:ext cx="6897422"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How much are we spending - investing?</a:t>
            </a:r>
            <a:b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endPar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How well is it working?</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How can we do it better?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What if… What else…?</a:t>
            </a:r>
          </a:p>
        </p:txBody>
      </p:sp>
      <p:sp>
        <p:nvSpPr>
          <p:cNvPr id="11" name="TextBox 10">
            <a:extLst>
              <a:ext uri="{FF2B5EF4-FFF2-40B4-BE49-F238E27FC236}">
                <a16:creationId xmlns:a16="http://schemas.microsoft.com/office/drawing/2014/main" id="{518AF141-21C7-4A35-BFED-2AF3475924F0}"/>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is Trade Promotion Optimization?</a:t>
            </a:r>
          </a:p>
        </p:txBody>
      </p:sp>
      <p:grpSp>
        <p:nvGrpSpPr>
          <p:cNvPr id="12" name="Group 11">
            <a:extLst>
              <a:ext uri="{FF2B5EF4-FFF2-40B4-BE49-F238E27FC236}">
                <a16:creationId xmlns:a16="http://schemas.microsoft.com/office/drawing/2014/main" id="{85A46422-BFA8-4F5B-AA03-92FE4B2AB016}"/>
              </a:ext>
            </a:extLst>
          </p:cNvPr>
          <p:cNvGrpSpPr/>
          <p:nvPr/>
        </p:nvGrpSpPr>
        <p:grpSpPr>
          <a:xfrm>
            <a:off x="6556322" y="1629565"/>
            <a:ext cx="5101735" cy="4501905"/>
            <a:chOff x="194975" y="1881383"/>
            <a:chExt cx="3521556" cy="2892868"/>
          </a:xfrm>
        </p:grpSpPr>
        <p:grpSp>
          <p:nvGrpSpPr>
            <p:cNvPr id="13" name="Group 12">
              <a:extLst>
                <a:ext uri="{FF2B5EF4-FFF2-40B4-BE49-F238E27FC236}">
                  <a16:creationId xmlns:a16="http://schemas.microsoft.com/office/drawing/2014/main" id="{32C4DB5A-FD50-45BE-A75A-224ABC63BBC5}"/>
                </a:ext>
              </a:extLst>
            </p:cNvPr>
            <p:cNvGrpSpPr/>
            <p:nvPr/>
          </p:nvGrpSpPr>
          <p:grpSpPr>
            <a:xfrm>
              <a:off x="2434131" y="2732773"/>
              <a:ext cx="227530" cy="211466"/>
              <a:chOff x="3488819" y="2169687"/>
              <a:chExt cx="261222" cy="242779"/>
            </a:xfrm>
          </p:grpSpPr>
          <p:sp>
            <p:nvSpPr>
              <p:cNvPr id="99" name="Shape 203">
                <a:extLst>
                  <a:ext uri="{FF2B5EF4-FFF2-40B4-BE49-F238E27FC236}">
                    <a16:creationId xmlns:a16="http://schemas.microsoft.com/office/drawing/2014/main" id="{F87B1C96-4E03-4409-B9DE-AF13FE899923}"/>
                  </a:ext>
                </a:extLst>
              </p:cNvPr>
              <p:cNvSpPr/>
              <p:nvPr/>
            </p:nvSpPr>
            <p:spPr>
              <a:xfrm>
                <a:off x="3503741" y="2308966"/>
                <a:ext cx="246300" cy="103500"/>
              </a:xfrm>
              <a:custGeom>
                <a:avLst/>
                <a:gdLst/>
                <a:ahLst/>
                <a:cxnLst/>
                <a:rect l="0" t="0" r="0" b="0"/>
                <a:pathLst>
                  <a:path w="120000" h="120000" extrusionOk="0">
                    <a:moveTo>
                      <a:pt x="119999" y="0"/>
                    </a:moveTo>
                    <a:lnTo>
                      <a:pt x="92121" y="40481"/>
                    </a:lnTo>
                    <a:lnTo>
                      <a:pt x="0" y="119999"/>
                    </a:lnTo>
                    <a:lnTo>
                      <a:pt x="24242" y="82409"/>
                    </a:lnTo>
                    <a:lnTo>
                      <a:pt x="119999"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00" name="Shape 204">
                <a:extLst>
                  <a:ext uri="{FF2B5EF4-FFF2-40B4-BE49-F238E27FC236}">
                    <a16:creationId xmlns:a16="http://schemas.microsoft.com/office/drawing/2014/main" id="{DB94123B-083F-4C88-8607-2D001FB3E23A}"/>
                  </a:ext>
                </a:extLst>
              </p:cNvPr>
              <p:cNvSpPr/>
              <p:nvPr/>
            </p:nvSpPr>
            <p:spPr>
              <a:xfrm>
                <a:off x="3488819" y="2169687"/>
                <a:ext cx="261000" cy="210000"/>
              </a:xfrm>
              <a:custGeom>
                <a:avLst/>
                <a:gdLst/>
                <a:ahLst/>
                <a:cxnLst/>
                <a:rect l="0" t="0" r="0" b="0"/>
                <a:pathLst>
                  <a:path w="120000" h="120000" extrusionOk="0">
                    <a:moveTo>
                      <a:pt x="94857" y="0"/>
                    </a:moveTo>
                    <a:lnTo>
                      <a:pt x="100000" y="20591"/>
                    </a:lnTo>
                    <a:lnTo>
                      <a:pt x="105714" y="40473"/>
                    </a:lnTo>
                    <a:lnTo>
                      <a:pt x="112571" y="61065"/>
                    </a:lnTo>
                    <a:lnTo>
                      <a:pt x="120000" y="79526"/>
                    </a:lnTo>
                    <a:lnTo>
                      <a:pt x="29714" y="120000"/>
                    </a:lnTo>
                    <a:lnTo>
                      <a:pt x="24000" y="99408"/>
                    </a:lnTo>
                    <a:lnTo>
                      <a:pt x="17142" y="79526"/>
                    </a:lnTo>
                    <a:lnTo>
                      <a:pt x="9142" y="61065"/>
                    </a:lnTo>
                    <a:lnTo>
                      <a:pt x="0" y="41893"/>
                    </a:lnTo>
                    <a:lnTo>
                      <a:pt x="9485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24AA0452-7CCD-4DB1-BEEC-A266C3B9DD58}"/>
                </a:ext>
              </a:extLst>
            </p:cNvPr>
            <p:cNvGrpSpPr/>
            <p:nvPr/>
          </p:nvGrpSpPr>
          <p:grpSpPr>
            <a:xfrm rot="1989534">
              <a:off x="1502721" y="3544800"/>
              <a:ext cx="175610" cy="223156"/>
              <a:chOff x="2914291" y="3232936"/>
              <a:chExt cx="201614" cy="256200"/>
            </a:xfrm>
          </p:grpSpPr>
          <p:sp>
            <p:nvSpPr>
              <p:cNvPr id="97" name="Shape 205">
                <a:extLst>
                  <a:ext uri="{FF2B5EF4-FFF2-40B4-BE49-F238E27FC236}">
                    <a16:creationId xmlns:a16="http://schemas.microsoft.com/office/drawing/2014/main" id="{921177CC-5B98-4474-A890-C7F34256677D}"/>
                  </a:ext>
                </a:extLst>
              </p:cNvPr>
              <p:cNvSpPr/>
              <p:nvPr/>
            </p:nvSpPr>
            <p:spPr>
              <a:xfrm>
                <a:off x="2914291" y="3249103"/>
                <a:ext cx="53700" cy="239700"/>
              </a:xfrm>
              <a:custGeom>
                <a:avLst/>
                <a:gdLst/>
                <a:ahLst/>
                <a:cxnLst/>
                <a:rect l="0" t="0" r="0" b="0"/>
                <a:pathLst>
                  <a:path w="120000" h="120000" extrusionOk="0">
                    <a:moveTo>
                      <a:pt x="0" y="0"/>
                    </a:moveTo>
                    <a:lnTo>
                      <a:pt x="58604" y="1243"/>
                    </a:lnTo>
                    <a:lnTo>
                      <a:pt x="120000" y="120000"/>
                    </a:lnTo>
                    <a:lnTo>
                      <a:pt x="61395" y="113782"/>
                    </a:lnTo>
                    <a:lnTo>
                      <a:pt x="0"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8" name="Shape 206">
                <a:extLst>
                  <a:ext uri="{FF2B5EF4-FFF2-40B4-BE49-F238E27FC236}">
                    <a16:creationId xmlns:a16="http://schemas.microsoft.com/office/drawing/2014/main" id="{477A648E-DF2F-45EC-B2FE-8FAB4BE26621}"/>
                  </a:ext>
                </a:extLst>
              </p:cNvPr>
              <p:cNvSpPr/>
              <p:nvPr/>
            </p:nvSpPr>
            <p:spPr>
              <a:xfrm>
                <a:off x="2940405" y="3232936"/>
                <a:ext cx="175500" cy="256200"/>
              </a:xfrm>
              <a:custGeom>
                <a:avLst/>
                <a:gdLst/>
                <a:ahLst/>
                <a:cxnLst/>
                <a:rect l="0" t="0" r="0" b="0"/>
                <a:pathLst>
                  <a:path w="120000" h="120000" extrusionOk="0">
                    <a:moveTo>
                      <a:pt x="102127" y="0"/>
                    </a:moveTo>
                    <a:lnTo>
                      <a:pt x="120000" y="109514"/>
                    </a:lnTo>
                    <a:lnTo>
                      <a:pt x="94468" y="111262"/>
                    </a:lnTo>
                    <a:lnTo>
                      <a:pt x="68936" y="113009"/>
                    </a:lnTo>
                    <a:lnTo>
                      <a:pt x="43404" y="116504"/>
                    </a:lnTo>
                    <a:lnTo>
                      <a:pt x="18723" y="120000"/>
                    </a:lnTo>
                    <a:lnTo>
                      <a:pt x="0" y="8737"/>
                    </a:lnTo>
                    <a:lnTo>
                      <a:pt x="25531" y="8155"/>
                    </a:lnTo>
                    <a:lnTo>
                      <a:pt x="51914" y="6407"/>
                    </a:lnTo>
                    <a:lnTo>
                      <a:pt x="76595" y="3495"/>
                    </a:lnTo>
                    <a:lnTo>
                      <a:pt x="10212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5" name="Group 14">
              <a:extLst>
                <a:ext uri="{FF2B5EF4-FFF2-40B4-BE49-F238E27FC236}">
                  <a16:creationId xmlns:a16="http://schemas.microsoft.com/office/drawing/2014/main" id="{E4E61C77-7EAF-4327-A27A-D22B98665F3D}"/>
                </a:ext>
              </a:extLst>
            </p:cNvPr>
            <p:cNvGrpSpPr/>
            <p:nvPr/>
          </p:nvGrpSpPr>
          <p:grpSpPr>
            <a:xfrm>
              <a:off x="1198228" y="2697028"/>
              <a:ext cx="261045" cy="244153"/>
              <a:chOff x="2069908" y="2128649"/>
              <a:chExt cx="299700" cy="280306"/>
            </a:xfrm>
          </p:grpSpPr>
          <p:sp>
            <p:nvSpPr>
              <p:cNvPr id="95" name="Shape 207">
                <a:extLst>
                  <a:ext uri="{FF2B5EF4-FFF2-40B4-BE49-F238E27FC236}">
                    <a16:creationId xmlns:a16="http://schemas.microsoft.com/office/drawing/2014/main" id="{AEE22529-1A61-4919-B001-AC676925A8F0}"/>
                  </a:ext>
                </a:extLst>
              </p:cNvPr>
              <p:cNvSpPr/>
              <p:nvPr/>
            </p:nvSpPr>
            <p:spPr>
              <a:xfrm>
                <a:off x="2069908" y="2248455"/>
                <a:ext cx="236100" cy="160500"/>
              </a:xfrm>
              <a:custGeom>
                <a:avLst/>
                <a:gdLst/>
                <a:ahLst/>
                <a:cxnLst/>
                <a:rect l="0" t="0" r="0" b="0"/>
                <a:pathLst>
                  <a:path w="120000" h="120000" extrusionOk="0">
                    <a:moveTo>
                      <a:pt x="0" y="0"/>
                    </a:moveTo>
                    <a:lnTo>
                      <a:pt x="120000" y="95813"/>
                    </a:lnTo>
                    <a:lnTo>
                      <a:pt x="120000" y="120000"/>
                    </a:lnTo>
                    <a:lnTo>
                      <a:pt x="5052" y="26976"/>
                    </a:lnTo>
                    <a:lnTo>
                      <a:pt x="0"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6" name="Shape 208">
                <a:extLst>
                  <a:ext uri="{FF2B5EF4-FFF2-40B4-BE49-F238E27FC236}">
                    <a16:creationId xmlns:a16="http://schemas.microsoft.com/office/drawing/2014/main" id="{862FC9F9-022D-4CA5-824B-923FD73E6869}"/>
                  </a:ext>
                </a:extLst>
              </p:cNvPr>
              <p:cNvSpPr/>
              <p:nvPr/>
            </p:nvSpPr>
            <p:spPr>
              <a:xfrm>
                <a:off x="2069908" y="2128649"/>
                <a:ext cx="299700" cy="257100"/>
              </a:xfrm>
              <a:custGeom>
                <a:avLst/>
                <a:gdLst/>
                <a:ahLst/>
                <a:cxnLst/>
                <a:rect l="0" t="0" r="0" b="0"/>
                <a:pathLst>
                  <a:path w="120000" h="120000" extrusionOk="0">
                    <a:moveTo>
                      <a:pt x="31867" y="0"/>
                    </a:moveTo>
                    <a:lnTo>
                      <a:pt x="120000" y="56231"/>
                    </a:lnTo>
                    <a:lnTo>
                      <a:pt x="112531" y="71304"/>
                    </a:lnTo>
                    <a:lnTo>
                      <a:pt x="105560" y="87536"/>
                    </a:lnTo>
                    <a:lnTo>
                      <a:pt x="100082" y="103768"/>
                    </a:lnTo>
                    <a:lnTo>
                      <a:pt x="94605" y="120000"/>
                    </a:lnTo>
                    <a:lnTo>
                      <a:pt x="0" y="60289"/>
                    </a:lnTo>
                    <a:lnTo>
                      <a:pt x="8962" y="46376"/>
                    </a:lnTo>
                    <a:lnTo>
                      <a:pt x="17427" y="31304"/>
                    </a:lnTo>
                    <a:lnTo>
                      <a:pt x="24896" y="15652"/>
                    </a:lnTo>
                    <a:lnTo>
                      <a:pt x="3186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6" name="Group 15">
              <a:extLst>
                <a:ext uri="{FF2B5EF4-FFF2-40B4-BE49-F238E27FC236}">
                  <a16:creationId xmlns:a16="http://schemas.microsoft.com/office/drawing/2014/main" id="{BD6F2156-83C7-45E9-8893-A9993632A2C7}"/>
                </a:ext>
              </a:extLst>
            </p:cNvPr>
            <p:cNvGrpSpPr/>
            <p:nvPr/>
          </p:nvGrpSpPr>
          <p:grpSpPr>
            <a:xfrm>
              <a:off x="194975" y="1881383"/>
              <a:ext cx="1147136" cy="1146091"/>
              <a:chOff x="938911" y="3243909"/>
              <a:chExt cx="1317000" cy="1315800"/>
            </a:xfrm>
          </p:grpSpPr>
          <p:sp>
            <p:nvSpPr>
              <p:cNvPr id="78" name="Shape 191">
                <a:extLst>
                  <a:ext uri="{FF2B5EF4-FFF2-40B4-BE49-F238E27FC236}">
                    <a16:creationId xmlns:a16="http://schemas.microsoft.com/office/drawing/2014/main" id="{C17FCA79-5759-478A-8D8A-4E4AA390951D}"/>
                  </a:ext>
                </a:extLst>
              </p:cNvPr>
              <p:cNvSpPr/>
              <p:nvPr/>
            </p:nvSpPr>
            <p:spPr>
              <a:xfrm>
                <a:off x="981877" y="3297775"/>
                <a:ext cx="1211401" cy="1202699"/>
              </a:xfrm>
              <a:prstGeom prst="ellipse">
                <a:avLst/>
              </a:prstGeom>
              <a:solidFill>
                <a:srgbClr val="FFFFFF"/>
              </a:solidFill>
              <a:ln>
                <a:noFill/>
              </a:ln>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79" name="Shape 209">
                <a:extLst>
                  <a:ext uri="{FF2B5EF4-FFF2-40B4-BE49-F238E27FC236}">
                    <a16:creationId xmlns:a16="http://schemas.microsoft.com/office/drawing/2014/main" id="{41DF63FC-6820-41A0-B5E6-389C7101ADD9}"/>
                  </a:ext>
                </a:extLst>
              </p:cNvPr>
              <p:cNvSpPr/>
              <p:nvPr/>
            </p:nvSpPr>
            <p:spPr>
              <a:xfrm>
                <a:off x="986167" y="3292408"/>
                <a:ext cx="1219800" cy="1218600"/>
              </a:xfrm>
              <a:custGeom>
                <a:avLst/>
                <a:gdLst/>
                <a:ahLst/>
                <a:cxnLst/>
                <a:rect l="0" t="0" r="0" b="0"/>
                <a:pathLst>
                  <a:path w="120000" h="120000" extrusionOk="0">
                    <a:moveTo>
                      <a:pt x="58960" y="0"/>
                    </a:moveTo>
                    <a:lnTo>
                      <a:pt x="65565" y="244"/>
                    </a:lnTo>
                    <a:lnTo>
                      <a:pt x="70458" y="857"/>
                    </a:lnTo>
                    <a:lnTo>
                      <a:pt x="75351" y="1959"/>
                    </a:lnTo>
                    <a:lnTo>
                      <a:pt x="80122" y="3428"/>
                    </a:lnTo>
                    <a:lnTo>
                      <a:pt x="84770" y="5387"/>
                    </a:lnTo>
                    <a:lnTo>
                      <a:pt x="89296" y="7469"/>
                    </a:lnTo>
                    <a:lnTo>
                      <a:pt x="93700" y="10285"/>
                    </a:lnTo>
                    <a:lnTo>
                      <a:pt x="97859" y="13346"/>
                    </a:lnTo>
                    <a:lnTo>
                      <a:pt x="101896" y="17020"/>
                    </a:lnTo>
                    <a:lnTo>
                      <a:pt x="104831" y="20081"/>
                    </a:lnTo>
                    <a:lnTo>
                      <a:pt x="107645" y="23510"/>
                    </a:lnTo>
                    <a:lnTo>
                      <a:pt x="110214" y="26938"/>
                    </a:lnTo>
                    <a:lnTo>
                      <a:pt x="112415" y="30612"/>
                    </a:lnTo>
                    <a:lnTo>
                      <a:pt x="113639" y="33061"/>
                    </a:lnTo>
                    <a:lnTo>
                      <a:pt x="114862" y="35510"/>
                    </a:lnTo>
                    <a:lnTo>
                      <a:pt x="115840" y="38081"/>
                    </a:lnTo>
                    <a:lnTo>
                      <a:pt x="116819" y="40653"/>
                    </a:lnTo>
                    <a:lnTo>
                      <a:pt x="118287" y="45795"/>
                    </a:lnTo>
                    <a:lnTo>
                      <a:pt x="119388" y="51183"/>
                    </a:lnTo>
                    <a:lnTo>
                      <a:pt x="119877" y="56448"/>
                    </a:lnTo>
                    <a:lnTo>
                      <a:pt x="120000" y="61959"/>
                    </a:lnTo>
                    <a:lnTo>
                      <a:pt x="119633" y="67346"/>
                    </a:lnTo>
                    <a:lnTo>
                      <a:pt x="118654" y="72612"/>
                    </a:lnTo>
                    <a:lnTo>
                      <a:pt x="117308" y="78000"/>
                    </a:lnTo>
                    <a:lnTo>
                      <a:pt x="115351" y="83020"/>
                    </a:lnTo>
                    <a:lnTo>
                      <a:pt x="113027" y="88163"/>
                    </a:lnTo>
                    <a:lnTo>
                      <a:pt x="110214" y="92938"/>
                    </a:lnTo>
                    <a:lnTo>
                      <a:pt x="106911" y="97469"/>
                    </a:lnTo>
                    <a:lnTo>
                      <a:pt x="103119" y="101755"/>
                    </a:lnTo>
                    <a:lnTo>
                      <a:pt x="98837" y="105795"/>
                    </a:lnTo>
                    <a:lnTo>
                      <a:pt x="94311" y="109346"/>
                    </a:lnTo>
                    <a:lnTo>
                      <a:pt x="89541" y="112285"/>
                    </a:lnTo>
                    <a:lnTo>
                      <a:pt x="84525" y="114857"/>
                    </a:lnTo>
                    <a:lnTo>
                      <a:pt x="79510" y="116816"/>
                    </a:lnTo>
                    <a:lnTo>
                      <a:pt x="74128" y="118408"/>
                    </a:lnTo>
                    <a:lnTo>
                      <a:pt x="68623" y="119510"/>
                    </a:lnTo>
                    <a:lnTo>
                      <a:pt x="63241" y="120000"/>
                    </a:lnTo>
                    <a:lnTo>
                      <a:pt x="62507" y="120000"/>
                    </a:lnTo>
                    <a:lnTo>
                      <a:pt x="61773" y="120000"/>
                    </a:lnTo>
                    <a:lnTo>
                      <a:pt x="61162" y="120000"/>
                    </a:lnTo>
                    <a:lnTo>
                      <a:pt x="60305" y="120000"/>
                    </a:lnTo>
                    <a:lnTo>
                      <a:pt x="59449" y="120000"/>
                    </a:lnTo>
                    <a:lnTo>
                      <a:pt x="58837" y="120000"/>
                    </a:lnTo>
                    <a:lnTo>
                      <a:pt x="57981" y="120000"/>
                    </a:lnTo>
                    <a:lnTo>
                      <a:pt x="57125" y="120000"/>
                    </a:lnTo>
                    <a:lnTo>
                      <a:pt x="54801" y="119877"/>
                    </a:lnTo>
                    <a:lnTo>
                      <a:pt x="55657" y="119877"/>
                    </a:lnTo>
                    <a:lnTo>
                      <a:pt x="56391" y="119877"/>
                    </a:lnTo>
                    <a:lnTo>
                      <a:pt x="57125" y="119877"/>
                    </a:lnTo>
                    <a:lnTo>
                      <a:pt x="57859" y="119877"/>
                    </a:lnTo>
                    <a:lnTo>
                      <a:pt x="58593" y="119877"/>
                    </a:lnTo>
                    <a:lnTo>
                      <a:pt x="59204" y="119877"/>
                    </a:lnTo>
                    <a:lnTo>
                      <a:pt x="59938" y="119877"/>
                    </a:lnTo>
                    <a:lnTo>
                      <a:pt x="60550" y="119877"/>
                    </a:lnTo>
                    <a:lnTo>
                      <a:pt x="65932" y="119265"/>
                    </a:lnTo>
                    <a:lnTo>
                      <a:pt x="71070" y="118408"/>
                    </a:lnTo>
                    <a:lnTo>
                      <a:pt x="76207" y="116816"/>
                    </a:lnTo>
                    <a:lnTo>
                      <a:pt x="81100" y="114979"/>
                    </a:lnTo>
                    <a:lnTo>
                      <a:pt x="85871" y="112530"/>
                    </a:lnTo>
                    <a:lnTo>
                      <a:pt x="90519" y="109591"/>
                    </a:lnTo>
                    <a:lnTo>
                      <a:pt x="94923" y="106285"/>
                    </a:lnTo>
                    <a:lnTo>
                      <a:pt x="98960" y="102367"/>
                    </a:lnTo>
                    <a:lnTo>
                      <a:pt x="102507" y="98204"/>
                    </a:lnTo>
                    <a:lnTo>
                      <a:pt x="105810" y="93918"/>
                    </a:lnTo>
                    <a:lnTo>
                      <a:pt x="108623" y="89265"/>
                    </a:lnTo>
                    <a:lnTo>
                      <a:pt x="110703" y="84367"/>
                    </a:lnTo>
                    <a:lnTo>
                      <a:pt x="112538" y="79469"/>
                    </a:lnTo>
                    <a:lnTo>
                      <a:pt x="113883" y="74448"/>
                    </a:lnTo>
                    <a:lnTo>
                      <a:pt x="114740" y="69428"/>
                    </a:lnTo>
                    <a:lnTo>
                      <a:pt x="115107" y="64163"/>
                    </a:lnTo>
                    <a:lnTo>
                      <a:pt x="115107" y="59020"/>
                    </a:lnTo>
                    <a:lnTo>
                      <a:pt x="114617" y="53755"/>
                    </a:lnTo>
                    <a:lnTo>
                      <a:pt x="113516" y="48734"/>
                    </a:lnTo>
                    <a:lnTo>
                      <a:pt x="112171" y="43591"/>
                    </a:lnTo>
                    <a:lnTo>
                      <a:pt x="111192" y="41142"/>
                    </a:lnTo>
                    <a:lnTo>
                      <a:pt x="110214" y="38693"/>
                    </a:lnTo>
                    <a:lnTo>
                      <a:pt x="109113" y="36367"/>
                    </a:lnTo>
                    <a:lnTo>
                      <a:pt x="107889" y="34040"/>
                    </a:lnTo>
                    <a:lnTo>
                      <a:pt x="105688" y="30612"/>
                    </a:lnTo>
                    <a:lnTo>
                      <a:pt x="103241" y="27183"/>
                    </a:lnTo>
                    <a:lnTo>
                      <a:pt x="100672" y="24000"/>
                    </a:lnTo>
                    <a:lnTo>
                      <a:pt x="97614" y="20938"/>
                    </a:lnTo>
                    <a:lnTo>
                      <a:pt x="93944" y="17510"/>
                    </a:lnTo>
                    <a:lnTo>
                      <a:pt x="89785" y="14448"/>
                    </a:lnTo>
                    <a:lnTo>
                      <a:pt x="85749" y="11877"/>
                    </a:lnTo>
                    <a:lnTo>
                      <a:pt x="81345" y="9673"/>
                    </a:lnTo>
                    <a:lnTo>
                      <a:pt x="76819" y="7959"/>
                    </a:lnTo>
                    <a:lnTo>
                      <a:pt x="72293" y="6612"/>
                    </a:lnTo>
                    <a:lnTo>
                      <a:pt x="67522" y="5510"/>
                    </a:lnTo>
                    <a:lnTo>
                      <a:pt x="62874" y="4897"/>
                    </a:lnTo>
                    <a:lnTo>
                      <a:pt x="56636" y="4653"/>
                    </a:lnTo>
                    <a:lnTo>
                      <a:pt x="50275" y="5020"/>
                    </a:lnTo>
                    <a:lnTo>
                      <a:pt x="44036" y="6244"/>
                    </a:lnTo>
                    <a:lnTo>
                      <a:pt x="38042" y="8081"/>
                    </a:lnTo>
                    <a:lnTo>
                      <a:pt x="32171" y="10530"/>
                    </a:lnTo>
                    <a:lnTo>
                      <a:pt x="26544" y="13714"/>
                    </a:lnTo>
                    <a:lnTo>
                      <a:pt x="22996" y="16285"/>
                    </a:lnTo>
                    <a:lnTo>
                      <a:pt x="19571" y="18979"/>
                    </a:lnTo>
                    <a:lnTo>
                      <a:pt x="16269" y="22163"/>
                    </a:lnTo>
                    <a:lnTo>
                      <a:pt x="13822" y="24734"/>
                    </a:lnTo>
                    <a:lnTo>
                      <a:pt x="11620" y="27551"/>
                    </a:lnTo>
                    <a:lnTo>
                      <a:pt x="9785" y="30244"/>
                    </a:lnTo>
                    <a:lnTo>
                      <a:pt x="7828" y="33306"/>
                    </a:lnTo>
                    <a:lnTo>
                      <a:pt x="6360" y="36000"/>
                    </a:lnTo>
                    <a:lnTo>
                      <a:pt x="4892" y="38938"/>
                    </a:lnTo>
                    <a:lnTo>
                      <a:pt x="3669" y="41877"/>
                    </a:lnTo>
                    <a:lnTo>
                      <a:pt x="2813" y="44816"/>
                    </a:lnTo>
                    <a:lnTo>
                      <a:pt x="1712" y="48857"/>
                    </a:lnTo>
                    <a:lnTo>
                      <a:pt x="856" y="52775"/>
                    </a:lnTo>
                    <a:lnTo>
                      <a:pt x="244" y="56816"/>
                    </a:lnTo>
                    <a:lnTo>
                      <a:pt x="0" y="60734"/>
                    </a:lnTo>
                    <a:lnTo>
                      <a:pt x="122" y="58408"/>
                    </a:lnTo>
                    <a:lnTo>
                      <a:pt x="489" y="54367"/>
                    </a:lnTo>
                    <a:lnTo>
                      <a:pt x="978" y="50081"/>
                    </a:lnTo>
                    <a:lnTo>
                      <a:pt x="1834" y="45918"/>
                    </a:lnTo>
                    <a:lnTo>
                      <a:pt x="2935" y="41877"/>
                    </a:lnTo>
                    <a:lnTo>
                      <a:pt x="4036" y="38693"/>
                    </a:lnTo>
                    <a:lnTo>
                      <a:pt x="5259" y="35755"/>
                    </a:lnTo>
                    <a:lnTo>
                      <a:pt x="6605" y="32693"/>
                    </a:lnTo>
                    <a:lnTo>
                      <a:pt x="8195" y="29632"/>
                    </a:lnTo>
                    <a:lnTo>
                      <a:pt x="10152" y="26693"/>
                    </a:lnTo>
                    <a:lnTo>
                      <a:pt x="12232" y="23632"/>
                    </a:lnTo>
                    <a:lnTo>
                      <a:pt x="14556" y="20938"/>
                    </a:lnTo>
                    <a:lnTo>
                      <a:pt x="17003" y="18244"/>
                    </a:lnTo>
                    <a:lnTo>
                      <a:pt x="20428" y="14938"/>
                    </a:lnTo>
                    <a:lnTo>
                      <a:pt x="23975" y="12000"/>
                    </a:lnTo>
                    <a:lnTo>
                      <a:pt x="27645" y="9428"/>
                    </a:lnTo>
                    <a:lnTo>
                      <a:pt x="33516" y="6122"/>
                    </a:lnTo>
                    <a:lnTo>
                      <a:pt x="39633" y="3551"/>
                    </a:lnTo>
                    <a:lnTo>
                      <a:pt x="45993" y="1591"/>
                    </a:lnTo>
                    <a:lnTo>
                      <a:pt x="52477" y="367"/>
                    </a:lnTo>
                    <a:lnTo>
                      <a:pt x="58960" y="0"/>
                    </a:lnTo>
                    <a:close/>
                  </a:path>
                </a:pathLst>
              </a:custGeom>
              <a:solidFill>
                <a:srgbClr val="C000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0" name="Shape 210">
                <a:extLst>
                  <a:ext uri="{FF2B5EF4-FFF2-40B4-BE49-F238E27FC236}">
                    <a16:creationId xmlns:a16="http://schemas.microsoft.com/office/drawing/2014/main" id="{01291C4A-881E-4DB0-9254-56C5178C15C6}"/>
                  </a:ext>
                </a:extLst>
              </p:cNvPr>
              <p:cNvSpPr/>
              <p:nvPr/>
            </p:nvSpPr>
            <p:spPr>
              <a:xfrm>
                <a:off x="938911" y="3243909"/>
                <a:ext cx="1317000" cy="1315800"/>
              </a:xfrm>
              <a:custGeom>
                <a:avLst/>
                <a:gdLst/>
                <a:ahLst/>
                <a:cxnLst/>
                <a:rect l="0" t="0" r="0" b="0"/>
                <a:pathLst>
                  <a:path w="120000" h="120000" extrusionOk="0">
                    <a:moveTo>
                      <a:pt x="58923" y="4423"/>
                    </a:moveTo>
                    <a:lnTo>
                      <a:pt x="52917" y="4763"/>
                    </a:lnTo>
                    <a:lnTo>
                      <a:pt x="46912" y="5897"/>
                    </a:lnTo>
                    <a:lnTo>
                      <a:pt x="41019" y="7712"/>
                    </a:lnTo>
                    <a:lnTo>
                      <a:pt x="35354" y="10094"/>
                    </a:lnTo>
                    <a:lnTo>
                      <a:pt x="29915" y="13156"/>
                    </a:lnTo>
                    <a:lnTo>
                      <a:pt x="26515" y="15538"/>
                    </a:lnTo>
                    <a:lnTo>
                      <a:pt x="23229" y="18260"/>
                    </a:lnTo>
                    <a:lnTo>
                      <a:pt x="20056" y="21323"/>
                    </a:lnTo>
                    <a:lnTo>
                      <a:pt x="17790" y="23818"/>
                    </a:lnTo>
                    <a:lnTo>
                      <a:pt x="15637" y="26313"/>
                    </a:lnTo>
                    <a:lnTo>
                      <a:pt x="13711" y="29149"/>
                    </a:lnTo>
                    <a:lnTo>
                      <a:pt x="11898" y="31871"/>
                    </a:lnTo>
                    <a:lnTo>
                      <a:pt x="10424" y="34706"/>
                    </a:lnTo>
                    <a:lnTo>
                      <a:pt x="9178" y="37542"/>
                    </a:lnTo>
                    <a:lnTo>
                      <a:pt x="8045" y="40264"/>
                    </a:lnTo>
                    <a:lnTo>
                      <a:pt x="7025" y="43213"/>
                    </a:lnTo>
                    <a:lnTo>
                      <a:pt x="5665" y="48090"/>
                    </a:lnTo>
                    <a:lnTo>
                      <a:pt x="4872" y="53081"/>
                    </a:lnTo>
                    <a:lnTo>
                      <a:pt x="4419" y="58185"/>
                    </a:lnTo>
                    <a:lnTo>
                      <a:pt x="4419" y="63175"/>
                    </a:lnTo>
                    <a:lnTo>
                      <a:pt x="4985" y="68279"/>
                    </a:lnTo>
                    <a:lnTo>
                      <a:pt x="6005" y="73270"/>
                    </a:lnTo>
                    <a:lnTo>
                      <a:pt x="7365" y="78034"/>
                    </a:lnTo>
                    <a:lnTo>
                      <a:pt x="9291" y="82911"/>
                    </a:lnTo>
                    <a:lnTo>
                      <a:pt x="11558" y="87448"/>
                    </a:lnTo>
                    <a:lnTo>
                      <a:pt x="14277" y="91871"/>
                    </a:lnTo>
                    <a:lnTo>
                      <a:pt x="17677" y="96068"/>
                    </a:lnTo>
                    <a:lnTo>
                      <a:pt x="21303" y="100037"/>
                    </a:lnTo>
                    <a:lnTo>
                      <a:pt x="24929" y="103213"/>
                    </a:lnTo>
                    <a:lnTo>
                      <a:pt x="28781" y="106049"/>
                    </a:lnTo>
                    <a:lnTo>
                      <a:pt x="32861" y="108657"/>
                    </a:lnTo>
                    <a:lnTo>
                      <a:pt x="37053" y="110586"/>
                    </a:lnTo>
                    <a:lnTo>
                      <a:pt x="41473" y="112400"/>
                    </a:lnTo>
                    <a:lnTo>
                      <a:pt x="45892" y="113761"/>
                    </a:lnTo>
                    <a:lnTo>
                      <a:pt x="50311" y="114782"/>
                    </a:lnTo>
                    <a:lnTo>
                      <a:pt x="54844" y="115349"/>
                    </a:lnTo>
                    <a:lnTo>
                      <a:pt x="56203" y="115463"/>
                    </a:lnTo>
                    <a:lnTo>
                      <a:pt x="57563" y="115576"/>
                    </a:lnTo>
                    <a:lnTo>
                      <a:pt x="58923" y="115576"/>
                    </a:lnTo>
                    <a:lnTo>
                      <a:pt x="60169" y="115576"/>
                    </a:lnTo>
                    <a:lnTo>
                      <a:pt x="60963" y="115576"/>
                    </a:lnTo>
                    <a:lnTo>
                      <a:pt x="61529" y="115576"/>
                    </a:lnTo>
                    <a:lnTo>
                      <a:pt x="62209" y="115576"/>
                    </a:lnTo>
                    <a:lnTo>
                      <a:pt x="62889" y="115576"/>
                    </a:lnTo>
                    <a:lnTo>
                      <a:pt x="67875" y="115122"/>
                    </a:lnTo>
                    <a:lnTo>
                      <a:pt x="72974" y="114102"/>
                    </a:lnTo>
                    <a:lnTo>
                      <a:pt x="77960" y="112627"/>
                    </a:lnTo>
                    <a:lnTo>
                      <a:pt x="82606" y="110812"/>
                    </a:lnTo>
                    <a:lnTo>
                      <a:pt x="87252" y="108431"/>
                    </a:lnTo>
                    <a:lnTo>
                      <a:pt x="91671" y="105708"/>
                    </a:lnTo>
                    <a:lnTo>
                      <a:pt x="95864" y="102419"/>
                    </a:lnTo>
                    <a:lnTo>
                      <a:pt x="99830" y="98676"/>
                    </a:lnTo>
                    <a:lnTo>
                      <a:pt x="103342" y="94706"/>
                    </a:lnTo>
                    <a:lnTo>
                      <a:pt x="106402" y="90510"/>
                    </a:lnTo>
                    <a:lnTo>
                      <a:pt x="109008" y="86086"/>
                    </a:lnTo>
                    <a:lnTo>
                      <a:pt x="111161" y="81323"/>
                    </a:lnTo>
                    <a:lnTo>
                      <a:pt x="112974" y="76672"/>
                    </a:lnTo>
                    <a:lnTo>
                      <a:pt x="114220" y="71682"/>
                    </a:lnTo>
                    <a:lnTo>
                      <a:pt x="115127" y="66805"/>
                    </a:lnTo>
                    <a:lnTo>
                      <a:pt x="115467" y="61814"/>
                    </a:lnTo>
                    <a:lnTo>
                      <a:pt x="115354" y="56710"/>
                    </a:lnTo>
                    <a:lnTo>
                      <a:pt x="114900" y="51833"/>
                    </a:lnTo>
                    <a:lnTo>
                      <a:pt x="113881" y="46843"/>
                    </a:lnTo>
                    <a:lnTo>
                      <a:pt x="112521" y="42079"/>
                    </a:lnTo>
                    <a:lnTo>
                      <a:pt x="111614" y="39697"/>
                    </a:lnTo>
                    <a:lnTo>
                      <a:pt x="110708" y="37315"/>
                    </a:lnTo>
                    <a:lnTo>
                      <a:pt x="109575" y="35047"/>
                    </a:lnTo>
                    <a:lnTo>
                      <a:pt x="108441" y="32778"/>
                    </a:lnTo>
                    <a:lnTo>
                      <a:pt x="106402" y="29376"/>
                    </a:lnTo>
                    <a:lnTo>
                      <a:pt x="104022" y="26200"/>
                    </a:lnTo>
                    <a:lnTo>
                      <a:pt x="101416" y="23024"/>
                    </a:lnTo>
                    <a:lnTo>
                      <a:pt x="98696" y="20189"/>
                    </a:lnTo>
                    <a:lnTo>
                      <a:pt x="94957" y="16786"/>
                    </a:lnTo>
                    <a:lnTo>
                      <a:pt x="91104" y="13950"/>
                    </a:lnTo>
                    <a:lnTo>
                      <a:pt x="87025" y="11342"/>
                    </a:lnTo>
                    <a:lnTo>
                      <a:pt x="82832" y="9413"/>
                    </a:lnTo>
                    <a:lnTo>
                      <a:pt x="78526" y="7599"/>
                    </a:lnTo>
                    <a:lnTo>
                      <a:pt x="74107" y="6238"/>
                    </a:lnTo>
                    <a:lnTo>
                      <a:pt x="69575" y="5217"/>
                    </a:lnTo>
                    <a:lnTo>
                      <a:pt x="65042" y="4650"/>
                    </a:lnTo>
                    <a:lnTo>
                      <a:pt x="58923" y="4423"/>
                    </a:lnTo>
                    <a:close/>
                    <a:moveTo>
                      <a:pt x="58923" y="0"/>
                    </a:moveTo>
                    <a:lnTo>
                      <a:pt x="65495" y="226"/>
                    </a:lnTo>
                    <a:lnTo>
                      <a:pt x="70254" y="907"/>
                    </a:lnTo>
                    <a:lnTo>
                      <a:pt x="75240" y="1928"/>
                    </a:lnTo>
                    <a:lnTo>
                      <a:pt x="80113" y="3402"/>
                    </a:lnTo>
                    <a:lnTo>
                      <a:pt x="84759" y="5330"/>
                    </a:lnTo>
                    <a:lnTo>
                      <a:pt x="89178" y="7599"/>
                    </a:lnTo>
                    <a:lnTo>
                      <a:pt x="93597" y="10207"/>
                    </a:lnTo>
                    <a:lnTo>
                      <a:pt x="97790" y="13383"/>
                    </a:lnTo>
                    <a:lnTo>
                      <a:pt x="101756" y="16786"/>
                    </a:lnTo>
                    <a:lnTo>
                      <a:pt x="104249" y="19508"/>
                    </a:lnTo>
                    <a:lnTo>
                      <a:pt x="106515" y="22117"/>
                    </a:lnTo>
                    <a:lnTo>
                      <a:pt x="108668" y="25066"/>
                    </a:lnTo>
                    <a:lnTo>
                      <a:pt x="110708" y="28015"/>
                    </a:lnTo>
                    <a:lnTo>
                      <a:pt x="112521" y="31077"/>
                    </a:lnTo>
                    <a:lnTo>
                      <a:pt x="114107" y="34026"/>
                    </a:lnTo>
                    <a:lnTo>
                      <a:pt x="115467" y="37202"/>
                    </a:lnTo>
                    <a:lnTo>
                      <a:pt x="116600" y="40491"/>
                    </a:lnTo>
                    <a:lnTo>
                      <a:pt x="118186" y="45708"/>
                    </a:lnTo>
                    <a:lnTo>
                      <a:pt x="119320" y="51039"/>
                    </a:lnTo>
                    <a:lnTo>
                      <a:pt x="119773" y="56483"/>
                    </a:lnTo>
                    <a:lnTo>
                      <a:pt x="120000" y="61814"/>
                    </a:lnTo>
                    <a:lnTo>
                      <a:pt x="119433" y="67258"/>
                    </a:lnTo>
                    <a:lnTo>
                      <a:pt x="118526" y="72589"/>
                    </a:lnTo>
                    <a:lnTo>
                      <a:pt x="117167" y="77920"/>
                    </a:lnTo>
                    <a:lnTo>
                      <a:pt x="115354" y="83024"/>
                    </a:lnTo>
                    <a:lnTo>
                      <a:pt x="112974" y="88128"/>
                    </a:lnTo>
                    <a:lnTo>
                      <a:pt x="110141" y="92892"/>
                    </a:lnTo>
                    <a:lnTo>
                      <a:pt x="106855" y="97429"/>
                    </a:lnTo>
                    <a:lnTo>
                      <a:pt x="103002" y="101739"/>
                    </a:lnTo>
                    <a:lnTo>
                      <a:pt x="99943" y="104801"/>
                    </a:lnTo>
                    <a:lnTo>
                      <a:pt x="96657" y="107637"/>
                    </a:lnTo>
                    <a:lnTo>
                      <a:pt x="93257" y="110018"/>
                    </a:lnTo>
                    <a:lnTo>
                      <a:pt x="89631" y="112173"/>
                    </a:lnTo>
                    <a:lnTo>
                      <a:pt x="85892" y="114215"/>
                    </a:lnTo>
                    <a:lnTo>
                      <a:pt x="82266" y="115803"/>
                    </a:lnTo>
                    <a:lnTo>
                      <a:pt x="78300" y="117277"/>
                    </a:lnTo>
                    <a:lnTo>
                      <a:pt x="74334" y="118298"/>
                    </a:lnTo>
                    <a:lnTo>
                      <a:pt x="70934" y="118979"/>
                    </a:lnTo>
                    <a:lnTo>
                      <a:pt x="67648" y="119546"/>
                    </a:lnTo>
                    <a:lnTo>
                      <a:pt x="64135" y="119886"/>
                    </a:lnTo>
                    <a:lnTo>
                      <a:pt x="60736" y="120000"/>
                    </a:lnTo>
                    <a:lnTo>
                      <a:pt x="59150" y="120000"/>
                    </a:lnTo>
                    <a:lnTo>
                      <a:pt x="57677" y="120000"/>
                    </a:lnTo>
                    <a:lnTo>
                      <a:pt x="55977" y="119886"/>
                    </a:lnTo>
                    <a:lnTo>
                      <a:pt x="54504" y="119773"/>
                    </a:lnTo>
                    <a:lnTo>
                      <a:pt x="49518" y="119092"/>
                    </a:lnTo>
                    <a:lnTo>
                      <a:pt x="44759" y="118071"/>
                    </a:lnTo>
                    <a:lnTo>
                      <a:pt x="39886" y="116597"/>
                    </a:lnTo>
                    <a:lnTo>
                      <a:pt x="35240" y="114669"/>
                    </a:lnTo>
                    <a:lnTo>
                      <a:pt x="30708" y="112400"/>
                    </a:lnTo>
                    <a:lnTo>
                      <a:pt x="26402" y="109792"/>
                    </a:lnTo>
                    <a:lnTo>
                      <a:pt x="22209" y="106729"/>
                    </a:lnTo>
                    <a:lnTo>
                      <a:pt x="18130" y="103213"/>
                    </a:lnTo>
                    <a:lnTo>
                      <a:pt x="14164" y="98903"/>
                    </a:lnTo>
                    <a:lnTo>
                      <a:pt x="10651" y="94253"/>
                    </a:lnTo>
                    <a:lnTo>
                      <a:pt x="7592" y="89489"/>
                    </a:lnTo>
                    <a:lnTo>
                      <a:pt x="5099" y="84385"/>
                    </a:lnTo>
                    <a:lnTo>
                      <a:pt x="3059" y="79168"/>
                    </a:lnTo>
                    <a:lnTo>
                      <a:pt x="1586" y="73837"/>
                    </a:lnTo>
                    <a:lnTo>
                      <a:pt x="566" y="68393"/>
                    </a:lnTo>
                    <a:lnTo>
                      <a:pt x="0" y="62948"/>
                    </a:lnTo>
                    <a:lnTo>
                      <a:pt x="0" y="57391"/>
                    </a:lnTo>
                    <a:lnTo>
                      <a:pt x="566" y="51947"/>
                    </a:lnTo>
                    <a:lnTo>
                      <a:pt x="1586" y="46502"/>
                    </a:lnTo>
                    <a:lnTo>
                      <a:pt x="2946" y="41058"/>
                    </a:lnTo>
                    <a:lnTo>
                      <a:pt x="4192" y="37882"/>
                    </a:lnTo>
                    <a:lnTo>
                      <a:pt x="5439" y="34706"/>
                    </a:lnTo>
                    <a:lnTo>
                      <a:pt x="7025" y="31531"/>
                    </a:lnTo>
                    <a:lnTo>
                      <a:pt x="8725" y="28582"/>
                    </a:lnTo>
                    <a:lnTo>
                      <a:pt x="10538" y="25860"/>
                    </a:lnTo>
                    <a:lnTo>
                      <a:pt x="12577" y="23137"/>
                    </a:lnTo>
                    <a:lnTo>
                      <a:pt x="14617" y="20642"/>
                    </a:lnTo>
                    <a:lnTo>
                      <a:pt x="16883" y="18147"/>
                    </a:lnTo>
                    <a:lnTo>
                      <a:pt x="20283" y="14971"/>
                    </a:lnTo>
                    <a:lnTo>
                      <a:pt x="23796" y="12022"/>
                    </a:lnTo>
                    <a:lnTo>
                      <a:pt x="27535" y="9413"/>
                    </a:lnTo>
                    <a:lnTo>
                      <a:pt x="31388" y="7032"/>
                    </a:lnTo>
                    <a:lnTo>
                      <a:pt x="35467" y="5217"/>
                    </a:lnTo>
                    <a:lnTo>
                      <a:pt x="39546" y="3516"/>
                    </a:lnTo>
                    <a:lnTo>
                      <a:pt x="45892" y="1587"/>
                    </a:lnTo>
                    <a:lnTo>
                      <a:pt x="52351" y="453"/>
                    </a:lnTo>
                    <a:lnTo>
                      <a:pt x="58923" y="0"/>
                    </a:lnTo>
                    <a:close/>
                  </a:path>
                </a:pathLst>
              </a:custGeom>
              <a:solidFill>
                <a:srgbClr val="FF00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1" name="Shape 211">
                <a:extLst>
                  <a:ext uri="{FF2B5EF4-FFF2-40B4-BE49-F238E27FC236}">
                    <a16:creationId xmlns:a16="http://schemas.microsoft.com/office/drawing/2014/main" id="{7F4E9073-AB5B-485E-A574-A1EDE94F3077}"/>
                  </a:ext>
                </a:extLst>
              </p:cNvPr>
              <p:cNvSpPr/>
              <p:nvPr/>
            </p:nvSpPr>
            <p:spPr>
              <a:xfrm>
                <a:off x="938911" y="3941550"/>
                <a:ext cx="568200" cy="613200"/>
              </a:xfrm>
              <a:custGeom>
                <a:avLst/>
                <a:gdLst/>
                <a:ahLst/>
                <a:cxnLst/>
                <a:rect l="0" t="0" r="0" b="0"/>
                <a:pathLst>
                  <a:path w="120000" h="120000" extrusionOk="0">
                    <a:moveTo>
                      <a:pt x="0" y="0"/>
                    </a:moveTo>
                    <a:lnTo>
                      <a:pt x="1575" y="11683"/>
                    </a:lnTo>
                    <a:lnTo>
                      <a:pt x="3938" y="23123"/>
                    </a:lnTo>
                    <a:lnTo>
                      <a:pt x="7352" y="34320"/>
                    </a:lnTo>
                    <a:lnTo>
                      <a:pt x="12078" y="45273"/>
                    </a:lnTo>
                    <a:lnTo>
                      <a:pt x="17855" y="55983"/>
                    </a:lnTo>
                    <a:lnTo>
                      <a:pt x="24945" y="65963"/>
                    </a:lnTo>
                    <a:lnTo>
                      <a:pt x="32822" y="75699"/>
                    </a:lnTo>
                    <a:lnTo>
                      <a:pt x="42013" y="84949"/>
                    </a:lnTo>
                    <a:lnTo>
                      <a:pt x="50415" y="92008"/>
                    </a:lnTo>
                    <a:lnTo>
                      <a:pt x="59606" y="98093"/>
                    </a:lnTo>
                    <a:lnTo>
                      <a:pt x="69059" y="103691"/>
                    </a:lnTo>
                    <a:lnTo>
                      <a:pt x="78774" y="108559"/>
                    </a:lnTo>
                    <a:lnTo>
                      <a:pt x="89015" y="112697"/>
                    </a:lnTo>
                    <a:lnTo>
                      <a:pt x="99256" y="115618"/>
                    </a:lnTo>
                    <a:lnTo>
                      <a:pt x="109496" y="118296"/>
                    </a:lnTo>
                    <a:lnTo>
                      <a:pt x="120000" y="120000"/>
                    </a:lnTo>
                    <a:lnTo>
                      <a:pt x="115798" y="119269"/>
                    </a:lnTo>
                    <a:lnTo>
                      <a:pt x="105295" y="117809"/>
                    </a:lnTo>
                    <a:lnTo>
                      <a:pt x="95317" y="115375"/>
                    </a:lnTo>
                    <a:lnTo>
                      <a:pt x="85339" y="112210"/>
                    </a:lnTo>
                    <a:lnTo>
                      <a:pt x="76148" y="108316"/>
                    </a:lnTo>
                    <a:lnTo>
                      <a:pt x="66695" y="103935"/>
                    </a:lnTo>
                    <a:lnTo>
                      <a:pt x="57505" y="98336"/>
                    </a:lnTo>
                    <a:lnTo>
                      <a:pt x="49102" y="92494"/>
                    </a:lnTo>
                    <a:lnTo>
                      <a:pt x="40962" y="85679"/>
                    </a:lnTo>
                    <a:lnTo>
                      <a:pt x="32035" y="76916"/>
                    </a:lnTo>
                    <a:lnTo>
                      <a:pt x="24157" y="67667"/>
                    </a:lnTo>
                    <a:lnTo>
                      <a:pt x="17592" y="57931"/>
                    </a:lnTo>
                    <a:lnTo>
                      <a:pt x="12078" y="47464"/>
                    </a:lnTo>
                    <a:lnTo>
                      <a:pt x="7352" y="37241"/>
                    </a:lnTo>
                    <a:lnTo>
                      <a:pt x="4201" y="26288"/>
                    </a:lnTo>
                    <a:lnTo>
                      <a:pt x="1838" y="15578"/>
                    </a:lnTo>
                    <a:lnTo>
                      <a:pt x="262" y="4381"/>
                    </a:lnTo>
                    <a:lnTo>
                      <a:pt x="0" y="0"/>
                    </a:lnTo>
                    <a:close/>
                  </a:path>
                </a:pathLst>
              </a:custGeom>
              <a:solidFill>
                <a:srgbClr val="C000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2" name="Shape 213">
                <a:extLst>
                  <a:ext uri="{FF2B5EF4-FFF2-40B4-BE49-F238E27FC236}">
                    <a16:creationId xmlns:a16="http://schemas.microsoft.com/office/drawing/2014/main" id="{AFE454BF-0E19-4CDE-A04B-75B774D65061}"/>
                  </a:ext>
                </a:extLst>
              </p:cNvPr>
              <p:cNvSpPr txBox="1"/>
              <p:nvPr/>
            </p:nvSpPr>
            <p:spPr>
              <a:xfrm>
                <a:off x="1058542" y="4026813"/>
                <a:ext cx="1026000" cy="265500"/>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Baseline Automation &amp; Integrity</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grpSp>
            <p:nvGrpSpPr>
              <p:cNvPr id="83" name="Shape 235">
                <a:extLst>
                  <a:ext uri="{FF2B5EF4-FFF2-40B4-BE49-F238E27FC236}">
                    <a16:creationId xmlns:a16="http://schemas.microsoft.com/office/drawing/2014/main" id="{53D0E46F-BA64-41D0-AA65-0D4EC570B2D4}"/>
                  </a:ext>
                </a:extLst>
              </p:cNvPr>
              <p:cNvGrpSpPr/>
              <p:nvPr/>
            </p:nvGrpSpPr>
            <p:grpSpPr>
              <a:xfrm>
                <a:off x="1368052" y="3589973"/>
                <a:ext cx="452420" cy="433992"/>
                <a:chOff x="5233525" y="4954450"/>
                <a:chExt cx="538275" cy="516350"/>
              </a:xfrm>
            </p:grpSpPr>
            <p:sp>
              <p:nvSpPr>
                <p:cNvPr id="84" name="Shape 236">
                  <a:extLst>
                    <a:ext uri="{FF2B5EF4-FFF2-40B4-BE49-F238E27FC236}">
                      <a16:creationId xmlns:a16="http://schemas.microsoft.com/office/drawing/2014/main" id="{2F77E5F7-C9FF-43A9-9EBF-870581C54E1C}"/>
                    </a:ext>
                  </a:extLst>
                </p:cNvPr>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Shape 237">
                  <a:extLst>
                    <a:ext uri="{FF2B5EF4-FFF2-40B4-BE49-F238E27FC236}">
                      <a16:creationId xmlns:a16="http://schemas.microsoft.com/office/drawing/2014/main" id="{8DB69C62-A7EB-40E9-9639-11021A476C7E}"/>
                    </a:ext>
                  </a:extLst>
                </p:cNvPr>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Shape 238">
                  <a:extLst>
                    <a:ext uri="{FF2B5EF4-FFF2-40B4-BE49-F238E27FC236}">
                      <a16:creationId xmlns:a16="http://schemas.microsoft.com/office/drawing/2014/main" id="{30BB9E66-D8D4-4783-BACB-72EE32C48852}"/>
                    </a:ext>
                  </a:extLst>
                </p:cNvPr>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Shape 239">
                  <a:extLst>
                    <a:ext uri="{FF2B5EF4-FFF2-40B4-BE49-F238E27FC236}">
                      <a16:creationId xmlns:a16="http://schemas.microsoft.com/office/drawing/2014/main" id="{1AB4FF7A-2BB6-4BE7-938F-9618DA03387B}"/>
                    </a:ext>
                  </a:extLst>
                </p:cNvPr>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Shape 240">
                  <a:extLst>
                    <a:ext uri="{FF2B5EF4-FFF2-40B4-BE49-F238E27FC236}">
                      <a16:creationId xmlns:a16="http://schemas.microsoft.com/office/drawing/2014/main" id="{89369662-48AA-4C74-A4F0-75A95E69AFAD}"/>
                    </a:ext>
                  </a:extLst>
                </p:cNvPr>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Shape 241">
                  <a:extLst>
                    <a:ext uri="{FF2B5EF4-FFF2-40B4-BE49-F238E27FC236}">
                      <a16:creationId xmlns:a16="http://schemas.microsoft.com/office/drawing/2014/main" id="{3FDD1C82-25DD-4CEC-B0A2-6C49F4AE0DBA}"/>
                    </a:ext>
                  </a:extLst>
                </p:cNvPr>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Shape 242">
                  <a:extLst>
                    <a:ext uri="{FF2B5EF4-FFF2-40B4-BE49-F238E27FC236}">
                      <a16:creationId xmlns:a16="http://schemas.microsoft.com/office/drawing/2014/main" id="{F80476EC-8F49-4A8A-AC25-7F9AADA45DAD}"/>
                    </a:ext>
                  </a:extLst>
                </p:cNvPr>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Shape 243">
                  <a:extLst>
                    <a:ext uri="{FF2B5EF4-FFF2-40B4-BE49-F238E27FC236}">
                      <a16:creationId xmlns:a16="http://schemas.microsoft.com/office/drawing/2014/main" id="{220FD571-AB4C-44E5-8824-38A8393019E1}"/>
                    </a:ext>
                  </a:extLst>
                </p:cNvPr>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Shape 244">
                  <a:extLst>
                    <a:ext uri="{FF2B5EF4-FFF2-40B4-BE49-F238E27FC236}">
                      <a16:creationId xmlns:a16="http://schemas.microsoft.com/office/drawing/2014/main" id="{886A7002-FA70-471F-92CF-B4484A6C73C7}"/>
                    </a:ext>
                  </a:extLst>
                </p:cNvPr>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Shape 245">
                  <a:extLst>
                    <a:ext uri="{FF2B5EF4-FFF2-40B4-BE49-F238E27FC236}">
                      <a16:creationId xmlns:a16="http://schemas.microsoft.com/office/drawing/2014/main" id="{F9396662-D22B-430E-8D62-729DA5E896F8}"/>
                    </a:ext>
                  </a:extLst>
                </p:cNvPr>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Shape 246">
                  <a:extLst>
                    <a:ext uri="{FF2B5EF4-FFF2-40B4-BE49-F238E27FC236}">
                      <a16:creationId xmlns:a16="http://schemas.microsoft.com/office/drawing/2014/main" id="{78ADBD06-9CEF-44F6-BE56-82277EDB3E64}"/>
                    </a:ext>
                  </a:extLst>
                </p:cNvPr>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7" name="Group 16">
              <a:extLst>
                <a:ext uri="{FF2B5EF4-FFF2-40B4-BE49-F238E27FC236}">
                  <a16:creationId xmlns:a16="http://schemas.microsoft.com/office/drawing/2014/main" id="{510D815E-FE48-4BC2-AA1C-26D8AFE65865}"/>
                </a:ext>
              </a:extLst>
            </p:cNvPr>
            <p:cNvGrpSpPr/>
            <p:nvPr/>
          </p:nvGrpSpPr>
          <p:grpSpPr>
            <a:xfrm>
              <a:off x="1381557" y="2527155"/>
              <a:ext cx="1152253" cy="1157669"/>
              <a:chOff x="2471581" y="3455534"/>
              <a:chExt cx="1322874" cy="1329092"/>
            </a:xfrm>
          </p:grpSpPr>
          <p:sp>
            <p:nvSpPr>
              <p:cNvPr id="75" name="Shape 197">
                <a:extLst>
                  <a:ext uri="{FF2B5EF4-FFF2-40B4-BE49-F238E27FC236}">
                    <a16:creationId xmlns:a16="http://schemas.microsoft.com/office/drawing/2014/main" id="{A305B76D-A3C0-4854-851E-A42C8F3D8226}"/>
                  </a:ext>
                </a:extLst>
              </p:cNvPr>
              <p:cNvSpPr/>
              <p:nvPr/>
            </p:nvSpPr>
            <p:spPr>
              <a:xfrm>
                <a:off x="2471581" y="3455534"/>
                <a:ext cx="863100" cy="782100"/>
              </a:xfrm>
              <a:custGeom>
                <a:avLst/>
                <a:gdLst/>
                <a:ahLst/>
                <a:cxnLst/>
                <a:rect l="0" t="0" r="0" b="0"/>
                <a:pathLst>
                  <a:path w="120000" h="120000" extrusionOk="0">
                    <a:moveTo>
                      <a:pt x="87838" y="0"/>
                    </a:moveTo>
                    <a:lnTo>
                      <a:pt x="90605" y="0"/>
                    </a:lnTo>
                    <a:lnTo>
                      <a:pt x="93198" y="381"/>
                    </a:lnTo>
                    <a:lnTo>
                      <a:pt x="95792" y="572"/>
                    </a:lnTo>
                    <a:lnTo>
                      <a:pt x="100461" y="953"/>
                    </a:lnTo>
                    <a:lnTo>
                      <a:pt x="105129" y="2098"/>
                    </a:lnTo>
                    <a:lnTo>
                      <a:pt x="109798" y="3052"/>
                    </a:lnTo>
                    <a:lnTo>
                      <a:pt x="114466" y="4578"/>
                    </a:lnTo>
                    <a:lnTo>
                      <a:pt x="120000" y="6486"/>
                    </a:lnTo>
                    <a:lnTo>
                      <a:pt x="115331" y="4960"/>
                    </a:lnTo>
                    <a:lnTo>
                      <a:pt x="110489" y="3624"/>
                    </a:lnTo>
                    <a:lnTo>
                      <a:pt x="105648" y="2861"/>
                    </a:lnTo>
                    <a:lnTo>
                      <a:pt x="100634" y="2289"/>
                    </a:lnTo>
                    <a:lnTo>
                      <a:pt x="98040" y="2098"/>
                    </a:lnTo>
                    <a:lnTo>
                      <a:pt x="95273" y="1717"/>
                    </a:lnTo>
                    <a:lnTo>
                      <a:pt x="92507" y="1717"/>
                    </a:lnTo>
                    <a:lnTo>
                      <a:pt x="89567" y="1717"/>
                    </a:lnTo>
                    <a:lnTo>
                      <a:pt x="84380" y="2289"/>
                    </a:lnTo>
                    <a:lnTo>
                      <a:pt x="79193" y="2861"/>
                    </a:lnTo>
                    <a:lnTo>
                      <a:pt x="74005" y="4006"/>
                    </a:lnTo>
                    <a:lnTo>
                      <a:pt x="68991" y="5151"/>
                    </a:lnTo>
                    <a:lnTo>
                      <a:pt x="63112" y="7058"/>
                    </a:lnTo>
                    <a:lnTo>
                      <a:pt x="57406" y="9538"/>
                    </a:lnTo>
                    <a:lnTo>
                      <a:pt x="52046" y="12209"/>
                    </a:lnTo>
                    <a:lnTo>
                      <a:pt x="46512" y="15453"/>
                    </a:lnTo>
                    <a:lnTo>
                      <a:pt x="41152" y="19077"/>
                    </a:lnTo>
                    <a:lnTo>
                      <a:pt x="36138" y="23084"/>
                    </a:lnTo>
                    <a:lnTo>
                      <a:pt x="31296" y="27662"/>
                    </a:lnTo>
                    <a:lnTo>
                      <a:pt x="26628" y="32432"/>
                    </a:lnTo>
                    <a:lnTo>
                      <a:pt x="21613" y="38728"/>
                    </a:lnTo>
                    <a:lnTo>
                      <a:pt x="17118" y="45214"/>
                    </a:lnTo>
                    <a:lnTo>
                      <a:pt x="13314" y="51891"/>
                    </a:lnTo>
                    <a:lnTo>
                      <a:pt x="9855" y="58950"/>
                    </a:lnTo>
                    <a:lnTo>
                      <a:pt x="6916" y="66200"/>
                    </a:lnTo>
                    <a:lnTo>
                      <a:pt x="4668" y="73640"/>
                    </a:lnTo>
                    <a:lnTo>
                      <a:pt x="2247" y="85087"/>
                    </a:lnTo>
                    <a:lnTo>
                      <a:pt x="864" y="96724"/>
                    </a:lnTo>
                    <a:lnTo>
                      <a:pt x="864" y="108362"/>
                    </a:lnTo>
                    <a:lnTo>
                      <a:pt x="2074" y="120000"/>
                    </a:lnTo>
                    <a:lnTo>
                      <a:pt x="1556" y="116565"/>
                    </a:lnTo>
                    <a:lnTo>
                      <a:pt x="1383" y="115230"/>
                    </a:lnTo>
                    <a:lnTo>
                      <a:pt x="1210" y="113322"/>
                    </a:lnTo>
                    <a:lnTo>
                      <a:pt x="0" y="102257"/>
                    </a:lnTo>
                    <a:lnTo>
                      <a:pt x="0" y="91192"/>
                    </a:lnTo>
                    <a:lnTo>
                      <a:pt x="1383" y="80127"/>
                    </a:lnTo>
                    <a:lnTo>
                      <a:pt x="3631" y="68871"/>
                    </a:lnTo>
                    <a:lnTo>
                      <a:pt x="5706" y="62003"/>
                    </a:lnTo>
                    <a:lnTo>
                      <a:pt x="8472" y="54944"/>
                    </a:lnTo>
                    <a:lnTo>
                      <a:pt x="11757" y="48267"/>
                    </a:lnTo>
                    <a:lnTo>
                      <a:pt x="15561" y="41589"/>
                    </a:lnTo>
                    <a:lnTo>
                      <a:pt x="19884" y="35484"/>
                    </a:lnTo>
                    <a:lnTo>
                      <a:pt x="24726" y="29570"/>
                    </a:lnTo>
                    <a:lnTo>
                      <a:pt x="29221" y="24801"/>
                    </a:lnTo>
                    <a:lnTo>
                      <a:pt x="33717" y="20413"/>
                    </a:lnTo>
                    <a:lnTo>
                      <a:pt x="38559" y="16406"/>
                    </a:lnTo>
                    <a:lnTo>
                      <a:pt x="43573" y="13163"/>
                    </a:lnTo>
                    <a:lnTo>
                      <a:pt x="48933" y="9920"/>
                    </a:lnTo>
                    <a:lnTo>
                      <a:pt x="54293" y="7249"/>
                    </a:lnTo>
                    <a:lnTo>
                      <a:pt x="59654" y="4960"/>
                    </a:lnTo>
                    <a:lnTo>
                      <a:pt x="65360" y="3243"/>
                    </a:lnTo>
                    <a:lnTo>
                      <a:pt x="70201" y="2098"/>
                    </a:lnTo>
                    <a:lnTo>
                      <a:pt x="75216" y="953"/>
                    </a:lnTo>
                    <a:lnTo>
                      <a:pt x="80230" y="381"/>
                    </a:lnTo>
                    <a:lnTo>
                      <a:pt x="85244" y="0"/>
                    </a:lnTo>
                    <a:lnTo>
                      <a:pt x="87838" y="0"/>
                    </a:lnTo>
                    <a:close/>
                  </a:path>
                </a:pathLst>
              </a:custGeom>
              <a:solidFill>
                <a:srgbClr val="1B7EA1"/>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6" name="Shape 198">
                <a:extLst>
                  <a:ext uri="{FF2B5EF4-FFF2-40B4-BE49-F238E27FC236}">
                    <a16:creationId xmlns:a16="http://schemas.microsoft.com/office/drawing/2014/main" id="{F9EA1F78-849D-4E8C-85C7-C665BDB64091}"/>
                  </a:ext>
                </a:extLst>
              </p:cNvPr>
              <p:cNvSpPr/>
              <p:nvPr/>
            </p:nvSpPr>
            <p:spPr>
              <a:xfrm>
                <a:off x="2530028" y="3537610"/>
                <a:ext cx="1215900" cy="1198800"/>
              </a:xfrm>
              <a:custGeom>
                <a:avLst/>
                <a:gdLst/>
                <a:ahLst/>
                <a:cxnLst/>
                <a:rect l="0" t="0" r="0" b="0"/>
                <a:pathLst>
                  <a:path w="120000" h="120000" extrusionOk="0">
                    <a:moveTo>
                      <a:pt x="76319" y="0"/>
                    </a:moveTo>
                    <a:lnTo>
                      <a:pt x="80490" y="1618"/>
                    </a:lnTo>
                    <a:lnTo>
                      <a:pt x="86134" y="3983"/>
                    </a:lnTo>
                    <a:lnTo>
                      <a:pt x="91533" y="6970"/>
                    </a:lnTo>
                    <a:lnTo>
                      <a:pt x="96809" y="10705"/>
                    </a:lnTo>
                    <a:lnTo>
                      <a:pt x="101717" y="15062"/>
                    </a:lnTo>
                    <a:lnTo>
                      <a:pt x="105889" y="19668"/>
                    </a:lnTo>
                    <a:lnTo>
                      <a:pt x="109570" y="24522"/>
                    </a:lnTo>
                    <a:lnTo>
                      <a:pt x="112515" y="29626"/>
                    </a:lnTo>
                    <a:lnTo>
                      <a:pt x="115214" y="34979"/>
                    </a:lnTo>
                    <a:lnTo>
                      <a:pt x="117177" y="40580"/>
                    </a:lnTo>
                    <a:lnTo>
                      <a:pt x="118650" y="46182"/>
                    </a:lnTo>
                    <a:lnTo>
                      <a:pt x="119509" y="52033"/>
                    </a:lnTo>
                    <a:lnTo>
                      <a:pt x="120000" y="57883"/>
                    </a:lnTo>
                    <a:lnTo>
                      <a:pt x="119631" y="63734"/>
                    </a:lnTo>
                    <a:lnTo>
                      <a:pt x="119018" y="69585"/>
                    </a:lnTo>
                    <a:lnTo>
                      <a:pt x="117791" y="75311"/>
                    </a:lnTo>
                    <a:lnTo>
                      <a:pt x="115828" y="81037"/>
                    </a:lnTo>
                    <a:lnTo>
                      <a:pt x="113496" y="86390"/>
                    </a:lnTo>
                    <a:lnTo>
                      <a:pt x="110552" y="91742"/>
                    </a:lnTo>
                    <a:lnTo>
                      <a:pt x="107116" y="96721"/>
                    </a:lnTo>
                    <a:lnTo>
                      <a:pt x="102944" y="101452"/>
                    </a:lnTo>
                    <a:lnTo>
                      <a:pt x="99509" y="104688"/>
                    </a:lnTo>
                    <a:lnTo>
                      <a:pt x="95950" y="107551"/>
                    </a:lnTo>
                    <a:lnTo>
                      <a:pt x="92269" y="110165"/>
                    </a:lnTo>
                    <a:lnTo>
                      <a:pt x="86380" y="113651"/>
                    </a:lnTo>
                    <a:lnTo>
                      <a:pt x="80368" y="116390"/>
                    </a:lnTo>
                    <a:lnTo>
                      <a:pt x="73865" y="118257"/>
                    </a:lnTo>
                    <a:lnTo>
                      <a:pt x="67484" y="119377"/>
                    </a:lnTo>
                    <a:lnTo>
                      <a:pt x="60858" y="120000"/>
                    </a:lnTo>
                    <a:lnTo>
                      <a:pt x="54233" y="119626"/>
                    </a:lnTo>
                    <a:lnTo>
                      <a:pt x="49325" y="119004"/>
                    </a:lnTo>
                    <a:lnTo>
                      <a:pt x="44417" y="118008"/>
                    </a:lnTo>
                    <a:lnTo>
                      <a:pt x="39631" y="116514"/>
                    </a:lnTo>
                    <a:lnTo>
                      <a:pt x="34969" y="114522"/>
                    </a:lnTo>
                    <a:lnTo>
                      <a:pt x="30429" y="112282"/>
                    </a:lnTo>
                    <a:lnTo>
                      <a:pt x="26012" y="109543"/>
                    </a:lnTo>
                    <a:lnTo>
                      <a:pt x="21963" y="106307"/>
                    </a:lnTo>
                    <a:lnTo>
                      <a:pt x="17914" y="102821"/>
                    </a:lnTo>
                    <a:lnTo>
                      <a:pt x="14601" y="99460"/>
                    </a:lnTo>
                    <a:lnTo>
                      <a:pt x="11779" y="95850"/>
                    </a:lnTo>
                    <a:lnTo>
                      <a:pt x="9325" y="92116"/>
                    </a:lnTo>
                    <a:lnTo>
                      <a:pt x="6993" y="88381"/>
                    </a:lnTo>
                    <a:lnTo>
                      <a:pt x="5030" y="84398"/>
                    </a:lnTo>
                    <a:lnTo>
                      <a:pt x="3435" y="80290"/>
                    </a:lnTo>
                    <a:lnTo>
                      <a:pt x="2085" y="76182"/>
                    </a:lnTo>
                    <a:lnTo>
                      <a:pt x="981" y="71825"/>
                    </a:lnTo>
                    <a:lnTo>
                      <a:pt x="0" y="67468"/>
                    </a:lnTo>
                    <a:lnTo>
                      <a:pt x="1104" y="71576"/>
                    </a:lnTo>
                    <a:lnTo>
                      <a:pt x="2331" y="75560"/>
                    </a:lnTo>
                    <a:lnTo>
                      <a:pt x="3926" y="79668"/>
                    </a:lnTo>
                    <a:lnTo>
                      <a:pt x="5889" y="83402"/>
                    </a:lnTo>
                    <a:lnTo>
                      <a:pt x="8098" y="87012"/>
                    </a:lnTo>
                    <a:lnTo>
                      <a:pt x="10552" y="90622"/>
                    </a:lnTo>
                    <a:lnTo>
                      <a:pt x="13251" y="93983"/>
                    </a:lnTo>
                    <a:lnTo>
                      <a:pt x="16319" y="97344"/>
                    </a:lnTo>
                    <a:lnTo>
                      <a:pt x="20122" y="100580"/>
                    </a:lnTo>
                    <a:lnTo>
                      <a:pt x="24171" y="103692"/>
                    </a:lnTo>
                    <a:lnTo>
                      <a:pt x="28343" y="106307"/>
                    </a:lnTo>
                    <a:lnTo>
                      <a:pt x="32760" y="108547"/>
                    </a:lnTo>
                    <a:lnTo>
                      <a:pt x="37177" y="110414"/>
                    </a:lnTo>
                    <a:lnTo>
                      <a:pt x="41840" y="111784"/>
                    </a:lnTo>
                    <a:lnTo>
                      <a:pt x="46503" y="112904"/>
                    </a:lnTo>
                    <a:lnTo>
                      <a:pt x="51288" y="113402"/>
                    </a:lnTo>
                    <a:lnTo>
                      <a:pt x="57546" y="113651"/>
                    </a:lnTo>
                    <a:lnTo>
                      <a:pt x="63926" y="113278"/>
                    </a:lnTo>
                    <a:lnTo>
                      <a:pt x="70061" y="112033"/>
                    </a:lnTo>
                    <a:lnTo>
                      <a:pt x="76196" y="110165"/>
                    </a:lnTo>
                    <a:lnTo>
                      <a:pt x="82085" y="107676"/>
                    </a:lnTo>
                    <a:lnTo>
                      <a:pt x="87730" y="104439"/>
                    </a:lnTo>
                    <a:lnTo>
                      <a:pt x="93128" y="100456"/>
                    </a:lnTo>
                    <a:lnTo>
                      <a:pt x="98036" y="95850"/>
                    </a:lnTo>
                    <a:lnTo>
                      <a:pt x="101840" y="91493"/>
                    </a:lnTo>
                    <a:lnTo>
                      <a:pt x="105276" y="86639"/>
                    </a:lnTo>
                    <a:lnTo>
                      <a:pt x="107975" y="81535"/>
                    </a:lnTo>
                    <a:lnTo>
                      <a:pt x="110306" y="76307"/>
                    </a:lnTo>
                    <a:lnTo>
                      <a:pt x="112147" y="70829"/>
                    </a:lnTo>
                    <a:lnTo>
                      <a:pt x="113374" y="65477"/>
                    </a:lnTo>
                    <a:lnTo>
                      <a:pt x="114110" y="59751"/>
                    </a:lnTo>
                    <a:lnTo>
                      <a:pt x="114233" y="54149"/>
                    </a:lnTo>
                    <a:lnTo>
                      <a:pt x="113987" y="48423"/>
                    </a:lnTo>
                    <a:lnTo>
                      <a:pt x="113006" y="42946"/>
                    </a:lnTo>
                    <a:lnTo>
                      <a:pt x="111656" y="37468"/>
                    </a:lnTo>
                    <a:lnTo>
                      <a:pt x="109693" y="32240"/>
                    </a:lnTo>
                    <a:lnTo>
                      <a:pt x="107239" y="27012"/>
                    </a:lnTo>
                    <a:lnTo>
                      <a:pt x="104171" y="22033"/>
                    </a:lnTo>
                    <a:lnTo>
                      <a:pt x="100736" y="17302"/>
                    </a:lnTo>
                    <a:lnTo>
                      <a:pt x="96687" y="12946"/>
                    </a:lnTo>
                    <a:lnTo>
                      <a:pt x="92024" y="8838"/>
                    </a:lnTo>
                    <a:lnTo>
                      <a:pt x="87116" y="5352"/>
                    </a:lnTo>
                    <a:lnTo>
                      <a:pt x="81840" y="2365"/>
                    </a:lnTo>
                    <a:lnTo>
                      <a:pt x="76319" y="0"/>
                    </a:lnTo>
                    <a:close/>
                  </a:path>
                </a:pathLst>
              </a:custGeom>
              <a:solidFill>
                <a:srgbClr val="1B7EA1"/>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7" name="Shape 199">
                <a:extLst>
                  <a:ext uri="{FF2B5EF4-FFF2-40B4-BE49-F238E27FC236}">
                    <a16:creationId xmlns:a16="http://schemas.microsoft.com/office/drawing/2014/main" id="{38850FB3-F51E-466A-A9B3-CF5E17EF562D}"/>
                  </a:ext>
                </a:extLst>
              </p:cNvPr>
              <p:cNvSpPr/>
              <p:nvPr/>
            </p:nvSpPr>
            <p:spPr>
              <a:xfrm>
                <a:off x="2476555" y="3466726"/>
                <a:ext cx="1317900" cy="1317900"/>
              </a:xfrm>
              <a:custGeom>
                <a:avLst/>
                <a:gdLst/>
                <a:ahLst/>
                <a:cxnLst/>
                <a:rect l="0" t="0" r="0" b="0"/>
                <a:pathLst>
                  <a:path w="120000" h="120000" extrusionOk="0">
                    <a:moveTo>
                      <a:pt x="60339" y="4415"/>
                    </a:moveTo>
                    <a:lnTo>
                      <a:pt x="58754" y="4415"/>
                    </a:lnTo>
                    <a:lnTo>
                      <a:pt x="55358" y="4754"/>
                    </a:lnTo>
                    <a:lnTo>
                      <a:pt x="51962" y="5094"/>
                    </a:lnTo>
                    <a:lnTo>
                      <a:pt x="48679" y="5773"/>
                    </a:lnTo>
                    <a:lnTo>
                      <a:pt x="45169" y="6452"/>
                    </a:lnTo>
                    <a:lnTo>
                      <a:pt x="41773" y="7471"/>
                    </a:lnTo>
                    <a:lnTo>
                      <a:pt x="38377" y="8943"/>
                    </a:lnTo>
                    <a:lnTo>
                      <a:pt x="35094" y="10415"/>
                    </a:lnTo>
                    <a:lnTo>
                      <a:pt x="31924" y="12226"/>
                    </a:lnTo>
                    <a:lnTo>
                      <a:pt x="28754" y="14037"/>
                    </a:lnTo>
                    <a:lnTo>
                      <a:pt x="25698" y="16188"/>
                    </a:lnTo>
                    <a:lnTo>
                      <a:pt x="22981" y="18792"/>
                    </a:lnTo>
                    <a:lnTo>
                      <a:pt x="20150" y="21396"/>
                    </a:lnTo>
                    <a:lnTo>
                      <a:pt x="16415" y="25584"/>
                    </a:lnTo>
                    <a:lnTo>
                      <a:pt x="13245" y="30113"/>
                    </a:lnTo>
                    <a:lnTo>
                      <a:pt x="10415" y="34981"/>
                    </a:lnTo>
                    <a:lnTo>
                      <a:pt x="8264" y="39849"/>
                    </a:lnTo>
                    <a:lnTo>
                      <a:pt x="6452" y="45056"/>
                    </a:lnTo>
                    <a:lnTo>
                      <a:pt x="5320" y="50264"/>
                    </a:lnTo>
                    <a:lnTo>
                      <a:pt x="4754" y="55584"/>
                    </a:lnTo>
                    <a:lnTo>
                      <a:pt x="4415" y="60905"/>
                    </a:lnTo>
                    <a:lnTo>
                      <a:pt x="4867" y="66226"/>
                    </a:lnTo>
                    <a:lnTo>
                      <a:pt x="5773" y="71547"/>
                    </a:lnTo>
                    <a:lnTo>
                      <a:pt x="7018" y="76754"/>
                    </a:lnTo>
                    <a:lnTo>
                      <a:pt x="8943" y="81735"/>
                    </a:lnTo>
                    <a:lnTo>
                      <a:pt x="11320" y="86716"/>
                    </a:lnTo>
                    <a:lnTo>
                      <a:pt x="14037" y="91358"/>
                    </a:lnTo>
                    <a:lnTo>
                      <a:pt x="17547" y="95773"/>
                    </a:lnTo>
                    <a:lnTo>
                      <a:pt x="21396" y="99962"/>
                    </a:lnTo>
                    <a:lnTo>
                      <a:pt x="25132" y="103132"/>
                    </a:lnTo>
                    <a:lnTo>
                      <a:pt x="28867" y="106075"/>
                    </a:lnTo>
                    <a:lnTo>
                      <a:pt x="32943" y="108566"/>
                    </a:lnTo>
                    <a:lnTo>
                      <a:pt x="37132" y="110603"/>
                    </a:lnTo>
                    <a:lnTo>
                      <a:pt x="41433" y="112415"/>
                    </a:lnTo>
                    <a:lnTo>
                      <a:pt x="45849" y="113773"/>
                    </a:lnTo>
                    <a:lnTo>
                      <a:pt x="50377" y="114679"/>
                    </a:lnTo>
                    <a:lnTo>
                      <a:pt x="54905" y="115245"/>
                    </a:lnTo>
                    <a:lnTo>
                      <a:pt x="61018" y="115584"/>
                    </a:lnTo>
                    <a:lnTo>
                      <a:pt x="67132" y="115018"/>
                    </a:lnTo>
                    <a:lnTo>
                      <a:pt x="73018" y="114000"/>
                    </a:lnTo>
                    <a:lnTo>
                      <a:pt x="79018" y="112301"/>
                    </a:lnTo>
                    <a:lnTo>
                      <a:pt x="84566" y="109811"/>
                    </a:lnTo>
                    <a:lnTo>
                      <a:pt x="90000" y="106641"/>
                    </a:lnTo>
                    <a:lnTo>
                      <a:pt x="93396" y="104264"/>
                    </a:lnTo>
                    <a:lnTo>
                      <a:pt x="96679" y="101660"/>
                    </a:lnTo>
                    <a:lnTo>
                      <a:pt x="99849" y="98716"/>
                    </a:lnTo>
                    <a:lnTo>
                      <a:pt x="103698" y="94415"/>
                    </a:lnTo>
                    <a:lnTo>
                      <a:pt x="106867" y="89886"/>
                    </a:lnTo>
                    <a:lnTo>
                      <a:pt x="109584" y="85018"/>
                    </a:lnTo>
                    <a:lnTo>
                      <a:pt x="111735" y="80150"/>
                    </a:lnTo>
                    <a:lnTo>
                      <a:pt x="113547" y="74943"/>
                    </a:lnTo>
                    <a:lnTo>
                      <a:pt x="114679" y="69735"/>
                    </a:lnTo>
                    <a:lnTo>
                      <a:pt x="115245" y="64415"/>
                    </a:lnTo>
                    <a:lnTo>
                      <a:pt x="115584" y="59094"/>
                    </a:lnTo>
                    <a:lnTo>
                      <a:pt x="115132" y="53773"/>
                    </a:lnTo>
                    <a:lnTo>
                      <a:pt x="114339" y="48452"/>
                    </a:lnTo>
                    <a:lnTo>
                      <a:pt x="112981" y="43358"/>
                    </a:lnTo>
                    <a:lnTo>
                      <a:pt x="111169" y="38264"/>
                    </a:lnTo>
                    <a:lnTo>
                      <a:pt x="108679" y="33396"/>
                    </a:lnTo>
                    <a:lnTo>
                      <a:pt x="105962" y="28754"/>
                    </a:lnTo>
                    <a:lnTo>
                      <a:pt x="102566" y="24339"/>
                    </a:lnTo>
                    <a:lnTo>
                      <a:pt x="98716" y="20150"/>
                    </a:lnTo>
                    <a:lnTo>
                      <a:pt x="95094" y="16867"/>
                    </a:lnTo>
                    <a:lnTo>
                      <a:pt x="91132" y="13924"/>
                    </a:lnTo>
                    <a:lnTo>
                      <a:pt x="87056" y="11547"/>
                    </a:lnTo>
                    <a:lnTo>
                      <a:pt x="82867" y="9396"/>
                    </a:lnTo>
                    <a:lnTo>
                      <a:pt x="78566" y="7584"/>
                    </a:lnTo>
                    <a:lnTo>
                      <a:pt x="74150" y="6226"/>
                    </a:lnTo>
                    <a:lnTo>
                      <a:pt x="69622" y="5320"/>
                    </a:lnTo>
                    <a:lnTo>
                      <a:pt x="65094" y="4754"/>
                    </a:lnTo>
                    <a:lnTo>
                      <a:pt x="63509" y="4641"/>
                    </a:lnTo>
                    <a:lnTo>
                      <a:pt x="61924" y="4415"/>
                    </a:lnTo>
                    <a:lnTo>
                      <a:pt x="60339" y="4415"/>
                    </a:lnTo>
                    <a:close/>
                    <a:moveTo>
                      <a:pt x="60113" y="0"/>
                    </a:moveTo>
                    <a:lnTo>
                      <a:pt x="61924" y="0"/>
                    </a:lnTo>
                    <a:lnTo>
                      <a:pt x="63735" y="226"/>
                    </a:lnTo>
                    <a:lnTo>
                      <a:pt x="65433" y="339"/>
                    </a:lnTo>
                    <a:lnTo>
                      <a:pt x="70415" y="905"/>
                    </a:lnTo>
                    <a:lnTo>
                      <a:pt x="75283" y="2037"/>
                    </a:lnTo>
                    <a:lnTo>
                      <a:pt x="80150" y="3509"/>
                    </a:lnTo>
                    <a:lnTo>
                      <a:pt x="84792" y="5320"/>
                    </a:lnTo>
                    <a:lnTo>
                      <a:pt x="89207" y="7584"/>
                    </a:lnTo>
                    <a:lnTo>
                      <a:pt x="93622" y="10301"/>
                    </a:lnTo>
                    <a:lnTo>
                      <a:pt x="97811" y="13471"/>
                    </a:lnTo>
                    <a:lnTo>
                      <a:pt x="101773" y="16981"/>
                    </a:lnTo>
                    <a:lnTo>
                      <a:pt x="105962" y="21396"/>
                    </a:lnTo>
                    <a:lnTo>
                      <a:pt x="109584" y="26264"/>
                    </a:lnTo>
                    <a:lnTo>
                      <a:pt x="112641" y="31245"/>
                    </a:lnTo>
                    <a:lnTo>
                      <a:pt x="115132" y="36566"/>
                    </a:lnTo>
                    <a:lnTo>
                      <a:pt x="117169" y="42000"/>
                    </a:lnTo>
                    <a:lnTo>
                      <a:pt x="118641" y="47660"/>
                    </a:lnTo>
                    <a:lnTo>
                      <a:pt x="119547" y="53320"/>
                    </a:lnTo>
                    <a:lnTo>
                      <a:pt x="120000" y="58981"/>
                    </a:lnTo>
                    <a:lnTo>
                      <a:pt x="119773" y="64867"/>
                    </a:lnTo>
                    <a:lnTo>
                      <a:pt x="118981" y="70528"/>
                    </a:lnTo>
                    <a:lnTo>
                      <a:pt x="117735" y="76188"/>
                    </a:lnTo>
                    <a:lnTo>
                      <a:pt x="115924" y="81622"/>
                    </a:lnTo>
                    <a:lnTo>
                      <a:pt x="113547" y="87056"/>
                    </a:lnTo>
                    <a:lnTo>
                      <a:pt x="110603" y="92264"/>
                    </a:lnTo>
                    <a:lnTo>
                      <a:pt x="107094" y="97132"/>
                    </a:lnTo>
                    <a:lnTo>
                      <a:pt x="103018" y="101773"/>
                    </a:lnTo>
                    <a:lnTo>
                      <a:pt x="99735" y="104943"/>
                    </a:lnTo>
                    <a:lnTo>
                      <a:pt x="96226" y="107886"/>
                    </a:lnTo>
                    <a:lnTo>
                      <a:pt x="92377" y="110490"/>
                    </a:lnTo>
                    <a:lnTo>
                      <a:pt x="88641" y="112754"/>
                    </a:lnTo>
                    <a:lnTo>
                      <a:pt x="84566" y="114792"/>
                    </a:lnTo>
                    <a:lnTo>
                      <a:pt x="80490" y="116490"/>
                    </a:lnTo>
                    <a:lnTo>
                      <a:pt x="74150" y="118301"/>
                    </a:lnTo>
                    <a:lnTo>
                      <a:pt x="67698" y="119433"/>
                    </a:lnTo>
                    <a:lnTo>
                      <a:pt x="61132" y="120000"/>
                    </a:lnTo>
                    <a:lnTo>
                      <a:pt x="54566" y="119773"/>
                    </a:lnTo>
                    <a:lnTo>
                      <a:pt x="49584" y="119094"/>
                    </a:lnTo>
                    <a:lnTo>
                      <a:pt x="44830" y="118075"/>
                    </a:lnTo>
                    <a:lnTo>
                      <a:pt x="40075" y="116603"/>
                    </a:lnTo>
                    <a:lnTo>
                      <a:pt x="35320" y="114679"/>
                    </a:lnTo>
                    <a:lnTo>
                      <a:pt x="30792" y="112415"/>
                    </a:lnTo>
                    <a:lnTo>
                      <a:pt x="26377" y="109698"/>
                    </a:lnTo>
                    <a:lnTo>
                      <a:pt x="22188" y="106641"/>
                    </a:lnTo>
                    <a:lnTo>
                      <a:pt x="18226" y="103132"/>
                    </a:lnTo>
                    <a:lnTo>
                      <a:pt x="14037" y="98603"/>
                    </a:lnTo>
                    <a:lnTo>
                      <a:pt x="10415" y="93849"/>
                    </a:lnTo>
                    <a:lnTo>
                      <a:pt x="7358" y="88754"/>
                    </a:lnTo>
                    <a:lnTo>
                      <a:pt x="4867" y="83547"/>
                    </a:lnTo>
                    <a:lnTo>
                      <a:pt x="2830" y="78000"/>
                    </a:lnTo>
                    <a:lnTo>
                      <a:pt x="1358" y="72452"/>
                    </a:lnTo>
                    <a:lnTo>
                      <a:pt x="452" y="66679"/>
                    </a:lnTo>
                    <a:lnTo>
                      <a:pt x="0" y="61018"/>
                    </a:lnTo>
                    <a:lnTo>
                      <a:pt x="339" y="55245"/>
                    </a:lnTo>
                    <a:lnTo>
                      <a:pt x="1018" y="49471"/>
                    </a:lnTo>
                    <a:lnTo>
                      <a:pt x="2264" y="43811"/>
                    </a:lnTo>
                    <a:lnTo>
                      <a:pt x="4075" y="38377"/>
                    </a:lnTo>
                    <a:lnTo>
                      <a:pt x="6452" y="32943"/>
                    </a:lnTo>
                    <a:lnTo>
                      <a:pt x="9396" y="27735"/>
                    </a:lnTo>
                    <a:lnTo>
                      <a:pt x="12905" y="22981"/>
                    </a:lnTo>
                    <a:lnTo>
                      <a:pt x="16981" y="18226"/>
                    </a:lnTo>
                    <a:lnTo>
                      <a:pt x="20037" y="15396"/>
                    </a:lnTo>
                    <a:lnTo>
                      <a:pt x="23207" y="12679"/>
                    </a:lnTo>
                    <a:lnTo>
                      <a:pt x="26490" y="10301"/>
                    </a:lnTo>
                    <a:lnTo>
                      <a:pt x="30000" y="8150"/>
                    </a:lnTo>
                    <a:lnTo>
                      <a:pt x="33622" y="6226"/>
                    </a:lnTo>
                    <a:lnTo>
                      <a:pt x="37132" y="4641"/>
                    </a:lnTo>
                    <a:lnTo>
                      <a:pt x="40867" y="3169"/>
                    </a:lnTo>
                    <a:lnTo>
                      <a:pt x="44716" y="2037"/>
                    </a:lnTo>
                    <a:lnTo>
                      <a:pt x="48000" y="1358"/>
                    </a:lnTo>
                    <a:lnTo>
                      <a:pt x="51396" y="679"/>
                    </a:lnTo>
                    <a:lnTo>
                      <a:pt x="54792" y="339"/>
                    </a:lnTo>
                    <a:lnTo>
                      <a:pt x="58188" y="0"/>
                    </a:lnTo>
                    <a:lnTo>
                      <a:pt x="60113" y="0"/>
                    </a:lnTo>
                    <a:close/>
                  </a:path>
                </a:pathLst>
              </a:custGeom>
              <a:solidFill>
                <a:srgbClr val="7ACBE8"/>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8" name="Group 17">
              <a:extLst>
                <a:ext uri="{FF2B5EF4-FFF2-40B4-BE49-F238E27FC236}">
                  <a16:creationId xmlns:a16="http://schemas.microsoft.com/office/drawing/2014/main" id="{66B1FACB-194C-4461-B3D0-8AFCB60671C2}"/>
                </a:ext>
              </a:extLst>
            </p:cNvPr>
            <p:cNvGrpSpPr/>
            <p:nvPr/>
          </p:nvGrpSpPr>
          <p:grpSpPr>
            <a:xfrm rot="19141196">
              <a:off x="2446877" y="3388894"/>
              <a:ext cx="175610" cy="433320"/>
              <a:chOff x="2914291" y="3232936"/>
              <a:chExt cx="201614" cy="256200"/>
            </a:xfrm>
          </p:grpSpPr>
          <p:sp>
            <p:nvSpPr>
              <p:cNvPr id="73" name="Shape 205">
                <a:extLst>
                  <a:ext uri="{FF2B5EF4-FFF2-40B4-BE49-F238E27FC236}">
                    <a16:creationId xmlns:a16="http://schemas.microsoft.com/office/drawing/2014/main" id="{DD8C1260-3E6A-4073-B147-F0699E2E60DA}"/>
                  </a:ext>
                </a:extLst>
              </p:cNvPr>
              <p:cNvSpPr/>
              <p:nvPr/>
            </p:nvSpPr>
            <p:spPr>
              <a:xfrm>
                <a:off x="2914291" y="3249103"/>
                <a:ext cx="53700" cy="239700"/>
              </a:xfrm>
              <a:custGeom>
                <a:avLst/>
                <a:gdLst/>
                <a:ahLst/>
                <a:cxnLst/>
                <a:rect l="0" t="0" r="0" b="0"/>
                <a:pathLst>
                  <a:path w="120000" h="120000" extrusionOk="0">
                    <a:moveTo>
                      <a:pt x="0" y="0"/>
                    </a:moveTo>
                    <a:lnTo>
                      <a:pt x="58604" y="1243"/>
                    </a:lnTo>
                    <a:lnTo>
                      <a:pt x="120000" y="120000"/>
                    </a:lnTo>
                    <a:lnTo>
                      <a:pt x="61395" y="113782"/>
                    </a:lnTo>
                    <a:lnTo>
                      <a:pt x="0"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4" name="Shape 206">
                <a:extLst>
                  <a:ext uri="{FF2B5EF4-FFF2-40B4-BE49-F238E27FC236}">
                    <a16:creationId xmlns:a16="http://schemas.microsoft.com/office/drawing/2014/main" id="{C1605BD5-679B-4E9D-B045-3010CF6DB920}"/>
                  </a:ext>
                </a:extLst>
              </p:cNvPr>
              <p:cNvSpPr/>
              <p:nvPr/>
            </p:nvSpPr>
            <p:spPr>
              <a:xfrm>
                <a:off x="2940405" y="3232936"/>
                <a:ext cx="175500" cy="256200"/>
              </a:xfrm>
              <a:custGeom>
                <a:avLst/>
                <a:gdLst/>
                <a:ahLst/>
                <a:cxnLst/>
                <a:rect l="0" t="0" r="0" b="0"/>
                <a:pathLst>
                  <a:path w="120000" h="120000" extrusionOk="0">
                    <a:moveTo>
                      <a:pt x="102127" y="0"/>
                    </a:moveTo>
                    <a:lnTo>
                      <a:pt x="120000" y="109514"/>
                    </a:lnTo>
                    <a:lnTo>
                      <a:pt x="94468" y="111262"/>
                    </a:lnTo>
                    <a:lnTo>
                      <a:pt x="68936" y="113009"/>
                    </a:lnTo>
                    <a:lnTo>
                      <a:pt x="43404" y="116504"/>
                    </a:lnTo>
                    <a:lnTo>
                      <a:pt x="18723" y="120000"/>
                    </a:lnTo>
                    <a:lnTo>
                      <a:pt x="0" y="8737"/>
                    </a:lnTo>
                    <a:lnTo>
                      <a:pt x="25531" y="8155"/>
                    </a:lnTo>
                    <a:lnTo>
                      <a:pt x="51914" y="6407"/>
                    </a:lnTo>
                    <a:lnTo>
                      <a:pt x="76595" y="3495"/>
                    </a:lnTo>
                    <a:lnTo>
                      <a:pt x="10212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9" name="Group 18">
              <a:extLst>
                <a:ext uri="{FF2B5EF4-FFF2-40B4-BE49-F238E27FC236}">
                  <a16:creationId xmlns:a16="http://schemas.microsoft.com/office/drawing/2014/main" id="{DBCB7CA3-DF68-4816-BCF2-D7775CF83F7E}"/>
                </a:ext>
              </a:extLst>
            </p:cNvPr>
            <p:cNvGrpSpPr/>
            <p:nvPr/>
          </p:nvGrpSpPr>
          <p:grpSpPr>
            <a:xfrm>
              <a:off x="2564755" y="2043660"/>
              <a:ext cx="1151776" cy="1170157"/>
              <a:chOff x="181132" y="1869613"/>
              <a:chExt cx="1151776" cy="1170157"/>
            </a:xfrm>
          </p:grpSpPr>
          <p:sp>
            <p:nvSpPr>
              <p:cNvPr id="63" name="Shape 193">
                <a:extLst>
                  <a:ext uri="{FF2B5EF4-FFF2-40B4-BE49-F238E27FC236}">
                    <a16:creationId xmlns:a16="http://schemas.microsoft.com/office/drawing/2014/main" id="{510CA214-FBD7-48FE-BBA7-450B947D761D}"/>
                  </a:ext>
                </a:extLst>
              </p:cNvPr>
              <p:cNvSpPr/>
              <p:nvPr/>
            </p:nvSpPr>
            <p:spPr>
              <a:xfrm>
                <a:off x="229128" y="1932241"/>
                <a:ext cx="1055310" cy="1047731"/>
              </a:xfrm>
              <a:prstGeom prst="ellipse">
                <a:avLst/>
              </a:prstGeom>
              <a:solidFill>
                <a:srgbClr val="FFFFFF"/>
              </a:solidFill>
              <a:ln>
                <a:noFill/>
              </a:ln>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64" name="Shape 194">
                <a:extLst>
                  <a:ext uri="{FF2B5EF4-FFF2-40B4-BE49-F238E27FC236}">
                    <a16:creationId xmlns:a16="http://schemas.microsoft.com/office/drawing/2014/main" id="{8AADE066-5E55-4DE4-8958-C5E0CD4AEDF3}"/>
                  </a:ext>
                </a:extLst>
              </p:cNvPr>
              <p:cNvSpPr/>
              <p:nvPr/>
            </p:nvSpPr>
            <p:spPr>
              <a:xfrm>
                <a:off x="428132" y="2402612"/>
                <a:ext cx="904776" cy="637158"/>
              </a:xfrm>
              <a:custGeom>
                <a:avLst/>
                <a:gdLst/>
                <a:ahLst/>
                <a:cxnLst/>
                <a:rect l="0" t="0" r="0" b="0"/>
                <a:pathLst>
                  <a:path w="120000" h="120000" extrusionOk="0">
                    <a:moveTo>
                      <a:pt x="119568" y="0"/>
                    </a:moveTo>
                    <a:lnTo>
                      <a:pt x="119856" y="8775"/>
                    </a:lnTo>
                    <a:lnTo>
                      <a:pt x="120000" y="22040"/>
                    </a:lnTo>
                    <a:lnTo>
                      <a:pt x="119568" y="28571"/>
                    </a:lnTo>
                    <a:lnTo>
                      <a:pt x="118850" y="35102"/>
                    </a:lnTo>
                    <a:lnTo>
                      <a:pt x="117988" y="41632"/>
                    </a:lnTo>
                    <a:lnTo>
                      <a:pt x="116694" y="47959"/>
                    </a:lnTo>
                    <a:lnTo>
                      <a:pt x="115113" y="54285"/>
                    </a:lnTo>
                    <a:lnTo>
                      <a:pt x="113245" y="60408"/>
                    </a:lnTo>
                    <a:lnTo>
                      <a:pt x="111377" y="65510"/>
                    </a:lnTo>
                    <a:lnTo>
                      <a:pt x="109221" y="70816"/>
                    </a:lnTo>
                    <a:lnTo>
                      <a:pt x="106922" y="75918"/>
                    </a:lnTo>
                    <a:lnTo>
                      <a:pt x="104479" y="80612"/>
                    </a:lnTo>
                    <a:lnTo>
                      <a:pt x="103185" y="82653"/>
                    </a:lnTo>
                    <a:lnTo>
                      <a:pt x="102035" y="84693"/>
                    </a:lnTo>
                    <a:lnTo>
                      <a:pt x="100742" y="86530"/>
                    </a:lnTo>
                    <a:lnTo>
                      <a:pt x="99449" y="88571"/>
                    </a:lnTo>
                    <a:lnTo>
                      <a:pt x="95425" y="94081"/>
                    </a:lnTo>
                    <a:lnTo>
                      <a:pt x="90970" y="99183"/>
                    </a:lnTo>
                    <a:lnTo>
                      <a:pt x="86514" y="103673"/>
                    </a:lnTo>
                    <a:lnTo>
                      <a:pt x="79329" y="109387"/>
                    </a:lnTo>
                    <a:lnTo>
                      <a:pt x="71856" y="113877"/>
                    </a:lnTo>
                    <a:lnTo>
                      <a:pt x="64095" y="117142"/>
                    </a:lnTo>
                    <a:lnTo>
                      <a:pt x="56191" y="119183"/>
                    </a:lnTo>
                    <a:lnTo>
                      <a:pt x="48287" y="120000"/>
                    </a:lnTo>
                    <a:lnTo>
                      <a:pt x="40239" y="119591"/>
                    </a:lnTo>
                    <a:lnTo>
                      <a:pt x="35640" y="118775"/>
                    </a:lnTo>
                    <a:lnTo>
                      <a:pt x="31041" y="117551"/>
                    </a:lnTo>
                    <a:lnTo>
                      <a:pt x="26586" y="115918"/>
                    </a:lnTo>
                    <a:lnTo>
                      <a:pt x="22275" y="113877"/>
                    </a:lnTo>
                    <a:lnTo>
                      <a:pt x="17676" y="111428"/>
                    </a:lnTo>
                    <a:lnTo>
                      <a:pt x="13508" y="108367"/>
                    </a:lnTo>
                    <a:lnTo>
                      <a:pt x="9341" y="105306"/>
                    </a:lnTo>
                    <a:lnTo>
                      <a:pt x="5317" y="101632"/>
                    </a:lnTo>
                    <a:lnTo>
                      <a:pt x="2730" y="99183"/>
                    </a:lnTo>
                    <a:lnTo>
                      <a:pt x="2443" y="98979"/>
                    </a:lnTo>
                    <a:lnTo>
                      <a:pt x="0" y="96326"/>
                    </a:lnTo>
                    <a:lnTo>
                      <a:pt x="4167" y="100204"/>
                    </a:lnTo>
                    <a:lnTo>
                      <a:pt x="8622" y="103673"/>
                    </a:lnTo>
                    <a:lnTo>
                      <a:pt x="13077" y="106734"/>
                    </a:lnTo>
                    <a:lnTo>
                      <a:pt x="17532" y="109387"/>
                    </a:lnTo>
                    <a:lnTo>
                      <a:pt x="22275" y="111428"/>
                    </a:lnTo>
                    <a:lnTo>
                      <a:pt x="27017" y="113061"/>
                    </a:lnTo>
                    <a:lnTo>
                      <a:pt x="31616" y="114489"/>
                    </a:lnTo>
                    <a:lnTo>
                      <a:pt x="36502" y="115102"/>
                    </a:lnTo>
                    <a:lnTo>
                      <a:pt x="44838" y="115510"/>
                    </a:lnTo>
                    <a:lnTo>
                      <a:pt x="53173" y="114897"/>
                    </a:lnTo>
                    <a:lnTo>
                      <a:pt x="61365" y="112653"/>
                    </a:lnTo>
                    <a:lnTo>
                      <a:pt x="69413" y="109183"/>
                    </a:lnTo>
                    <a:lnTo>
                      <a:pt x="74586" y="106122"/>
                    </a:lnTo>
                    <a:lnTo>
                      <a:pt x="79760" y="102857"/>
                    </a:lnTo>
                    <a:lnTo>
                      <a:pt x="84646" y="98571"/>
                    </a:lnTo>
                    <a:lnTo>
                      <a:pt x="89389" y="93877"/>
                    </a:lnTo>
                    <a:lnTo>
                      <a:pt x="93844" y="88571"/>
                    </a:lnTo>
                    <a:lnTo>
                      <a:pt x="98155" y="82857"/>
                    </a:lnTo>
                    <a:lnTo>
                      <a:pt x="99449" y="80816"/>
                    </a:lnTo>
                    <a:lnTo>
                      <a:pt x="100742" y="78775"/>
                    </a:lnTo>
                    <a:lnTo>
                      <a:pt x="102035" y="76734"/>
                    </a:lnTo>
                    <a:lnTo>
                      <a:pt x="103329" y="74693"/>
                    </a:lnTo>
                    <a:lnTo>
                      <a:pt x="105916" y="69795"/>
                    </a:lnTo>
                    <a:lnTo>
                      <a:pt x="108359" y="64489"/>
                    </a:lnTo>
                    <a:lnTo>
                      <a:pt x="110514" y="58979"/>
                    </a:lnTo>
                    <a:lnTo>
                      <a:pt x="112526" y="53469"/>
                    </a:lnTo>
                    <a:lnTo>
                      <a:pt x="114395" y="47142"/>
                    </a:lnTo>
                    <a:lnTo>
                      <a:pt x="115976" y="40408"/>
                    </a:lnTo>
                    <a:lnTo>
                      <a:pt x="117413" y="33877"/>
                    </a:lnTo>
                    <a:lnTo>
                      <a:pt x="118419" y="27346"/>
                    </a:lnTo>
                    <a:lnTo>
                      <a:pt x="118994" y="20408"/>
                    </a:lnTo>
                    <a:lnTo>
                      <a:pt x="119568" y="13673"/>
                    </a:lnTo>
                    <a:lnTo>
                      <a:pt x="119712" y="6734"/>
                    </a:lnTo>
                    <a:lnTo>
                      <a:pt x="119568" y="0"/>
                    </a:lnTo>
                    <a:close/>
                  </a:path>
                </a:pathLst>
              </a:custGeom>
              <a:solidFill>
                <a:srgbClr val="5B8D08"/>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5" name="Shape 195">
                <a:extLst>
                  <a:ext uri="{FF2B5EF4-FFF2-40B4-BE49-F238E27FC236}">
                    <a16:creationId xmlns:a16="http://schemas.microsoft.com/office/drawing/2014/main" id="{13216AF1-1E63-480C-9805-EB4325C54A5F}"/>
                  </a:ext>
                </a:extLst>
              </p:cNvPr>
              <p:cNvSpPr/>
              <p:nvPr/>
            </p:nvSpPr>
            <p:spPr>
              <a:xfrm>
                <a:off x="223382" y="1911864"/>
                <a:ext cx="1066026" cy="987098"/>
              </a:xfrm>
              <a:custGeom>
                <a:avLst/>
                <a:gdLst/>
                <a:ahLst/>
                <a:cxnLst/>
                <a:rect l="0" t="0" r="0" b="0"/>
                <a:pathLst>
                  <a:path w="120000" h="120000" extrusionOk="0">
                    <a:moveTo>
                      <a:pt x="58902" y="0"/>
                    </a:moveTo>
                    <a:lnTo>
                      <a:pt x="65487" y="131"/>
                    </a:lnTo>
                    <a:lnTo>
                      <a:pt x="70365" y="922"/>
                    </a:lnTo>
                    <a:lnTo>
                      <a:pt x="75121" y="2107"/>
                    </a:lnTo>
                    <a:lnTo>
                      <a:pt x="79878" y="3688"/>
                    </a:lnTo>
                    <a:lnTo>
                      <a:pt x="84634" y="5664"/>
                    </a:lnTo>
                    <a:lnTo>
                      <a:pt x="89146" y="8035"/>
                    </a:lnTo>
                    <a:lnTo>
                      <a:pt x="93536" y="11064"/>
                    </a:lnTo>
                    <a:lnTo>
                      <a:pt x="97682" y="14357"/>
                    </a:lnTo>
                    <a:lnTo>
                      <a:pt x="101585" y="18046"/>
                    </a:lnTo>
                    <a:lnTo>
                      <a:pt x="105365" y="22392"/>
                    </a:lnTo>
                    <a:lnTo>
                      <a:pt x="108658" y="26871"/>
                    </a:lnTo>
                    <a:lnTo>
                      <a:pt x="111585" y="31613"/>
                    </a:lnTo>
                    <a:lnTo>
                      <a:pt x="113902" y="36619"/>
                    </a:lnTo>
                    <a:lnTo>
                      <a:pt x="115853" y="41624"/>
                    </a:lnTo>
                    <a:lnTo>
                      <a:pt x="117560" y="46893"/>
                    </a:lnTo>
                    <a:lnTo>
                      <a:pt x="118780" y="52294"/>
                    </a:lnTo>
                    <a:lnTo>
                      <a:pt x="119390" y="57694"/>
                    </a:lnTo>
                    <a:lnTo>
                      <a:pt x="120000" y="63622"/>
                    </a:lnTo>
                    <a:lnTo>
                      <a:pt x="119268" y="58485"/>
                    </a:lnTo>
                    <a:lnTo>
                      <a:pt x="118170" y="53216"/>
                    </a:lnTo>
                    <a:lnTo>
                      <a:pt x="116707" y="48210"/>
                    </a:lnTo>
                    <a:lnTo>
                      <a:pt x="114634" y="43205"/>
                    </a:lnTo>
                    <a:lnTo>
                      <a:pt x="112317" y="38594"/>
                    </a:lnTo>
                    <a:lnTo>
                      <a:pt x="109634" y="33984"/>
                    </a:lnTo>
                    <a:lnTo>
                      <a:pt x="106463" y="29769"/>
                    </a:lnTo>
                    <a:lnTo>
                      <a:pt x="102926" y="25554"/>
                    </a:lnTo>
                    <a:lnTo>
                      <a:pt x="99146" y="22129"/>
                    </a:lnTo>
                    <a:lnTo>
                      <a:pt x="95243" y="18836"/>
                    </a:lnTo>
                    <a:lnTo>
                      <a:pt x="90975" y="16070"/>
                    </a:lnTo>
                    <a:lnTo>
                      <a:pt x="86585" y="13699"/>
                    </a:lnTo>
                    <a:lnTo>
                      <a:pt x="82073" y="11723"/>
                    </a:lnTo>
                    <a:lnTo>
                      <a:pt x="77560" y="10142"/>
                    </a:lnTo>
                    <a:lnTo>
                      <a:pt x="72804" y="9088"/>
                    </a:lnTo>
                    <a:lnTo>
                      <a:pt x="68170" y="8430"/>
                    </a:lnTo>
                    <a:lnTo>
                      <a:pt x="61951" y="8035"/>
                    </a:lnTo>
                    <a:lnTo>
                      <a:pt x="55609" y="8693"/>
                    </a:lnTo>
                    <a:lnTo>
                      <a:pt x="49390" y="9879"/>
                    </a:lnTo>
                    <a:lnTo>
                      <a:pt x="43414" y="11723"/>
                    </a:lnTo>
                    <a:lnTo>
                      <a:pt x="37560" y="14357"/>
                    </a:lnTo>
                    <a:lnTo>
                      <a:pt x="31829" y="17782"/>
                    </a:lnTo>
                    <a:lnTo>
                      <a:pt x="28292" y="20548"/>
                    </a:lnTo>
                    <a:lnTo>
                      <a:pt x="24878" y="23578"/>
                    </a:lnTo>
                    <a:lnTo>
                      <a:pt x="21585" y="26871"/>
                    </a:lnTo>
                    <a:lnTo>
                      <a:pt x="17804" y="31613"/>
                    </a:lnTo>
                    <a:lnTo>
                      <a:pt x="14390" y="36750"/>
                    </a:lnTo>
                    <a:lnTo>
                      <a:pt x="11585" y="42151"/>
                    </a:lnTo>
                    <a:lnTo>
                      <a:pt x="9268" y="47683"/>
                    </a:lnTo>
                    <a:lnTo>
                      <a:pt x="7560" y="53216"/>
                    </a:lnTo>
                    <a:lnTo>
                      <a:pt x="6341" y="59143"/>
                    </a:lnTo>
                    <a:lnTo>
                      <a:pt x="5609" y="65071"/>
                    </a:lnTo>
                    <a:lnTo>
                      <a:pt x="5365" y="71130"/>
                    </a:lnTo>
                    <a:lnTo>
                      <a:pt x="5731" y="76926"/>
                    </a:lnTo>
                    <a:lnTo>
                      <a:pt x="6585" y="82854"/>
                    </a:lnTo>
                    <a:lnTo>
                      <a:pt x="8048" y="88781"/>
                    </a:lnTo>
                    <a:lnTo>
                      <a:pt x="10000" y="94313"/>
                    </a:lnTo>
                    <a:lnTo>
                      <a:pt x="12439" y="99846"/>
                    </a:lnTo>
                    <a:lnTo>
                      <a:pt x="15365" y="105115"/>
                    </a:lnTo>
                    <a:lnTo>
                      <a:pt x="18902" y="110120"/>
                    </a:lnTo>
                    <a:lnTo>
                      <a:pt x="22804" y="114731"/>
                    </a:lnTo>
                    <a:lnTo>
                      <a:pt x="24146" y="116048"/>
                    </a:lnTo>
                    <a:lnTo>
                      <a:pt x="25731" y="117497"/>
                    </a:lnTo>
                    <a:lnTo>
                      <a:pt x="27073" y="118682"/>
                    </a:lnTo>
                    <a:lnTo>
                      <a:pt x="28536" y="119999"/>
                    </a:lnTo>
                    <a:lnTo>
                      <a:pt x="24146" y="116311"/>
                    </a:lnTo>
                    <a:lnTo>
                      <a:pt x="22560" y="115126"/>
                    </a:lnTo>
                    <a:lnTo>
                      <a:pt x="21097" y="113809"/>
                    </a:lnTo>
                    <a:lnTo>
                      <a:pt x="19634" y="112360"/>
                    </a:lnTo>
                    <a:lnTo>
                      <a:pt x="18170" y="111042"/>
                    </a:lnTo>
                    <a:lnTo>
                      <a:pt x="14146" y="106169"/>
                    </a:lnTo>
                    <a:lnTo>
                      <a:pt x="10365" y="101031"/>
                    </a:lnTo>
                    <a:lnTo>
                      <a:pt x="7317" y="95367"/>
                    </a:lnTo>
                    <a:lnTo>
                      <a:pt x="4878" y="89835"/>
                    </a:lnTo>
                    <a:lnTo>
                      <a:pt x="2804" y="83907"/>
                    </a:lnTo>
                    <a:lnTo>
                      <a:pt x="1341" y="77848"/>
                    </a:lnTo>
                    <a:lnTo>
                      <a:pt x="487" y="71657"/>
                    </a:lnTo>
                    <a:lnTo>
                      <a:pt x="0" y="65466"/>
                    </a:lnTo>
                    <a:lnTo>
                      <a:pt x="243" y="59275"/>
                    </a:lnTo>
                    <a:lnTo>
                      <a:pt x="975" y="53084"/>
                    </a:lnTo>
                    <a:lnTo>
                      <a:pt x="2195" y="46893"/>
                    </a:lnTo>
                    <a:lnTo>
                      <a:pt x="4146" y="41097"/>
                    </a:lnTo>
                    <a:lnTo>
                      <a:pt x="6463" y="35301"/>
                    </a:lnTo>
                    <a:lnTo>
                      <a:pt x="9512" y="29769"/>
                    </a:lnTo>
                    <a:lnTo>
                      <a:pt x="12926" y="24368"/>
                    </a:lnTo>
                    <a:lnTo>
                      <a:pt x="16951" y="19363"/>
                    </a:lnTo>
                    <a:lnTo>
                      <a:pt x="20365" y="16070"/>
                    </a:lnTo>
                    <a:lnTo>
                      <a:pt x="23902" y="12908"/>
                    </a:lnTo>
                    <a:lnTo>
                      <a:pt x="27560" y="10142"/>
                    </a:lnTo>
                    <a:lnTo>
                      <a:pt x="33414" y="6454"/>
                    </a:lnTo>
                    <a:lnTo>
                      <a:pt x="39634" y="3688"/>
                    </a:lnTo>
                    <a:lnTo>
                      <a:pt x="45853" y="1712"/>
                    </a:lnTo>
                    <a:lnTo>
                      <a:pt x="52439" y="395"/>
                    </a:lnTo>
                    <a:lnTo>
                      <a:pt x="58902" y="0"/>
                    </a:lnTo>
                    <a:close/>
                  </a:path>
                </a:pathLst>
              </a:custGeom>
              <a:solidFill>
                <a:srgbClr val="5B8D08"/>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6" name="Shape 196">
                <a:extLst>
                  <a:ext uri="{FF2B5EF4-FFF2-40B4-BE49-F238E27FC236}">
                    <a16:creationId xmlns:a16="http://schemas.microsoft.com/office/drawing/2014/main" id="{9EB478FA-8F1D-454D-A8DE-A303EA1D851A}"/>
                  </a:ext>
                </a:extLst>
              </p:cNvPr>
              <p:cNvSpPr/>
              <p:nvPr/>
            </p:nvSpPr>
            <p:spPr>
              <a:xfrm>
                <a:off x="181132" y="1869613"/>
                <a:ext cx="1149395" cy="1146257"/>
              </a:xfrm>
              <a:custGeom>
                <a:avLst/>
                <a:gdLst/>
                <a:ahLst/>
                <a:cxnLst/>
                <a:rect l="0" t="0" r="0" b="0"/>
                <a:pathLst>
                  <a:path w="120000" h="120000" extrusionOk="0">
                    <a:moveTo>
                      <a:pt x="59038" y="4423"/>
                    </a:moveTo>
                    <a:lnTo>
                      <a:pt x="53044" y="4763"/>
                    </a:lnTo>
                    <a:lnTo>
                      <a:pt x="46936" y="5897"/>
                    </a:lnTo>
                    <a:lnTo>
                      <a:pt x="41168" y="7599"/>
                    </a:lnTo>
                    <a:lnTo>
                      <a:pt x="35400" y="9981"/>
                    </a:lnTo>
                    <a:lnTo>
                      <a:pt x="29971" y="13156"/>
                    </a:lnTo>
                    <a:lnTo>
                      <a:pt x="26578" y="15538"/>
                    </a:lnTo>
                    <a:lnTo>
                      <a:pt x="23298" y="18260"/>
                    </a:lnTo>
                    <a:lnTo>
                      <a:pt x="20131" y="21096"/>
                    </a:lnTo>
                    <a:lnTo>
                      <a:pt x="16399" y="25406"/>
                    </a:lnTo>
                    <a:lnTo>
                      <a:pt x="13232" y="30056"/>
                    </a:lnTo>
                    <a:lnTo>
                      <a:pt x="10405" y="34820"/>
                    </a:lnTo>
                    <a:lnTo>
                      <a:pt x="8256" y="39810"/>
                    </a:lnTo>
                    <a:lnTo>
                      <a:pt x="6446" y="44801"/>
                    </a:lnTo>
                    <a:lnTo>
                      <a:pt x="5315" y="50132"/>
                    </a:lnTo>
                    <a:lnTo>
                      <a:pt x="4637" y="55463"/>
                    </a:lnTo>
                    <a:lnTo>
                      <a:pt x="4410" y="60793"/>
                    </a:lnTo>
                    <a:lnTo>
                      <a:pt x="4863" y="66124"/>
                    </a:lnTo>
                    <a:lnTo>
                      <a:pt x="5655" y="71455"/>
                    </a:lnTo>
                    <a:lnTo>
                      <a:pt x="7012" y="76672"/>
                    </a:lnTo>
                    <a:lnTo>
                      <a:pt x="8934" y="81776"/>
                    </a:lnTo>
                    <a:lnTo>
                      <a:pt x="11196" y="86540"/>
                    </a:lnTo>
                    <a:lnTo>
                      <a:pt x="14024" y="91417"/>
                    </a:lnTo>
                    <a:lnTo>
                      <a:pt x="17530" y="95841"/>
                    </a:lnTo>
                    <a:lnTo>
                      <a:pt x="21262" y="100037"/>
                    </a:lnTo>
                    <a:lnTo>
                      <a:pt x="24995" y="103213"/>
                    </a:lnTo>
                    <a:lnTo>
                      <a:pt x="28840" y="106049"/>
                    </a:lnTo>
                    <a:lnTo>
                      <a:pt x="32912" y="108657"/>
                    </a:lnTo>
                    <a:lnTo>
                      <a:pt x="37097" y="110586"/>
                    </a:lnTo>
                    <a:lnTo>
                      <a:pt x="41394" y="112400"/>
                    </a:lnTo>
                    <a:lnTo>
                      <a:pt x="45805" y="113761"/>
                    </a:lnTo>
                    <a:lnTo>
                      <a:pt x="50329" y="114782"/>
                    </a:lnTo>
                    <a:lnTo>
                      <a:pt x="54853" y="115463"/>
                    </a:lnTo>
                    <a:lnTo>
                      <a:pt x="60961" y="115576"/>
                    </a:lnTo>
                    <a:lnTo>
                      <a:pt x="67068" y="115236"/>
                    </a:lnTo>
                    <a:lnTo>
                      <a:pt x="73063" y="114102"/>
                    </a:lnTo>
                    <a:lnTo>
                      <a:pt x="78944" y="112287"/>
                    </a:lnTo>
                    <a:lnTo>
                      <a:pt x="84599" y="109905"/>
                    </a:lnTo>
                    <a:lnTo>
                      <a:pt x="90028" y="106843"/>
                    </a:lnTo>
                    <a:lnTo>
                      <a:pt x="93421" y="104461"/>
                    </a:lnTo>
                    <a:lnTo>
                      <a:pt x="96701" y="101739"/>
                    </a:lnTo>
                    <a:lnTo>
                      <a:pt x="99868" y="98676"/>
                    </a:lnTo>
                    <a:lnTo>
                      <a:pt x="100659" y="97882"/>
                    </a:lnTo>
                    <a:lnTo>
                      <a:pt x="101564" y="96975"/>
                    </a:lnTo>
                    <a:lnTo>
                      <a:pt x="102243" y="96068"/>
                    </a:lnTo>
                    <a:lnTo>
                      <a:pt x="103034" y="95160"/>
                    </a:lnTo>
                    <a:lnTo>
                      <a:pt x="105183" y="92438"/>
                    </a:lnTo>
                    <a:lnTo>
                      <a:pt x="107106" y="89489"/>
                    </a:lnTo>
                    <a:lnTo>
                      <a:pt x="108916" y="86427"/>
                    </a:lnTo>
                    <a:lnTo>
                      <a:pt x="110386" y="83364"/>
                    </a:lnTo>
                    <a:lnTo>
                      <a:pt x="112535" y="78147"/>
                    </a:lnTo>
                    <a:lnTo>
                      <a:pt x="114005" y="72703"/>
                    </a:lnTo>
                    <a:lnTo>
                      <a:pt x="115023" y="67145"/>
                    </a:lnTo>
                    <a:lnTo>
                      <a:pt x="115475" y="61474"/>
                    </a:lnTo>
                    <a:lnTo>
                      <a:pt x="115362" y="55916"/>
                    </a:lnTo>
                    <a:lnTo>
                      <a:pt x="114684" y="50245"/>
                    </a:lnTo>
                    <a:lnTo>
                      <a:pt x="113440" y="44688"/>
                    </a:lnTo>
                    <a:lnTo>
                      <a:pt x="111517" y="39357"/>
                    </a:lnTo>
                    <a:lnTo>
                      <a:pt x="109255" y="34253"/>
                    </a:lnTo>
                    <a:lnTo>
                      <a:pt x="106201" y="29149"/>
                    </a:lnTo>
                    <a:lnTo>
                      <a:pt x="102808" y="24385"/>
                    </a:lnTo>
                    <a:lnTo>
                      <a:pt x="98623" y="19962"/>
                    </a:lnTo>
                    <a:lnTo>
                      <a:pt x="95004" y="16786"/>
                    </a:lnTo>
                    <a:lnTo>
                      <a:pt x="91159" y="13950"/>
                    </a:lnTo>
                    <a:lnTo>
                      <a:pt x="87087" y="11342"/>
                    </a:lnTo>
                    <a:lnTo>
                      <a:pt x="82902" y="9300"/>
                    </a:lnTo>
                    <a:lnTo>
                      <a:pt x="78491" y="7599"/>
                    </a:lnTo>
                    <a:lnTo>
                      <a:pt x="74081" y="6238"/>
                    </a:lnTo>
                    <a:lnTo>
                      <a:pt x="69670" y="5217"/>
                    </a:lnTo>
                    <a:lnTo>
                      <a:pt x="65146" y="4536"/>
                    </a:lnTo>
                    <a:lnTo>
                      <a:pt x="59038" y="4423"/>
                    </a:lnTo>
                    <a:close/>
                    <a:moveTo>
                      <a:pt x="58925" y="0"/>
                    </a:moveTo>
                    <a:lnTo>
                      <a:pt x="65485" y="226"/>
                    </a:lnTo>
                    <a:lnTo>
                      <a:pt x="70461" y="907"/>
                    </a:lnTo>
                    <a:lnTo>
                      <a:pt x="75212" y="1928"/>
                    </a:lnTo>
                    <a:lnTo>
                      <a:pt x="80075" y="3402"/>
                    </a:lnTo>
                    <a:lnTo>
                      <a:pt x="84712" y="5330"/>
                    </a:lnTo>
                    <a:lnTo>
                      <a:pt x="89236" y="7599"/>
                    </a:lnTo>
                    <a:lnTo>
                      <a:pt x="93647" y="10207"/>
                    </a:lnTo>
                    <a:lnTo>
                      <a:pt x="97832" y="13383"/>
                    </a:lnTo>
                    <a:lnTo>
                      <a:pt x="101790" y="17013"/>
                    </a:lnTo>
                    <a:lnTo>
                      <a:pt x="106201" y="21663"/>
                    </a:lnTo>
                    <a:lnTo>
                      <a:pt x="110047" y="26767"/>
                    </a:lnTo>
                    <a:lnTo>
                      <a:pt x="113213" y="32211"/>
                    </a:lnTo>
                    <a:lnTo>
                      <a:pt x="115702" y="37882"/>
                    </a:lnTo>
                    <a:lnTo>
                      <a:pt x="117737" y="43667"/>
                    </a:lnTo>
                    <a:lnTo>
                      <a:pt x="119095" y="49678"/>
                    </a:lnTo>
                    <a:lnTo>
                      <a:pt x="119886" y="55803"/>
                    </a:lnTo>
                    <a:lnTo>
                      <a:pt x="120000" y="61814"/>
                    </a:lnTo>
                    <a:lnTo>
                      <a:pt x="119434" y="67939"/>
                    </a:lnTo>
                    <a:lnTo>
                      <a:pt x="118303" y="73837"/>
                    </a:lnTo>
                    <a:lnTo>
                      <a:pt x="116606" y="79848"/>
                    </a:lnTo>
                    <a:lnTo>
                      <a:pt x="114344" y="85519"/>
                    </a:lnTo>
                    <a:lnTo>
                      <a:pt x="112761" y="88582"/>
                    </a:lnTo>
                    <a:lnTo>
                      <a:pt x="111065" y="91644"/>
                    </a:lnTo>
                    <a:lnTo>
                      <a:pt x="109142" y="94593"/>
                    </a:lnTo>
                    <a:lnTo>
                      <a:pt x="107106" y="97315"/>
                    </a:lnTo>
                    <a:lnTo>
                      <a:pt x="106088" y="98449"/>
                    </a:lnTo>
                    <a:lnTo>
                      <a:pt x="105070" y="99584"/>
                    </a:lnTo>
                    <a:lnTo>
                      <a:pt x="104052" y="100718"/>
                    </a:lnTo>
                    <a:lnTo>
                      <a:pt x="103034" y="101852"/>
                    </a:lnTo>
                    <a:lnTo>
                      <a:pt x="99641" y="105028"/>
                    </a:lnTo>
                    <a:lnTo>
                      <a:pt x="96135" y="107977"/>
                    </a:lnTo>
                    <a:lnTo>
                      <a:pt x="92403" y="110586"/>
                    </a:lnTo>
                    <a:lnTo>
                      <a:pt x="88557" y="112967"/>
                    </a:lnTo>
                    <a:lnTo>
                      <a:pt x="84486" y="114782"/>
                    </a:lnTo>
                    <a:lnTo>
                      <a:pt x="80414" y="116483"/>
                    </a:lnTo>
                    <a:lnTo>
                      <a:pt x="74081" y="118412"/>
                    </a:lnTo>
                    <a:lnTo>
                      <a:pt x="67634" y="119659"/>
                    </a:lnTo>
                    <a:lnTo>
                      <a:pt x="61074" y="120000"/>
                    </a:lnTo>
                    <a:lnTo>
                      <a:pt x="54514" y="119773"/>
                    </a:lnTo>
                    <a:lnTo>
                      <a:pt x="49538" y="119092"/>
                    </a:lnTo>
                    <a:lnTo>
                      <a:pt x="44674" y="118071"/>
                    </a:lnTo>
                    <a:lnTo>
                      <a:pt x="39924" y="116597"/>
                    </a:lnTo>
                    <a:lnTo>
                      <a:pt x="35287" y="114669"/>
                    </a:lnTo>
                    <a:lnTo>
                      <a:pt x="30763" y="112400"/>
                    </a:lnTo>
                    <a:lnTo>
                      <a:pt x="26352" y="109792"/>
                    </a:lnTo>
                    <a:lnTo>
                      <a:pt x="22167" y="106729"/>
                    </a:lnTo>
                    <a:lnTo>
                      <a:pt x="18209" y="103213"/>
                    </a:lnTo>
                    <a:lnTo>
                      <a:pt x="14024" y="98563"/>
                    </a:lnTo>
                    <a:lnTo>
                      <a:pt x="10405" y="93799"/>
                    </a:lnTo>
                    <a:lnTo>
                      <a:pt x="7238" y="88695"/>
                    </a:lnTo>
                    <a:lnTo>
                      <a:pt x="4750" y="83364"/>
                    </a:lnTo>
                    <a:lnTo>
                      <a:pt x="2714" y="77920"/>
                    </a:lnTo>
                    <a:lnTo>
                      <a:pt x="1357" y="72362"/>
                    </a:lnTo>
                    <a:lnTo>
                      <a:pt x="452" y="66691"/>
                    </a:lnTo>
                    <a:lnTo>
                      <a:pt x="0" y="60793"/>
                    </a:lnTo>
                    <a:lnTo>
                      <a:pt x="113" y="55122"/>
                    </a:lnTo>
                    <a:lnTo>
                      <a:pt x="904" y="49451"/>
                    </a:lnTo>
                    <a:lnTo>
                      <a:pt x="2148" y="43667"/>
                    </a:lnTo>
                    <a:lnTo>
                      <a:pt x="4071" y="38109"/>
                    </a:lnTo>
                    <a:lnTo>
                      <a:pt x="6446" y="32778"/>
                    </a:lnTo>
                    <a:lnTo>
                      <a:pt x="9387" y="27561"/>
                    </a:lnTo>
                    <a:lnTo>
                      <a:pt x="12893" y="22684"/>
                    </a:lnTo>
                    <a:lnTo>
                      <a:pt x="16965" y="18147"/>
                    </a:lnTo>
                    <a:lnTo>
                      <a:pt x="20358" y="14971"/>
                    </a:lnTo>
                    <a:lnTo>
                      <a:pt x="23977" y="12022"/>
                    </a:lnTo>
                    <a:lnTo>
                      <a:pt x="27596" y="9300"/>
                    </a:lnTo>
                    <a:lnTo>
                      <a:pt x="31555" y="7032"/>
                    </a:lnTo>
                    <a:lnTo>
                      <a:pt x="35513" y="5217"/>
                    </a:lnTo>
                    <a:lnTo>
                      <a:pt x="39585" y="3516"/>
                    </a:lnTo>
                    <a:lnTo>
                      <a:pt x="45918" y="1587"/>
                    </a:lnTo>
                    <a:lnTo>
                      <a:pt x="52365" y="340"/>
                    </a:lnTo>
                    <a:lnTo>
                      <a:pt x="58925" y="0"/>
                    </a:lnTo>
                    <a:close/>
                  </a:path>
                </a:pathLst>
              </a:custGeom>
              <a:solidFill>
                <a:srgbClr val="7ABC0C"/>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7" name="Shape 212">
                <a:extLst>
                  <a:ext uri="{FF2B5EF4-FFF2-40B4-BE49-F238E27FC236}">
                    <a16:creationId xmlns:a16="http://schemas.microsoft.com/office/drawing/2014/main" id="{F6BA59C3-12C4-493D-ABF8-332DC0E6B3FA}"/>
                  </a:ext>
                </a:extLst>
              </p:cNvPr>
              <p:cNvSpPr txBox="1"/>
              <p:nvPr/>
            </p:nvSpPr>
            <p:spPr>
              <a:xfrm>
                <a:off x="312170" y="2546778"/>
                <a:ext cx="893799" cy="231290"/>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Post-Event</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Analysis</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sp>
            <p:nvSpPr>
              <p:cNvPr id="68" name="Shape 4244">
                <a:extLst>
                  <a:ext uri="{FF2B5EF4-FFF2-40B4-BE49-F238E27FC236}">
                    <a16:creationId xmlns:a16="http://schemas.microsoft.com/office/drawing/2014/main" id="{118EB3A7-C9DC-4D2C-9499-1CB33CCCDC75}"/>
                  </a:ext>
                </a:extLst>
              </p:cNvPr>
              <p:cNvSpPr/>
              <p:nvPr/>
            </p:nvSpPr>
            <p:spPr>
              <a:xfrm>
                <a:off x="620490" y="2223886"/>
                <a:ext cx="329900" cy="241881"/>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Shape 4245">
                <a:extLst>
                  <a:ext uri="{FF2B5EF4-FFF2-40B4-BE49-F238E27FC236}">
                    <a16:creationId xmlns:a16="http://schemas.microsoft.com/office/drawing/2014/main" id="{C50799C6-A6F1-4980-9177-11D6FA69420B}"/>
                  </a:ext>
                </a:extLst>
              </p:cNvPr>
              <p:cNvSpPr/>
              <p:nvPr/>
            </p:nvSpPr>
            <p:spPr>
              <a:xfrm>
                <a:off x="658719" y="2340812"/>
                <a:ext cx="56488" cy="96938"/>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Shape 4246">
                <a:extLst>
                  <a:ext uri="{FF2B5EF4-FFF2-40B4-BE49-F238E27FC236}">
                    <a16:creationId xmlns:a16="http://schemas.microsoft.com/office/drawing/2014/main" id="{E0FA7D57-AC0D-4755-BC66-8FFDC1EB3E7A}"/>
                  </a:ext>
                </a:extLst>
              </p:cNvPr>
              <p:cNvSpPr/>
              <p:nvPr/>
            </p:nvSpPr>
            <p:spPr>
              <a:xfrm>
                <a:off x="855673" y="2340812"/>
                <a:ext cx="56488" cy="96938"/>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Shape 4247">
                <a:extLst>
                  <a:ext uri="{FF2B5EF4-FFF2-40B4-BE49-F238E27FC236}">
                    <a16:creationId xmlns:a16="http://schemas.microsoft.com/office/drawing/2014/main" id="{C6EB16E9-C98E-4F76-B51A-506F7E6426FD}"/>
                  </a:ext>
                </a:extLst>
              </p:cNvPr>
              <p:cNvSpPr/>
              <p:nvPr/>
            </p:nvSpPr>
            <p:spPr>
              <a:xfrm>
                <a:off x="724073" y="2234117"/>
                <a:ext cx="56488" cy="203634"/>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Shape 4248">
                <a:extLst>
                  <a:ext uri="{FF2B5EF4-FFF2-40B4-BE49-F238E27FC236}">
                    <a16:creationId xmlns:a16="http://schemas.microsoft.com/office/drawing/2014/main" id="{58D1A350-4451-4B2F-B975-9CA84B6F62F6}"/>
                  </a:ext>
                </a:extLst>
              </p:cNvPr>
              <p:cNvSpPr/>
              <p:nvPr/>
            </p:nvSpPr>
            <p:spPr>
              <a:xfrm>
                <a:off x="789427" y="2285690"/>
                <a:ext cx="56925" cy="152061"/>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9358D30B-8653-4486-AF97-66CFC286B89A}"/>
                </a:ext>
              </a:extLst>
            </p:cNvPr>
            <p:cNvGrpSpPr/>
            <p:nvPr/>
          </p:nvGrpSpPr>
          <p:grpSpPr>
            <a:xfrm>
              <a:off x="2390378" y="3615564"/>
              <a:ext cx="1177580" cy="1158687"/>
              <a:chOff x="2564112" y="2025219"/>
              <a:chExt cx="1177580" cy="1158687"/>
            </a:xfrm>
          </p:grpSpPr>
          <p:sp>
            <p:nvSpPr>
              <p:cNvPr id="53" name="Shape 190">
                <a:extLst>
                  <a:ext uri="{FF2B5EF4-FFF2-40B4-BE49-F238E27FC236}">
                    <a16:creationId xmlns:a16="http://schemas.microsoft.com/office/drawing/2014/main" id="{E0D2D083-7BD6-4DC5-BA0D-2EF3C6767EB2}"/>
                  </a:ext>
                </a:extLst>
              </p:cNvPr>
              <p:cNvSpPr/>
              <p:nvPr/>
            </p:nvSpPr>
            <p:spPr>
              <a:xfrm>
                <a:off x="2639313" y="2071393"/>
                <a:ext cx="1055156" cy="1047579"/>
              </a:xfrm>
              <a:prstGeom prst="ellipse">
                <a:avLst/>
              </a:prstGeom>
              <a:solidFill>
                <a:srgbClr val="FFFFFF"/>
              </a:solidFill>
              <a:ln>
                <a:noFill/>
              </a:ln>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54" name="Shape 200">
                <a:extLst>
                  <a:ext uri="{FF2B5EF4-FFF2-40B4-BE49-F238E27FC236}">
                    <a16:creationId xmlns:a16="http://schemas.microsoft.com/office/drawing/2014/main" id="{C672F61E-512B-427A-B660-330F1EB26453}"/>
                  </a:ext>
                </a:extLst>
              </p:cNvPr>
              <p:cNvSpPr/>
              <p:nvPr/>
            </p:nvSpPr>
            <p:spPr>
              <a:xfrm>
                <a:off x="2735996" y="2060122"/>
                <a:ext cx="970755" cy="1073448"/>
              </a:xfrm>
              <a:custGeom>
                <a:avLst/>
                <a:gdLst/>
                <a:ahLst/>
                <a:cxnLst/>
                <a:rect l="0" t="0" r="0" b="0"/>
                <a:pathLst>
                  <a:path w="120000" h="120000" extrusionOk="0">
                    <a:moveTo>
                      <a:pt x="52837" y="0"/>
                    </a:moveTo>
                    <a:lnTo>
                      <a:pt x="59864" y="366"/>
                    </a:lnTo>
                    <a:lnTo>
                      <a:pt x="65270" y="855"/>
                    </a:lnTo>
                    <a:lnTo>
                      <a:pt x="70810" y="1955"/>
                    </a:lnTo>
                    <a:lnTo>
                      <a:pt x="76081" y="3421"/>
                    </a:lnTo>
                    <a:lnTo>
                      <a:pt x="81216" y="5376"/>
                    </a:lnTo>
                    <a:lnTo>
                      <a:pt x="86081" y="7576"/>
                    </a:lnTo>
                    <a:lnTo>
                      <a:pt x="90945" y="10264"/>
                    </a:lnTo>
                    <a:lnTo>
                      <a:pt x="95540" y="13441"/>
                    </a:lnTo>
                    <a:lnTo>
                      <a:pt x="99864" y="16863"/>
                    </a:lnTo>
                    <a:lnTo>
                      <a:pt x="104594" y="21384"/>
                    </a:lnTo>
                    <a:lnTo>
                      <a:pt x="108513" y="26150"/>
                    </a:lnTo>
                    <a:lnTo>
                      <a:pt x="112027" y="31160"/>
                    </a:lnTo>
                    <a:lnTo>
                      <a:pt x="114729" y="36537"/>
                    </a:lnTo>
                    <a:lnTo>
                      <a:pt x="116891" y="41914"/>
                    </a:lnTo>
                    <a:lnTo>
                      <a:pt x="118648" y="47535"/>
                    </a:lnTo>
                    <a:lnTo>
                      <a:pt x="119459" y="53156"/>
                    </a:lnTo>
                    <a:lnTo>
                      <a:pt x="120000" y="58900"/>
                    </a:lnTo>
                    <a:lnTo>
                      <a:pt x="119864" y="64643"/>
                    </a:lnTo>
                    <a:lnTo>
                      <a:pt x="118918" y="70386"/>
                    </a:lnTo>
                    <a:lnTo>
                      <a:pt x="117567" y="76008"/>
                    </a:lnTo>
                    <a:lnTo>
                      <a:pt x="115540" y="81629"/>
                    </a:lnTo>
                    <a:lnTo>
                      <a:pt x="112837" y="86883"/>
                    </a:lnTo>
                    <a:lnTo>
                      <a:pt x="109729" y="92138"/>
                    </a:lnTo>
                    <a:lnTo>
                      <a:pt x="105810" y="96904"/>
                    </a:lnTo>
                    <a:lnTo>
                      <a:pt x="101351" y="101547"/>
                    </a:lnTo>
                    <a:lnTo>
                      <a:pt x="98108" y="104358"/>
                    </a:lnTo>
                    <a:lnTo>
                      <a:pt x="94594" y="107046"/>
                    </a:lnTo>
                    <a:lnTo>
                      <a:pt x="90945" y="109368"/>
                    </a:lnTo>
                    <a:lnTo>
                      <a:pt x="87162" y="111568"/>
                    </a:lnTo>
                    <a:lnTo>
                      <a:pt x="83243" y="113523"/>
                    </a:lnTo>
                    <a:lnTo>
                      <a:pt x="79189" y="115112"/>
                    </a:lnTo>
                    <a:lnTo>
                      <a:pt x="75135" y="116578"/>
                    </a:lnTo>
                    <a:lnTo>
                      <a:pt x="71081" y="117678"/>
                    </a:lnTo>
                    <a:lnTo>
                      <a:pt x="67567" y="118411"/>
                    </a:lnTo>
                    <a:lnTo>
                      <a:pt x="67297" y="118533"/>
                    </a:lnTo>
                    <a:lnTo>
                      <a:pt x="67162" y="118533"/>
                    </a:lnTo>
                    <a:lnTo>
                      <a:pt x="61486" y="120000"/>
                    </a:lnTo>
                    <a:lnTo>
                      <a:pt x="65405" y="118900"/>
                    </a:lnTo>
                    <a:lnTo>
                      <a:pt x="69324" y="117433"/>
                    </a:lnTo>
                    <a:lnTo>
                      <a:pt x="73378" y="115967"/>
                    </a:lnTo>
                    <a:lnTo>
                      <a:pt x="77027" y="114012"/>
                    </a:lnTo>
                    <a:lnTo>
                      <a:pt x="80675" y="112057"/>
                    </a:lnTo>
                    <a:lnTo>
                      <a:pt x="84189" y="109735"/>
                    </a:lnTo>
                    <a:lnTo>
                      <a:pt x="87567" y="107291"/>
                    </a:lnTo>
                    <a:lnTo>
                      <a:pt x="90675" y="104358"/>
                    </a:lnTo>
                    <a:lnTo>
                      <a:pt x="95000" y="99959"/>
                    </a:lnTo>
                    <a:lnTo>
                      <a:pt x="98648" y="95315"/>
                    </a:lnTo>
                    <a:lnTo>
                      <a:pt x="101891" y="90305"/>
                    </a:lnTo>
                    <a:lnTo>
                      <a:pt x="104324" y="85295"/>
                    </a:lnTo>
                    <a:lnTo>
                      <a:pt x="106216" y="79918"/>
                    </a:lnTo>
                    <a:lnTo>
                      <a:pt x="107567" y="74663"/>
                    </a:lnTo>
                    <a:lnTo>
                      <a:pt x="108378" y="69042"/>
                    </a:lnTo>
                    <a:lnTo>
                      <a:pt x="108513" y="63543"/>
                    </a:lnTo>
                    <a:lnTo>
                      <a:pt x="108243" y="58044"/>
                    </a:lnTo>
                    <a:lnTo>
                      <a:pt x="107162" y="52668"/>
                    </a:lnTo>
                    <a:lnTo>
                      <a:pt x="105675" y="47291"/>
                    </a:lnTo>
                    <a:lnTo>
                      <a:pt x="103513" y="41914"/>
                    </a:lnTo>
                    <a:lnTo>
                      <a:pt x="100810" y="36904"/>
                    </a:lnTo>
                    <a:lnTo>
                      <a:pt x="97567" y="32138"/>
                    </a:lnTo>
                    <a:lnTo>
                      <a:pt x="93648" y="27494"/>
                    </a:lnTo>
                    <a:lnTo>
                      <a:pt x="89324" y="23095"/>
                    </a:lnTo>
                    <a:lnTo>
                      <a:pt x="85135" y="19796"/>
                    </a:lnTo>
                    <a:lnTo>
                      <a:pt x="80675" y="16863"/>
                    </a:lnTo>
                    <a:lnTo>
                      <a:pt x="76081" y="14297"/>
                    </a:lnTo>
                    <a:lnTo>
                      <a:pt x="71216" y="12097"/>
                    </a:lnTo>
                    <a:lnTo>
                      <a:pt x="66351" y="10264"/>
                    </a:lnTo>
                    <a:lnTo>
                      <a:pt x="61216" y="8920"/>
                    </a:lnTo>
                    <a:lnTo>
                      <a:pt x="56081" y="7820"/>
                    </a:lnTo>
                    <a:lnTo>
                      <a:pt x="50810" y="7087"/>
                    </a:lnTo>
                    <a:lnTo>
                      <a:pt x="44054" y="6965"/>
                    </a:lnTo>
                    <a:lnTo>
                      <a:pt x="37162" y="7454"/>
                    </a:lnTo>
                    <a:lnTo>
                      <a:pt x="30405" y="8553"/>
                    </a:lnTo>
                    <a:lnTo>
                      <a:pt x="23918" y="10264"/>
                    </a:lnTo>
                    <a:lnTo>
                      <a:pt x="17432" y="12586"/>
                    </a:lnTo>
                    <a:lnTo>
                      <a:pt x="11351" y="15763"/>
                    </a:lnTo>
                    <a:lnTo>
                      <a:pt x="5540" y="19429"/>
                    </a:lnTo>
                    <a:lnTo>
                      <a:pt x="0" y="23828"/>
                    </a:lnTo>
                    <a:lnTo>
                      <a:pt x="7027" y="17474"/>
                    </a:lnTo>
                    <a:lnTo>
                      <a:pt x="10810" y="14419"/>
                    </a:lnTo>
                    <a:lnTo>
                      <a:pt x="14729" y="11486"/>
                    </a:lnTo>
                    <a:lnTo>
                      <a:pt x="18783" y="9042"/>
                    </a:lnTo>
                    <a:lnTo>
                      <a:pt x="25135" y="5865"/>
                    </a:lnTo>
                    <a:lnTo>
                      <a:pt x="31756" y="3299"/>
                    </a:lnTo>
                    <a:lnTo>
                      <a:pt x="38783" y="1588"/>
                    </a:lnTo>
                    <a:lnTo>
                      <a:pt x="45675" y="488"/>
                    </a:lnTo>
                    <a:lnTo>
                      <a:pt x="52837" y="0"/>
                    </a:lnTo>
                    <a:close/>
                  </a:path>
                </a:pathLst>
              </a:custGeom>
              <a:solidFill>
                <a:srgbClr val="FF98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5" name="Shape 201">
                <a:extLst>
                  <a:ext uri="{FF2B5EF4-FFF2-40B4-BE49-F238E27FC236}">
                    <a16:creationId xmlns:a16="http://schemas.microsoft.com/office/drawing/2014/main" id="{D96375A3-B321-477A-8EA3-5FAE914CB77C}"/>
                  </a:ext>
                </a:extLst>
              </p:cNvPr>
              <p:cNvSpPr/>
              <p:nvPr/>
            </p:nvSpPr>
            <p:spPr>
              <a:xfrm>
                <a:off x="2597691" y="2025219"/>
                <a:ext cx="1144001" cy="1144785"/>
              </a:xfrm>
              <a:custGeom>
                <a:avLst/>
                <a:gdLst/>
                <a:ahLst/>
                <a:cxnLst/>
                <a:rect l="0" t="0" r="0" b="0"/>
                <a:pathLst>
                  <a:path w="120000" h="120000" extrusionOk="0">
                    <a:moveTo>
                      <a:pt x="58863" y="4427"/>
                    </a:moveTo>
                    <a:lnTo>
                      <a:pt x="52954" y="4881"/>
                    </a:lnTo>
                    <a:lnTo>
                      <a:pt x="46818" y="6017"/>
                    </a:lnTo>
                    <a:lnTo>
                      <a:pt x="41022" y="7606"/>
                    </a:lnTo>
                    <a:lnTo>
                      <a:pt x="35454" y="9990"/>
                    </a:lnTo>
                    <a:lnTo>
                      <a:pt x="30000" y="13169"/>
                    </a:lnTo>
                    <a:lnTo>
                      <a:pt x="26477" y="15553"/>
                    </a:lnTo>
                    <a:lnTo>
                      <a:pt x="23181" y="18278"/>
                    </a:lnTo>
                    <a:lnTo>
                      <a:pt x="20000" y="21229"/>
                    </a:lnTo>
                    <a:lnTo>
                      <a:pt x="16704" y="24862"/>
                    </a:lnTo>
                    <a:lnTo>
                      <a:pt x="13863" y="28836"/>
                    </a:lnTo>
                    <a:lnTo>
                      <a:pt x="11363" y="32923"/>
                    </a:lnTo>
                    <a:lnTo>
                      <a:pt x="9204" y="37123"/>
                    </a:lnTo>
                    <a:lnTo>
                      <a:pt x="7500" y="41438"/>
                    </a:lnTo>
                    <a:lnTo>
                      <a:pt x="6250" y="45865"/>
                    </a:lnTo>
                    <a:lnTo>
                      <a:pt x="5227" y="50406"/>
                    </a:lnTo>
                    <a:lnTo>
                      <a:pt x="4545" y="54947"/>
                    </a:lnTo>
                    <a:lnTo>
                      <a:pt x="4431" y="59602"/>
                    </a:lnTo>
                    <a:lnTo>
                      <a:pt x="4545" y="64257"/>
                    </a:lnTo>
                    <a:lnTo>
                      <a:pt x="5113" y="68798"/>
                    </a:lnTo>
                    <a:lnTo>
                      <a:pt x="5909" y="73339"/>
                    </a:lnTo>
                    <a:lnTo>
                      <a:pt x="6931" y="76631"/>
                    </a:lnTo>
                    <a:lnTo>
                      <a:pt x="8068" y="79924"/>
                    </a:lnTo>
                    <a:lnTo>
                      <a:pt x="9431" y="83103"/>
                    </a:lnTo>
                    <a:lnTo>
                      <a:pt x="10909" y="86281"/>
                    </a:lnTo>
                    <a:lnTo>
                      <a:pt x="13068" y="89801"/>
                    </a:lnTo>
                    <a:lnTo>
                      <a:pt x="15454" y="93434"/>
                    </a:lnTo>
                    <a:lnTo>
                      <a:pt x="18295" y="96726"/>
                    </a:lnTo>
                    <a:lnTo>
                      <a:pt x="21363" y="99905"/>
                    </a:lnTo>
                    <a:lnTo>
                      <a:pt x="25000" y="103197"/>
                    </a:lnTo>
                    <a:lnTo>
                      <a:pt x="28863" y="106035"/>
                    </a:lnTo>
                    <a:lnTo>
                      <a:pt x="32840" y="108533"/>
                    </a:lnTo>
                    <a:lnTo>
                      <a:pt x="37045" y="110690"/>
                    </a:lnTo>
                    <a:lnTo>
                      <a:pt x="41363" y="112393"/>
                    </a:lnTo>
                    <a:lnTo>
                      <a:pt x="45795" y="113869"/>
                    </a:lnTo>
                    <a:lnTo>
                      <a:pt x="50454" y="114664"/>
                    </a:lnTo>
                    <a:lnTo>
                      <a:pt x="55000" y="115345"/>
                    </a:lnTo>
                    <a:lnTo>
                      <a:pt x="61022" y="115572"/>
                    </a:lnTo>
                    <a:lnTo>
                      <a:pt x="67045" y="115118"/>
                    </a:lnTo>
                    <a:lnTo>
                      <a:pt x="73181" y="114096"/>
                    </a:lnTo>
                    <a:lnTo>
                      <a:pt x="78977" y="112280"/>
                    </a:lnTo>
                    <a:lnTo>
                      <a:pt x="84545" y="109895"/>
                    </a:lnTo>
                    <a:lnTo>
                      <a:pt x="90000" y="106830"/>
                    </a:lnTo>
                    <a:lnTo>
                      <a:pt x="93409" y="104446"/>
                    </a:lnTo>
                    <a:lnTo>
                      <a:pt x="96704" y="101721"/>
                    </a:lnTo>
                    <a:lnTo>
                      <a:pt x="99886" y="98770"/>
                    </a:lnTo>
                    <a:lnTo>
                      <a:pt x="103636" y="94456"/>
                    </a:lnTo>
                    <a:lnTo>
                      <a:pt x="106931" y="90028"/>
                    </a:lnTo>
                    <a:lnTo>
                      <a:pt x="109545" y="85146"/>
                    </a:lnTo>
                    <a:lnTo>
                      <a:pt x="111818" y="80264"/>
                    </a:lnTo>
                    <a:lnTo>
                      <a:pt x="113522" y="75042"/>
                    </a:lnTo>
                    <a:lnTo>
                      <a:pt x="114659" y="69820"/>
                    </a:lnTo>
                    <a:lnTo>
                      <a:pt x="115454" y="64484"/>
                    </a:lnTo>
                    <a:lnTo>
                      <a:pt x="115568" y="59148"/>
                    </a:lnTo>
                    <a:lnTo>
                      <a:pt x="115113" y="53812"/>
                    </a:lnTo>
                    <a:lnTo>
                      <a:pt x="114431" y="48590"/>
                    </a:lnTo>
                    <a:lnTo>
                      <a:pt x="112954" y="43368"/>
                    </a:lnTo>
                    <a:lnTo>
                      <a:pt x="111136" y="38372"/>
                    </a:lnTo>
                    <a:lnTo>
                      <a:pt x="108863" y="33377"/>
                    </a:lnTo>
                    <a:lnTo>
                      <a:pt x="105909" y="28722"/>
                    </a:lnTo>
                    <a:lnTo>
                      <a:pt x="102613" y="24295"/>
                    </a:lnTo>
                    <a:lnTo>
                      <a:pt x="98636" y="20094"/>
                    </a:lnTo>
                    <a:lnTo>
                      <a:pt x="95000" y="16915"/>
                    </a:lnTo>
                    <a:lnTo>
                      <a:pt x="91136" y="13964"/>
                    </a:lnTo>
                    <a:lnTo>
                      <a:pt x="87045" y="11466"/>
                    </a:lnTo>
                    <a:lnTo>
                      <a:pt x="82954" y="9422"/>
                    </a:lnTo>
                    <a:lnTo>
                      <a:pt x="78636" y="7606"/>
                    </a:lnTo>
                    <a:lnTo>
                      <a:pt x="74204" y="6244"/>
                    </a:lnTo>
                    <a:lnTo>
                      <a:pt x="69545" y="5222"/>
                    </a:lnTo>
                    <a:lnTo>
                      <a:pt x="65000" y="4768"/>
                    </a:lnTo>
                    <a:lnTo>
                      <a:pt x="58863" y="4427"/>
                    </a:lnTo>
                    <a:close/>
                    <a:moveTo>
                      <a:pt x="58863" y="0"/>
                    </a:moveTo>
                    <a:lnTo>
                      <a:pt x="65340" y="227"/>
                    </a:lnTo>
                    <a:lnTo>
                      <a:pt x="70340" y="908"/>
                    </a:lnTo>
                    <a:lnTo>
                      <a:pt x="75340" y="1929"/>
                    </a:lnTo>
                    <a:lnTo>
                      <a:pt x="80000" y="3405"/>
                    </a:lnTo>
                    <a:lnTo>
                      <a:pt x="84659" y="5335"/>
                    </a:lnTo>
                    <a:lnTo>
                      <a:pt x="89204" y="7606"/>
                    </a:lnTo>
                    <a:lnTo>
                      <a:pt x="93522" y="10331"/>
                    </a:lnTo>
                    <a:lnTo>
                      <a:pt x="97727" y="13509"/>
                    </a:lnTo>
                    <a:lnTo>
                      <a:pt x="101818" y="16915"/>
                    </a:lnTo>
                    <a:lnTo>
                      <a:pt x="105909" y="21456"/>
                    </a:lnTo>
                    <a:lnTo>
                      <a:pt x="109545" y="26338"/>
                    </a:lnTo>
                    <a:lnTo>
                      <a:pt x="112613" y="31333"/>
                    </a:lnTo>
                    <a:lnTo>
                      <a:pt x="115340" y="36556"/>
                    </a:lnTo>
                    <a:lnTo>
                      <a:pt x="117159" y="42005"/>
                    </a:lnTo>
                    <a:lnTo>
                      <a:pt x="118750" y="47682"/>
                    </a:lnTo>
                    <a:lnTo>
                      <a:pt x="119659" y="53358"/>
                    </a:lnTo>
                    <a:lnTo>
                      <a:pt x="120000" y="59148"/>
                    </a:lnTo>
                    <a:lnTo>
                      <a:pt x="119772" y="64824"/>
                    </a:lnTo>
                    <a:lnTo>
                      <a:pt x="119090" y="70614"/>
                    </a:lnTo>
                    <a:lnTo>
                      <a:pt x="117840" y="76291"/>
                    </a:lnTo>
                    <a:lnTo>
                      <a:pt x="115909" y="81740"/>
                    </a:lnTo>
                    <a:lnTo>
                      <a:pt x="113522" y="87190"/>
                    </a:lnTo>
                    <a:lnTo>
                      <a:pt x="110568" y="92298"/>
                    </a:lnTo>
                    <a:lnTo>
                      <a:pt x="107159" y="97180"/>
                    </a:lnTo>
                    <a:lnTo>
                      <a:pt x="103068" y="101721"/>
                    </a:lnTo>
                    <a:lnTo>
                      <a:pt x="99772" y="105127"/>
                    </a:lnTo>
                    <a:lnTo>
                      <a:pt x="96136" y="107965"/>
                    </a:lnTo>
                    <a:lnTo>
                      <a:pt x="92386" y="110577"/>
                    </a:lnTo>
                    <a:lnTo>
                      <a:pt x="88636" y="112847"/>
                    </a:lnTo>
                    <a:lnTo>
                      <a:pt x="84545" y="114891"/>
                    </a:lnTo>
                    <a:lnTo>
                      <a:pt x="80454" y="116480"/>
                    </a:lnTo>
                    <a:lnTo>
                      <a:pt x="74204" y="118410"/>
                    </a:lnTo>
                    <a:lnTo>
                      <a:pt x="67727" y="119545"/>
                    </a:lnTo>
                    <a:lnTo>
                      <a:pt x="61022" y="120000"/>
                    </a:lnTo>
                    <a:lnTo>
                      <a:pt x="54431" y="119772"/>
                    </a:lnTo>
                    <a:lnTo>
                      <a:pt x="49659" y="119205"/>
                    </a:lnTo>
                    <a:lnTo>
                      <a:pt x="44659" y="118070"/>
                    </a:lnTo>
                    <a:lnTo>
                      <a:pt x="39886" y="116594"/>
                    </a:lnTo>
                    <a:lnTo>
                      <a:pt x="35340" y="114664"/>
                    </a:lnTo>
                    <a:lnTo>
                      <a:pt x="30681" y="112393"/>
                    </a:lnTo>
                    <a:lnTo>
                      <a:pt x="26250" y="109782"/>
                    </a:lnTo>
                    <a:lnTo>
                      <a:pt x="22045" y="106603"/>
                    </a:lnTo>
                    <a:lnTo>
                      <a:pt x="18181" y="103197"/>
                    </a:lnTo>
                    <a:lnTo>
                      <a:pt x="14886" y="99451"/>
                    </a:lnTo>
                    <a:lnTo>
                      <a:pt x="11818" y="95818"/>
                    </a:lnTo>
                    <a:lnTo>
                      <a:pt x="9090" y="91844"/>
                    </a:lnTo>
                    <a:lnTo>
                      <a:pt x="6704" y="87644"/>
                    </a:lnTo>
                    <a:lnTo>
                      <a:pt x="5227" y="84692"/>
                    </a:lnTo>
                    <a:lnTo>
                      <a:pt x="3863" y="81400"/>
                    </a:lnTo>
                    <a:lnTo>
                      <a:pt x="2727" y="78221"/>
                    </a:lnTo>
                    <a:lnTo>
                      <a:pt x="1704" y="74929"/>
                    </a:lnTo>
                    <a:lnTo>
                      <a:pt x="795" y="69933"/>
                    </a:lnTo>
                    <a:lnTo>
                      <a:pt x="113" y="64824"/>
                    </a:lnTo>
                    <a:lnTo>
                      <a:pt x="0" y="59943"/>
                    </a:lnTo>
                    <a:lnTo>
                      <a:pt x="113" y="54834"/>
                    </a:lnTo>
                    <a:lnTo>
                      <a:pt x="795" y="49839"/>
                    </a:lnTo>
                    <a:lnTo>
                      <a:pt x="1704" y="44957"/>
                    </a:lnTo>
                    <a:lnTo>
                      <a:pt x="3295" y="40075"/>
                    </a:lnTo>
                    <a:lnTo>
                      <a:pt x="5227" y="35421"/>
                    </a:lnTo>
                    <a:lnTo>
                      <a:pt x="7500" y="30879"/>
                    </a:lnTo>
                    <a:lnTo>
                      <a:pt x="10113" y="26452"/>
                    </a:lnTo>
                    <a:lnTo>
                      <a:pt x="13295" y="22138"/>
                    </a:lnTo>
                    <a:lnTo>
                      <a:pt x="16818" y="18164"/>
                    </a:lnTo>
                    <a:lnTo>
                      <a:pt x="20227" y="14985"/>
                    </a:lnTo>
                    <a:lnTo>
                      <a:pt x="23863" y="12034"/>
                    </a:lnTo>
                    <a:lnTo>
                      <a:pt x="27500" y="9422"/>
                    </a:lnTo>
                    <a:lnTo>
                      <a:pt x="31363" y="7152"/>
                    </a:lnTo>
                    <a:lnTo>
                      <a:pt x="35454" y="5222"/>
                    </a:lnTo>
                    <a:lnTo>
                      <a:pt x="39431" y="3519"/>
                    </a:lnTo>
                    <a:lnTo>
                      <a:pt x="45795" y="1702"/>
                    </a:lnTo>
                    <a:lnTo>
                      <a:pt x="52272" y="454"/>
                    </a:lnTo>
                    <a:lnTo>
                      <a:pt x="58863" y="0"/>
                    </a:lnTo>
                    <a:close/>
                  </a:path>
                </a:pathLst>
              </a:custGeom>
              <a:solidFill>
                <a:srgbClr val="FFC107"/>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6" name="Shape 202">
                <a:extLst>
                  <a:ext uri="{FF2B5EF4-FFF2-40B4-BE49-F238E27FC236}">
                    <a16:creationId xmlns:a16="http://schemas.microsoft.com/office/drawing/2014/main" id="{ED70947D-C601-49D5-B8BE-15D4D6FA3BA3}"/>
                  </a:ext>
                </a:extLst>
              </p:cNvPr>
              <p:cNvSpPr/>
              <p:nvPr/>
            </p:nvSpPr>
            <p:spPr>
              <a:xfrm>
                <a:off x="2564112" y="2194076"/>
                <a:ext cx="744463" cy="989830"/>
              </a:xfrm>
              <a:custGeom>
                <a:avLst/>
                <a:gdLst/>
                <a:ahLst/>
                <a:cxnLst/>
                <a:rect l="0" t="0" r="0" b="0"/>
                <a:pathLst>
                  <a:path w="120000" h="120000" extrusionOk="0">
                    <a:moveTo>
                      <a:pt x="33133" y="0"/>
                    </a:moveTo>
                    <a:lnTo>
                      <a:pt x="27811" y="4595"/>
                    </a:lnTo>
                    <a:lnTo>
                      <a:pt x="23004" y="9584"/>
                    </a:lnTo>
                    <a:lnTo>
                      <a:pt x="19055" y="14704"/>
                    </a:lnTo>
                    <a:lnTo>
                      <a:pt x="15622" y="19956"/>
                    </a:lnTo>
                    <a:lnTo>
                      <a:pt x="12703" y="25339"/>
                    </a:lnTo>
                    <a:lnTo>
                      <a:pt x="10300" y="30984"/>
                    </a:lnTo>
                    <a:lnTo>
                      <a:pt x="8927" y="36630"/>
                    </a:lnTo>
                    <a:lnTo>
                      <a:pt x="7896" y="42407"/>
                    </a:lnTo>
                    <a:lnTo>
                      <a:pt x="7725" y="48315"/>
                    </a:lnTo>
                    <a:lnTo>
                      <a:pt x="7896" y="53960"/>
                    </a:lnTo>
                    <a:lnTo>
                      <a:pt x="8927" y="59868"/>
                    </a:lnTo>
                    <a:lnTo>
                      <a:pt x="10300" y="65645"/>
                    </a:lnTo>
                    <a:lnTo>
                      <a:pt x="11845" y="69452"/>
                    </a:lnTo>
                    <a:lnTo>
                      <a:pt x="13562" y="73129"/>
                    </a:lnTo>
                    <a:lnTo>
                      <a:pt x="15622" y="76936"/>
                    </a:lnTo>
                    <a:lnTo>
                      <a:pt x="17854" y="80350"/>
                    </a:lnTo>
                    <a:lnTo>
                      <a:pt x="21459" y="85207"/>
                    </a:lnTo>
                    <a:lnTo>
                      <a:pt x="25579" y="89803"/>
                    </a:lnTo>
                    <a:lnTo>
                      <a:pt x="30214" y="94004"/>
                    </a:lnTo>
                    <a:lnTo>
                      <a:pt x="35193" y="98336"/>
                    </a:lnTo>
                    <a:lnTo>
                      <a:pt x="41030" y="102275"/>
                    </a:lnTo>
                    <a:lnTo>
                      <a:pt x="47381" y="105951"/>
                    </a:lnTo>
                    <a:lnTo>
                      <a:pt x="54077" y="108971"/>
                    </a:lnTo>
                    <a:lnTo>
                      <a:pt x="61115" y="111597"/>
                    </a:lnTo>
                    <a:lnTo>
                      <a:pt x="67982" y="113829"/>
                    </a:lnTo>
                    <a:lnTo>
                      <a:pt x="75193" y="115536"/>
                    </a:lnTo>
                    <a:lnTo>
                      <a:pt x="82746" y="116849"/>
                    </a:lnTo>
                    <a:lnTo>
                      <a:pt x="89957" y="117505"/>
                    </a:lnTo>
                    <a:lnTo>
                      <a:pt x="97510" y="117768"/>
                    </a:lnTo>
                    <a:lnTo>
                      <a:pt x="104892" y="117636"/>
                    </a:lnTo>
                    <a:lnTo>
                      <a:pt x="112446" y="116980"/>
                    </a:lnTo>
                    <a:lnTo>
                      <a:pt x="119999" y="115929"/>
                    </a:lnTo>
                    <a:lnTo>
                      <a:pt x="107811" y="118161"/>
                    </a:lnTo>
                    <a:lnTo>
                      <a:pt x="100772" y="119080"/>
                    </a:lnTo>
                    <a:lnTo>
                      <a:pt x="93733" y="119737"/>
                    </a:lnTo>
                    <a:lnTo>
                      <a:pt x="86351" y="120000"/>
                    </a:lnTo>
                    <a:lnTo>
                      <a:pt x="79313" y="119737"/>
                    </a:lnTo>
                    <a:lnTo>
                      <a:pt x="72103" y="118949"/>
                    </a:lnTo>
                    <a:lnTo>
                      <a:pt x="65064" y="117768"/>
                    </a:lnTo>
                    <a:lnTo>
                      <a:pt x="58197" y="116192"/>
                    </a:lnTo>
                    <a:lnTo>
                      <a:pt x="51330" y="113960"/>
                    </a:lnTo>
                    <a:lnTo>
                      <a:pt x="44806" y="111466"/>
                    </a:lnTo>
                    <a:lnTo>
                      <a:pt x="38454" y="108577"/>
                    </a:lnTo>
                    <a:lnTo>
                      <a:pt x="32274" y="105032"/>
                    </a:lnTo>
                    <a:lnTo>
                      <a:pt x="26437" y="101225"/>
                    </a:lnTo>
                    <a:lnTo>
                      <a:pt x="21630" y="97286"/>
                    </a:lnTo>
                    <a:lnTo>
                      <a:pt x="17339" y="93085"/>
                    </a:lnTo>
                    <a:lnTo>
                      <a:pt x="13218" y="88621"/>
                    </a:lnTo>
                    <a:lnTo>
                      <a:pt x="9957" y="84026"/>
                    </a:lnTo>
                    <a:lnTo>
                      <a:pt x="7725" y="80612"/>
                    </a:lnTo>
                    <a:lnTo>
                      <a:pt x="5836" y="77067"/>
                    </a:lnTo>
                    <a:lnTo>
                      <a:pt x="4120" y="73522"/>
                    </a:lnTo>
                    <a:lnTo>
                      <a:pt x="2746" y="69846"/>
                    </a:lnTo>
                    <a:lnTo>
                      <a:pt x="1373" y="64332"/>
                    </a:lnTo>
                    <a:lnTo>
                      <a:pt x="343" y="58687"/>
                    </a:lnTo>
                    <a:lnTo>
                      <a:pt x="0" y="53304"/>
                    </a:lnTo>
                    <a:lnTo>
                      <a:pt x="343" y="47658"/>
                    </a:lnTo>
                    <a:lnTo>
                      <a:pt x="1373" y="42144"/>
                    </a:lnTo>
                    <a:lnTo>
                      <a:pt x="2918" y="36630"/>
                    </a:lnTo>
                    <a:lnTo>
                      <a:pt x="4978" y="31247"/>
                    </a:lnTo>
                    <a:lnTo>
                      <a:pt x="7725" y="25995"/>
                    </a:lnTo>
                    <a:lnTo>
                      <a:pt x="10987" y="20875"/>
                    </a:lnTo>
                    <a:lnTo>
                      <a:pt x="14935" y="16017"/>
                    </a:lnTo>
                    <a:lnTo>
                      <a:pt x="19399" y="11291"/>
                    </a:lnTo>
                    <a:lnTo>
                      <a:pt x="24549" y="6958"/>
                    </a:lnTo>
                    <a:lnTo>
                      <a:pt x="33133" y="0"/>
                    </a:lnTo>
                    <a:close/>
                  </a:path>
                </a:pathLst>
              </a:custGeom>
              <a:solidFill>
                <a:srgbClr val="FF98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7" name="Shape 215">
                <a:extLst>
                  <a:ext uri="{FF2B5EF4-FFF2-40B4-BE49-F238E27FC236}">
                    <a16:creationId xmlns:a16="http://schemas.microsoft.com/office/drawing/2014/main" id="{32A369D9-607E-47A1-8F23-E1AB740A79A9}"/>
                  </a:ext>
                </a:extLst>
              </p:cNvPr>
              <p:cNvSpPr txBox="1"/>
              <p:nvPr/>
            </p:nvSpPr>
            <p:spPr>
              <a:xfrm>
                <a:off x="2682488" y="2728365"/>
                <a:ext cx="916537" cy="231256"/>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“What If” Scenario Planning</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sp>
            <p:nvSpPr>
              <p:cNvPr id="58" name="Shape 4253">
                <a:extLst>
                  <a:ext uri="{FF2B5EF4-FFF2-40B4-BE49-F238E27FC236}">
                    <a16:creationId xmlns:a16="http://schemas.microsoft.com/office/drawing/2014/main" id="{06594A37-FBE9-4239-8362-7CF608FDEBDC}"/>
                  </a:ext>
                </a:extLst>
              </p:cNvPr>
              <p:cNvSpPr/>
              <p:nvPr/>
            </p:nvSpPr>
            <p:spPr>
              <a:xfrm>
                <a:off x="2927369" y="2362770"/>
                <a:ext cx="369939" cy="234845"/>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Shape 4254">
                <a:extLst>
                  <a:ext uri="{FF2B5EF4-FFF2-40B4-BE49-F238E27FC236}">
                    <a16:creationId xmlns:a16="http://schemas.microsoft.com/office/drawing/2014/main" id="{E6C67579-8B37-4C78-94E7-3E24E87EBFAA}"/>
                  </a:ext>
                </a:extLst>
              </p:cNvPr>
              <p:cNvSpPr/>
              <p:nvPr/>
            </p:nvSpPr>
            <p:spPr>
              <a:xfrm>
                <a:off x="3101604" y="2329534"/>
                <a:ext cx="21469" cy="22523"/>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Shape 4255">
                <a:extLst>
                  <a:ext uri="{FF2B5EF4-FFF2-40B4-BE49-F238E27FC236}">
                    <a16:creationId xmlns:a16="http://schemas.microsoft.com/office/drawing/2014/main" id="{C44AA501-1806-4D23-B6EE-7B1B5FC35198}"/>
                  </a:ext>
                </a:extLst>
              </p:cNvPr>
              <p:cNvSpPr/>
              <p:nvPr/>
            </p:nvSpPr>
            <p:spPr>
              <a:xfrm>
                <a:off x="2985257" y="2608327"/>
                <a:ext cx="53651" cy="71850"/>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Shape 4256">
                <a:extLst>
                  <a:ext uri="{FF2B5EF4-FFF2-40B4-BE49-F238E27FC236}">
                    <a16:creationId xmlns:a16="http://schemas.microsoft.com/office/drawing/2014/main" id="{5DD9F16E-D58D-4410-AD25-C801659D6579}"/>
                  </a:ext>
                </a:extLst>
              </p:cNvPr>
              <p:cNvSpPr/>
              <p:nvPr/>
            </p:nvSpPr>
            <p:spPr>
              <a:xfrm>
                <a:off x="3185791" y="2608327"/>
                <a:ext cx="53629" cy="71850"/>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Shape 4257">
                <a:extLst>
                  <a:ext uri="{FF2B5EF4-FFF2-40B4-BE49-F238E27FC236}">
                    <a16:creationId xmlns:a16="http://schemas.microsoft.com/office/drawing/2014/main" id="{2736971C-1D86-4E66-B7EA-179020AA0BED}"/>
                  </a:ext>
                </a:extLst>
              </p:cNvPr>
              <p:cNvSpPr/>
              <p:nvPr/>
            </p:nvSpPr>
            <p:spPr>
              <a:xfrm>
                <a:off x="2948816" y="2384217"/>
                <a:ext cx="327066" cy="19195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60E74630-6D08-47FE-B67F-622BCE4BE33E}"/>
                </a:ext>
              </a:extLst>
            </p:cNvPr>
            <p:cNvGrpSpPr/>
            <p:nvPr/>
          </p:nvGrpSpPr>
          <p:grpSpPr>
            <a:xfrm>
              <a:off x="629812" y="3603747"/>
              <a:ext cx="1147136" cy="1146091"/>
              <a:chOff x="2580387" y="3487452"/>
              <a:chExt cx="1147136" cy="1146091"/>
            </a:xfrm>
          </p:grpSpPr>
          <p:sp>
            <p:nvSpPr>
              <p:cNvPr id="29" name="Shape 213">
                <a:extLst>
                  <a:ext uri="{FF2B5EF4-FFF2-40B4-BE49-F238E27FC236}">
                    <a16:creationId xmlns:a16="http://schemas.microsoft.com/office/drawing/2014/main" id="{179101CA-A4B9-448B-8E05-1FFA99F12350}"/>
                  </a:ext>
                </a:extLst>
              </p:cNvPr>
              <p:cNvSpPr txBox="1"/>
              <p:nvPr/>
            </p:nvSpPr>
            <p:spPr>
              <a:xfrm>
                <a:off x="2684588" y="4202036"/>
                <a:ext cx="893669" cy="231256"/>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Customer Optimization</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sp>
            <p:nvSpPr>
              <p:cNvPr id="30" name="Shape 209">
                <a:extLst>
                  <a:ext uri="{FF2B5EF4-FFF2-40B4-BE49-F238E27FC236}">
                    <a16:creationId xmlns:a16="http://schemas.microsoft.com/office/drawing/2014/main" id="{1830E4DD-1B9E-4C31-A19F-96475F167D5A}"/>
                  </a:ext>
                </a:extLst>
              </p:cNvPr>
              <p:cNvSpPr/>
              <p:nvPr/>
            </p:nvSpPr>
            <p:spPr>
              <a:xfrm>
                <a:off x="2621548" y="3529696"/>
                <a:ext cx="1062473" cy="1061428"/>
              </a:xfrm>
              <a:custGeom>
                <a:avLst/>
                <a:gdLst/>
                <a:ahLst/>
                <a:cxnLst/>
                <a:rect l="0" t="0" r="0" b="0"/>
                <a:pathLst>
                  <a:path w="120000" h="120000" extrusionOk="0">
                    <a:moveTo>
                      <a:pt x="58960" y="0"/>
                    </a:moveTo>
                    <a:lnTo>
                      <a:pt x="65565" y="244"/>
                    </a:lnTo>
                    <a:lnTo>
                      <a:pt x="70458" y="857"/>
                    </a:lnTo>
                    <a:lnTo>
                      <a:pt x="75351" y="1959"/>
                    </a:lnTo>
                    <a:lnTo>
                      <a:pt x="80122" y="3428"/>
                    </a:lnTo>
                    <a:lnTo>
                      <a:pt x="84770" y="5387"/>
                    </a:lnTo>
                    <a:lnTo>
                      <a:pt x="89296" y="7469"/>
                    </a:lnTo>
                    <a:lnTo>
                      <a:pt x="93700" y="10285"/>
                    </a:lnTo>
                    <a:lnTo>
                      <a:pt x="97859" y="13346"/>
                    </a:lnTo>
                    <a:lnTo>
                      <a:pt x="101896" y="17020"/>
                    </a:lnTo>
                    <a:lnTo>
                      <a:pt x="104831" y="20081"/>
                    </a:lnTo>
                    <a:lnTo>
                      <a:pt x="107645" y="23510"/>
                    </a:lnTo>
                    <a:lnTo>
                      <a:pt x="110214" y="26938"/>
                    </a:lnTo>
                    <a:lnTo>
                      <a:pt x="112415" y="30612"/>
                    </a:lnTo>
                    <a:lnTo>
                      <a:pt x="113639" y="33061"/>
                    </a:lnTo>
                    <a:lnTo>
                      <a:pt x="114862" y="35510"/>
                    </a:lnTo>
                    <a:lnTo>
                      <a:pt x="115840" y="38081"/>
                    </a:lnTo>
                    <a:lnTo>
                      <a:pt x="116819" y="40653"/>
                    </a:lnTo>
                    <a:lnTo>
                      <a:pt x="118287" y="45795"/>
                    </a:lnTo>
                    <a:lnTo>
                      <a:pt x="119388" y="51183"/>
                    </a:lnTo>
                    <a:lnTo>
                      <a:pt x="119877" y="56448"/>
                    </a:lnTo>
                    <a:lnTo>
                      <a:pt x="120000" y="61959"/>
                    </a:lnTo>
                    <a:lnTo>
                      <a:pt x="119633" y="67346"/>
                    </a:lnTo>
                    <a:lnTo>
                      <a:pt x="118654" y="72612"/>
                    </a:lnTo>
                    <a:lnTo>
                      <a:pt x="117308" y="78000"/>
                    </a:lnTo>
                    <a:lnTo>
                      <a:pt x="115351" y="83020"/>
                    </a:lnTo>
                    <a:lnTo>
                      <a:pt x="113027" y="88163"/>
                    </a:lnTo>
                    <a:lnTo>
                      <a:pt x="110214" y="92938"/>
                    </a:lnTo>
                    <a:lnTo>
                      <a:pt x="106911" y="97469"/>
                    </a:lnTo>
                    <a:lnTo>
                      <a:pt x="103119" y="101755"/>
                    </a:lnTo>
                    <a:lnTo>
                      <a:pt x="98837" y="105795"/>
                    </a:lnTo>
                    <a:lnTo>
                      <a:pt x="94311" y="109346"/>
                    </a:lnTo>
                    <a:lnTo>
                      <a:pt x="89541" y="112285"/>
                    </a:lnTo>
                    <a:lnTo>
                      <a:pt x="84525" y="114857"/>
                    </a:lnTo>
                    <a:lnTo>
                      <a:pt x="79510" y="116816"/>
                    </a:lnTo>
                    <a:lnTo>
                      <a:pt x="74128" y="118408"/>
                    </a:lnTo>
                    <a:lnTo>
                      <a:pt x="68623" y="119510"/>
                    </a:lnTo>
                    <a:lnTo>
                      <a:pt x="63241" y="120000"/>
                    </a:lnTo>
                    <a:lnTo>
                      <a:pt x="62507" y="120000"/>
                    </a:lnTo>
                    <a:lnTo>
                      <a:pt x="61773" y="120000"/>
                    </a:lnTo>
                    <a:lnTo>
                      <a:pt x="61162" y="120000"/>
                    </a:lnTo>
                    <a:lnTo>
                      <a:pt x="60305" y="120000"/>
                    </a:lnTo>
                    <a:lnTo>
                      <a:pt x="59449" y="120000"/>
                    </a:lnTo>
                    <a:lnTo>
                      <a:pt x="58837" y="120000"/>
                    </a:lnTo>
                    <a:lnTo>
                      <a:pt x="57981" y="120000"/>
                    </a:lnTo>
                    <a:lnTo>
                      <a:pt x="57125" y="120000"/>
                    </a:lnTo>
                    <a:lnTo>
                      <a:pt x="54801" y="119877"/>
                    </a:lnTo>
                    <a:lnTo>
                      <a:pt x="55657" y="119877"/>
                    </a:lnTo>
                    <a:lnTo>
                      <a:pt x="56391" y="119877"/>
                    </a:lnTo>
                    <a:lnTo>
                      <a:pt x="57125" y="119877"/>
                    </a:lnTo>
                    <a:lnTo>
                      <a:pt x="57859" y="119877"/>
                    </a:lnTo>
                    <a:lnTo>
                      <a:pt x="58593" y="119877"/>
                    </a:lnTo>
                    <a:lnTo>
                      <a:pt x="59204" y="119877"/>
                    </a:lnTo>
                    <a:lnTo>
                      <a:pt x="59938" y="119877"/>
                    </a:lnTo>
                    <a:lnTo>
                      <a:pt x="60550" y="119877"/>
                    </a:lnTo>
                    <a:lnTo>
                      <a:pt x="65932" y="119265"/>
                    </a:lnTo>
                    <a:lnTo>
                      <a:pt x="71070" y="118408"/>
                    </a:lnTo>
                    <a:lnTo>
                      <a:pt x="76207" y="116816"/>
                    </a:lnTo>
                    <a:lnTo>
                      <a:pt x="81100" y="114979"/>
                    </a:lnTo>
                    <a:lnTo>
                      <a:pt x="85871" y="112530"/>
                    </a:lnTo>
                    <a:lnTo>
                      <a:pt x="90519" y="109591"/>
                    </a:lnTo>
                    <a:lnTo>
                      <a:pt x="94923" y="106285"/>
                    </a:lnTo>
                    <a:lnTo>
                      <a:pt x="98960" y="102367"/>
                    </a:lnTo>
                    <a:lnTo>
                      <a:pt x="102507" y="98204"/>
                    </a:lnTo>
                    <a:lnTo>
                      <a:pt x="105810" y="93918"/>
                    </a:lnTo>
                    <a:lnTo>
                      <a:pt x="108623" y="89265"/>
                    </a:lnTo>
                    <a:lnTo>
                      <a:pt x="110703" y="84367"/>
                    </a:lnTo>
                    <a:lnTo>
                      <a:pt x="112538" y="79469"/>
                    </a:lnTo>
                    <a:lnTo>
                      <a:pt x="113883" y="74448"/>
                    </a:lnTo>
                    <a:lnTo>
                      <a:pt x="114740" y="69428"/>
                    </a:lnTo>
                    <a:lnTo>
                      <a:pt x="115107" y="64163"/>
                    </a:lnTo>
                    <a:lnTo>
                      <a:pt x="115107" y="59020"/>
                    </a:lnTo>
                    <a:lnTo>
                      <a:pt x="114617" y="53755"/>
                    </a:lnTo>
                    <a:lnTo>
                      <a:pt x="113516" y="48734"/>
                    </a:lnTo>
                    <a:lnTo>
                      <a:pt x="112171" y="43591"/>
                    </a:lnTo>
                    <a:lnTo>
                      <a:pt x="111192" y="41142"/>
                    </a:lnTo>
                    <a:lnTo>
                      <a:pt x="110214" y="38693"/>
                    </a:lnTo>
                    <a:lnTo>
                      <a:pt x="109113" y="36367"/>
                    </a:lnTo>
                    <a:lnTo>
                      <a:pt x="107889" y="34040"/>
                    </a:lnTo>
                    <a:lnTo>
                      <a:pt x="105688" y="30612"/>
                    </a:lnTo>
                    <a:lnTo>
                      <a:pt x="103241" y="27183"/>
                    </a:lnTo>
                    <a:lnTo>
                      <a:pt x="100672" y="24000"/>
                    </a:lnTo>
                    <a:lnTo>
                      <a:pt x="97614" y="20938"/>
                    </a:lnTo>
                    <a:lnTo>
                      <a:pt x="93944" y="17510"/>
                    </a:lnTo>
                    <a:lnTo>
                      <a:pt x="89785" y="14448"/>
                    </a:lnTo>
                    <a:lnTo>
                      <a:pt x="85749" y="11877"/>
                    </a:lnTo>
                    <a:lnTo>
                      <a:pt x="81345" y="9673"/>
                    </a:lnTo>
                    <a:lnTo>
                      <a:pt x="76819" y="7959"/>
                    </a:lnTo>
                    <a:lnTo>
                      <a:pt x="72293" y="6612"/>
                    </a:lnTo>
                    <a:lnTo>
                      <a:pt x="67522" y="5510"/>
                    </a:lnTo>
                    <a:lnTo>
                      <a:pt x="62874" y="4897"/>
                    </a:lnTo>
                    <a:lnTo>
                      <a:pt x="56636" y="4653"/>
                    </a:lnTo>
                    <a:lnTo>
                      <a:pt x="50275" y="5020"/>
                    </a:lnTo>
                    <a:lnTo>
                      <a:pt x="44036" y="6244"/>
                    </a:lnTo>
                    <a:lnTo>
                      <a:pt x="38042" y="8081"/>
                    </a:lnTo>
                    <a:lnTo>
                      <a:pt x="32171" y="10530"/>
                    </a:lnTo>
                    <a:lnTo>
                      <a:pt x="26544" y="13714"/>
                    </a:lnTo>
                    <a:lnTo>
                      <a:pt x="22996" y="16285"/>
                    </a:lnTo>
                    <a:lnTo>
                      <a:pt x="19571" y="18979"/>
                    </a:lnTo>
                    <a:lnTo>
                      <a:pt x="16269" y="22163"/>
                    </a:lnTo>
                    <a:lnTo>
                      <a:pt x="13822" y="24734"/>
                    </a:lnTo>
                    <a:lnTo>
                      <a:pt x="11620" y="27551"/>
                    </a:lnTo>
                    <a:lnTo>
                      <a:pt x="9785" y="30244"/>
                    </a:lnTo>
                    <a:lnTo>
                      <a:pt x="7828" y="33306"/>
                    </a:lnTo>
                    <a:lnTo>
                      <a:pt x="6360" y="36000"/>
                    </a:lnTo>
                    <a:lnTo>
                      <a:pt x="4892" y="38938"/>
                    </a:lnTo>
                    <a:lnTo>
                      <a:pt x="3669" y="41877"/>
                    </a:lnTo>
                    <a:lnTo>
                      <a:pt x="2813" y="44816"/>
                    </a:lnTo>
                    <a:lnTo>
                      <a:pt x="1712" y="48857"/>
                    </a:lnTo>
                    <a:lnTo>
                      <a:pt x="856" y="52775"/>
                    </a:lnTo>
                    <a:lnTo>
                      <a:pt x="244" y="56816"/>
                    </a:lnTo>
                    <a:lnTo>
                      <a:pt x="0" y="60734"/>
                    </a:lnTo>
                    <a:lnTo>
                      <a:pt x="122" y="58408"/>
                    </a:lnTo>
                    <a:lnTo>
                      <a:pt x="489" y="54367"/>
                    </a:lnTo>
                    <a:lnTo>
                      <a:pt x="978" y="50081"/>
                    </a:lnTo>
                    <a:lnTo>
                      <a:pt x="1834" y="45918"/>
                    </a:lnTo>
                    <a:lnTo>
                      <a:pt x="2935" y="41877"/>
                    </a:lnTo>
                    <a:lnTo>
                      <a:pt x="4036" y="38693"/>
                    </a:lnTo>
                    <a:lnTo>
                      <a:pt x="5259" y="35755"/>
                    </a:lnTo>
                    <a:lnTo>
                      <a:pt x="6605" y="32693"/>
                    </a:lnTo>
                    <a:lnTo>
                      <a:pt x="8195" y="29632"/>
                    </a:lnTo>
                    <a:lnTo>
                      <a:pt x="10152" y="26693"/>
                    </a:lnTo>
                    <a:lnTo>
                      <a:pt x="12232" y="23632"/>
                    </a:lnTo>
                    <a:lnTo>
                      <a:pt x="14556" y="20938"/>
                    </a:lnTo>
                    <a:lnTo>
                      <a:pt x="17003" y="18244"/>
                    </a:lnTo>
                    <a:lnTo>
                      <a:pt x="20428" y="14938"/>
                    </a:lnTo>
                    <a:lnTo>
                      <a:pt x="23975" y="12000"/>
                    </a:lnTo>
                    <a:lnTo>
                      <a:pt x="27645" y="9428"/>
                    </a:lnTo>
                    <a:lnTo>
                      <a:pt x="33516" y="6122"/>
                    </a:lnTo>
                    <a:lnTo>
                      <a:pt x="39633" y="3551"/>
                    </a:lnTo>
                    <a:lnTo>
                      <a:pt x="45993" y="1591"/>
                    </a:lnTo>
                    <a:lnTo>
                      <a:pt x="52477" y="367"/>
                    </a:lnTo>
                    <a:lnTo>
                      <a:pt x="58960" y="0"/>
                    </a:lnTo>
                    <a:close/>
                  </a:path>
                </a:pathLst>
              </a:custGeom>
              <a:solidFill>
                <a:srgbClr val="F1C8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1" name="Shape 210">
                <a:extLst>
                  <a:ext uri="{FF2B5EF4-FFF2-40B4-BE49-F238E27FC236}">
                    <a16:creationId xmlns:a16="http://schemas.microsoft.com/office/drawing/2014/main" id="{824CCB4A-DCE8-4781-9CA3-13A358816F40}"/>
                  </a:ext>
                </a:extLst>
              </p:cNvPr>
              <p:cNvSpPr/>
              <p:nvPr/>
            </p:nvSpPr>
            <p:spPr>
              <a:xfrm>
                <a:off x="2580387" y="3487452"/>
                <a:ext cx="1147136" cy="1146091"/>
              </a:xfrm>
              <a:custGeom>
                <a:avLst/>
                <a:gdLst/>
                <a:ahLst/>
                <a:cxnLst/>
                <a:rect l="0" t="0" r="0" b="0"/>
                <a:pathLst>
                  <a:path w="120000" h="120000" extrusionOk="0">
                    <a:moveTo>
                      <a:pt x="58923" y="4423"/>
                    </a:moveTo>
                    <a:lnTo>
                      <a:pt x="52917" y="4763"/>
                    </a:lnTo>
                    <a:lnTo>
                      <a:pt x="46912" y="5897"/>
                    </a:lnTo>
                    <a:lnTo>
                      <a:pt x="41019" y="7712"/>
                    </a:lnTo>
                    <a:lnTo>
                      <a:pt x="35354" y="10094"/>
                    </a:lnTo>
                    <a:lnTo>
                      <a:pt x="29915" y="13156"/>
                    </a:lnTo>
                    <a:lnTo>
                      <a:pt x="26515" y="15538"/>
                    </a:lnTo>
                    <a:lnTo>
                      <a:pt x="23229" y="18260"/>
                    </a:lnTo>
                    <a:lnTo>
                      <a:pt x="20056" y="21323"/>
                    </a:lnTo>
                    <a:lnTo>
                      <a:pt x="17790" y="23818"/>
                    </a:lnTo>
                    <a:lnTo>
                      <a:pt x="15637" y="26313"/>
                    </a:lnTo>
                    <a:lnTo>
                      <a:pt x="13711" y="29149"/>
                    </a:lnTo>
                    <a:lnTo>
                      <a:pt x="11898" y="31871"/>
                    </a:lnTo>
                    <a:lnTo>
                      <a:pt x="10424" y="34706"/>
                    </a:lnTo>
                    <a:lnTo>
                      <a:pt x="9178" y="37542"/>
                    </a:lnTo>
                    <a:lnTo>
                      <a:pt x="8045" y="40264"/>
                    </a:lnTo>
                    <a:lnTo>
                      <a:pt x="7025" y="43213"/>
                    </a:lnTo>
                    <a:lnTo>
                      <a:pt x="5665" y="48090"/>
                    </a:lnTo>
                    <a:lnTo>
                      <a:pt x="4872" y="53081"/>
                    </a:lnTo>
                    <a:lnTo>
                      <a:pt x="4419" y="58185"/>
                    </a:lnTo>
                    <a:lnTo>
                      <a:pt x="4419" y="63175"/>
                    </a:lnTo>
                    <a:lnTo>
                      <a:pt x="4985" y="68279"/>
                    </a:lnTo>
                    <a:lnTo>
                      <a:pt x="6005" y="73270"/>
                    </a:lnTo>
                    <a:lnTo>
                      <a:pt x="7365" y="78034"/>
                    </a:lnTo>
                    <a:lnTo>
                      <a:pt x="9291" y="82911"/>
                    </a:lnTo>
                    <a:lnTo>
                      <a:pt x="11558" y="87448"/>
                    </a:lnTo>
                    <a:lnTo>
                      <a:pt x="14277" y="91871"/>
                    </a:lnTo>
                    <a:lnTo>
                      <a:pt x="17677" y="96068"/>
                    </a:lnTo>
                    <a:lnTo>
                      <a:pt x="21303" y="100037"/>
                    </a:lnTo>
                    <a:lnTo>
                      <a:pt x="24929" y="103213"/>
                    </a:lnTo>
                    <a:lnTo>
                      <a:pt x="28781" y="106049"/>
                    </a:lnTo>
                    <a:lnTo>
                      <a:pt x="32861" y="108657"/>
                    </a:lnTo>
                    <a:lnTo>
                      <a:pt x="37053" y="110586"/>
                    </a:lnTo>
                    <a:lnTo>
                      <a:pt x="41473" y="112400"/>
                    </a:lnTo>
                    <a:lnTo>
                      <a:pt x="45892" y="113761"/>
                    </a:lnTo>
                    <a:lnTo>
                      <a:pt x="50311" y="114782"/>
                    </a:lnTo>
                    <a:lnTo>
                      <a:pt x="54844" y="115349"/>
                    </a:lnTo>
                    <a:lnTo>
                      <a:pt x="56203" y="115463"/>
                    </a:lnTo>
                    <a:lnTo>
                      <a:pt x="57563" y="115576"/>
                    </a:lnTo>
                    <a:lnTo>
                      <a:pt x="58923" y="115576"/>
                    </a:lnTo>
                    <a:lnTo>
                      <a:pt x="60169" y="115576"/>
                    </a:lnTo>
                    <a:lnTo>
                      <a:pt x="60963" y="115576"/>
                    </a:lnTo>
                    <a:lnTo>
                      <a:pt x="61529" y="115576"/>
                    </a:lnTo>
                    <a:lnTo>
                      <a:pt x="62209" y="115576"/>
                    </a:lnTo>
                    <a:lnTo>
                      <a:pt x="62889" y="115576"/>
                    </a:lnTo>
                    <a:lnTo>
                      <a:pt x="67875" y="115122"/>
                    </a:lnTo>
                    <a:lnTo>
                      <a:pt x="72974" y="114102"/>
                    </a:lnTo>
                    <a:lnTo>
                      <a:pt x="77960" y="112627"/>
                    </a:lnTo>
                    <a:lnTo>
                      <a:pt x="82606" y="110812"/>
                    </a:lnTo>
                    <a:lnTo>
                      <a:pt x="87252" y="108431"/>
                    </a:lnTo>
                    <a:lnTo>
                      <a:pt x="91671" y="105708"/>
                    </a:lnTo>
                    <a:lnTo>
                      <a:pt x="95864" y="102419"/>
                    </a:lnTo>
                    <a:lnTo>
                      <a:pt x="99830" y="98676"/>
                    </a:lnTo>
                    <a:lnTo>
                      <a:pt x="103342" y="94706"/>
                    </a:lnTo>
                    <a:lnTo>
                      <a:pt x="106402" y="90510"/>
                    </a:lnTo>
                    <a:lnTo>
                      <a:pt x="109008" y="86086"/>
                    </a:lnTo>
                    <a:lnTo>
                      <a:pt x="111161" y="81323"/>
                    </a:lnTo>
                    <a:lnTo>
                      <a:pt x="112974" y="76672"/>
                    </a:lnTo>
                    <a:lnTo>
                      <a:pt x="114220" y="71682"/>
                    </a:lnTo>
                    <a:lnTo>
                      <a:pt x="115127" y="66805"/>
                    </a:lnTo>
                    <a:lnTo>
                      <a:pt x="115467" y="61814"/>
                    </a:lnTo>
                    <a:lnTo>
                      <a:pt x="115354" y="56710"/>
                    </a:lnTo>
                    <a:lnTo>
                      <a:pt x="114900" y="51833"/>
                    </a:lnTo>
                    <a:lnTo>
                      <a:pt x="113881" y="46843"/>
                    </a:lnTo>
                    <a:lnTo>
                      <a:pt x="112521" y="42079"/>
                    </a:lnTo>
                    <a:lnTo>
                      <a:pt x="111614" y="39697"/>
                    </a:lnTo>
                    <a:lnTo>
                      <a:pt x="110708" y="37315"/>
                    </a:lnTo>
                    <a:lnTo>
                      <a:pt x="109575" y="35047"/>
                    </a:lnTo>
                    <a:lnTo>
                      <a:pt x="108441" y="32778"/>
                    </a:lnTo>
                    <a:lnTo>
                      <a:pt x="106402" y="29376"/>
                    </a:lnTo>
                    <a:lnTo>
                      <a:pt x="104022" y="26200"/>
                    </a:lnTo>
                    <a:lnTo>
                      <a:pt x="101416" y="23024"/>
                    </a:lnTo>
                    <a:lnTo>
                      <a:pt x="98696" y="20189"/>
                    </a:lnTo>
                    <a:lnTo>
                      <a:pt x="94957" y="16786"/>
                    </a:lnTo>
                    <a:lnTo>
                      <a:pt x="91104" y="13950"/>
                    </a:lnTo>
                    <a:lnTo>
                      <a:pt x="87025" y="11342"/>
                    </a:lnTo>
                    <a:lnTo>
                      <a:pt x="82832" y="9413"/>
                    </a:lnTo>
                    <a:lnTo>
                      <a:pt x="78526" y="7599"/>
                    </a:lnTo>
                    <a:lnTo>
                      <a:pt x="74107" y="6238"/>
                    </a:lnTo>
                    <a:lnTo>
                      <a:pt x="69575" y="5217"/>
                    </a:lnTo>
                    <a:lnTo>
                      <a:pt x="65042" y="4650"/>
                    </a:lnTo>
                    <a:lnTo>
                      <a:pt x="58923" y="4423"/>
                    </a:lnTo>
                    <a:close/>
                    <a:moveTo>
                      <a:pt x="58923" y="0"/>
                    </a:moveTo>
                    <a:lnTo>
                      <a:pt x="65495" y="226"/>
                    </a:lnTo>
                    <a:lnTo>
                      <a:pt x="70254" y="907"/>
                    </a:lnTo>
                    <a:lnTo>
                      <a:pt x="75240" y="1928"/>
                    </a:lnTo>
                    <a:lnTo>
                      <a:pt x="80113" y="3402"/>
                    </a:lnTo>
                    <a:lnTo>
                      <a:pt x="84759" y="5330"/>
                    </a:lnTo>
                    <a:lnTo>
                      <a:pt x="89178" y="7599"/>
                    </a:lnTo>
                    <a:lnTo>
                      <a:pt x="93597" y="10207"/>
                    </a:lnTo>
                    <a:lnTo>
                      <a:pt x="97790" y="13383"/>
                    </a:lnTo>
                    <a:lnTo>
                      <a:pt x="101756" y="16786"/>
                    </a:lnTo>
                    <a:lnTo>
                      <a:pt x="104249" y="19508"/>
                    </a:lnTo>
                    <a:lnTo>
                      <a:pt x="106515" y="22117"/>
                    </a:lnTo>
                    <a:lnTo>
                      <a:pt x="108668" y="25066"/>
                    </a:lnTo>
                    <a:lnTo>
                      <a:pt x="110708" y="28015"/>
                    </a:lnTo>
                    <a:lnTo>
                      <a:pt x="112521" y="31077"/>
                    </a:lnTo>
                    <a:lnTo>
                      <a:pt x="114107" y="34026"/>
                    </a:lnTo>
                    <a:lnTo>
                      <a:pt x="115467" y="37202"/>
                    </a:lnTo>
                    <a:lnTo>
                      <a:pt x="116600" y="40491"/>
                    </a:lnTo>
                    <a:lnTo>
                      <a:pt x="118186" y="45708"/>
                    </a:lnTo>
                    <a:lnTo>
                      <a:pt x="119320" y="51039"/>
                    </a:lnTo>
                    <a:lnTo>
                      <a:pt x="119773" y="56483"/>
                    </a:lnTo>
                    <a:lnTo>
                      <a:pt x="120000" y="61814"/>
                    </a:lnTo>
                    <a:lnTo>
                      <a:pt x="119433" y="67258"/>
                    </a:lnTo>
                    <a:lnTo>
                      <a:pt x="118526" y="72589"/>
                    </a:lnTo>
                    <a:lnTo>
                      <a:pt x="117167" y="77920"/>
                    </a:lnTo>
                    <a:lnTo>
                      <a:pt x="115354" y="83024"/>
                    </a:lnTo>
                    <a:lnTo>
                      <a:pt x="112974" y="88128"/>
                    </a:lnTo>
                    <a:lnTo>
                      <a:pt x="110141" y="92892"/>
                    </a:lnTo>
                    <a:lnTo>
                      <a:pt x="106855" y="97429"/>
                    </a:lnTo>
                    <a:lnTo>
                      <a:pt x="103002" y="101739"/>
                    </a:lnTo>
                    <a:lnTo>
                      <a:pt x="99943" y="104801"/>
                    </a:lnTo>
                    <a:lnTo>
                      <a:pt x="96657" y="107637"/>
                    </a:lnTo>
                    <a:lnTo>
                      <a:pt x="93257" y="110018"/>
                    </a:lnTo>
                    <a:lnTo>
                      <a:pt x="89631" y="112173"/>
                    </a:lnTo>
                    <a:lnTo>
                      <a:pt x="85892" y="114215"/>
                    </a:lnTo>
                    <a:lnTo>
                      <a:pt x="82266" y="115803"/>
                    </a:lnTo>
                    <a:lnTo>
                      <a:pt x="78300" y="117277"/>
                    </a:lnTo>
                    <a:lnTo>
                      <a:pt x="74334" y="118298"/>
                    </a:lnTo>
                    <a:lnTo>
                      <a:pt x="70934" y="118979"/>
                    </a:lnTo>
                    <a:lnTo>
                      <a:pt x="67648" y="119546"/>
                    </a:lnTo>
                    <a:lnTo>
                      <a:pt x="64135" y="119886"/>
                    </a:lnTo>
                    <a:lnTo>
                      <a:pt x="60736" y="120000"/>
                    </a:lnTo>
                    <a:lnTo>
                      <a:pt x="59150" y="120000"/>
                    </a:lnTo>
                    <a:lnTo>
                      <a:pt x="57677" y="120000"/>
                    </a:lnTo>
                    <a:lnTo>
                      <a:pt x="55977" y="119886"/>
                    </a:lnTo>
                    <a:lnTo>
                      <a:pt x="54504" y="119773"/>
                    </a:lnTo>
                    <a:lnTo>
                      <a:pt x="49518" y="119092"/>
                    </a:lnTo>
                    <a:lnTo>
                      <a:pt x="44759" y="118071"/>
                    </a:lnTo>
                    <a:lnTo>
                      <a:pt x="39886" y="116597"/>
                    </a:lnTo>
                    <a:lnTo>
                      <a:pt x="35240" y="114669"/>
                    </a:lnTo>
                    <a:lnTo>
                      <a:pt x="30708" y="112400"/>
                    </a:lnTo>
                    <a:lnTo>
                      <a:pt x="26402" y="109792"/>
                    </a:lnTo>
                    <a:lnTo>
                      <a:pt x="22209" y="106729"/>
                    </a:lnTo>
                    <a:lnTo>
                      <a:pt x="18130" y="103213"/>
                    </a:lnTo>
                    <a:lnTo>
                      <a:pt x="14164" y="98903"/>
                    </a:lnTo>
                    <a:lnTo>
                      <a:pt x="10651" y="94253"/>
                    </a:lnTo>
                    <a:lnTo>
                      <a:pt x="7592" y="89489"/>
                    </a:lnTo>
                    <a:lnTo>
                      <a:pt x="5099" y="84385"/>
                    </a:lnTo>
                    <a:lnTo>
                      <a:pt x="3059" y="79168"/>
                    </a:lnTo>
                    <a:lnTo>
                      <a:pt x="1586" y="73837"/>
                    </a:lnTo>
                    <a:lnTo>
                      <a:pt x="566" y="68393"/>
                    </a:lnTo>
                    <a:lnTo>
                      <a:pt x="0" y="62948"/>
                    </a:lnTo>
                    <a:lnTo>
                      <a:pt x="0" y="57391"/>
                    </a:lnTo>
                    <a:lnTo>
                      <a:pt x="566" y="51947"/>
                    </a:lnTo>
                    <a:lnTo>
                      <a:pt x="1586" y="46502"/>
                    </a:lnTo>
                    <a:lnTo>
                      <a:pt x="2946" y="41058"/>
                    </a:lnTo>
                    <a:lnTo>
                      <a:pt x="4192" y="37882"/>
                    </a:lnTo>
                    <a:lnTo>
                      <a:pt x="5439" y="34706"/>
                    </a:lnTo>
                    <a:lnTo>
                      <a:pt x="7025" y="31531"/>
                    </a:lnTo>
                    <a:lnTo>
                      <a:pt x="8725" y="28582"/>
                    </a:lnTo>
                    <a:lnTo>
                      <a:pt x="10538" y="25860"/>
                    </a:lnTo>
                    <a:lnTo>
                      <a:pt x="12577" y="23137"/>
                    </a:lnTo>
                    <a:lnTo>
                      <a:pt x="14617" y="20642"/>
                    </a:lnTo>
                    <a:lnTo>
                      <a:pt x="16883" y="18147"/>
                    </a:lnTo>
                    <a:lnTo>
                      <a:pt x="20283" y="14971"/>
                    </a:lnTo>
                    <a:lnTo>
                      <a:pt x="23796" y="12022"/>
                    </a:lnTo>
                    <a:lnTo>
                      <a:pt x="27535" y="9413"/>
                    </a:lnTo>
                    <a:lnTo>
                      <a:pt x="31388" y="7032"/>
                    </a:lnTo>
                    <a:lnTo>
                      <a:pt x="35467" y="5217"/>
                    </a:lnTo>
                    <a:lnTo>
                      <a:pt x="39546" y="3516"/>
                    </a:lnTo>
                    <a:lnTo>
                      <a:pt x="45892" y="1587"/>
                    </a:lnTo>
                    <a:lnTo>
                      <a:pt x="52351" y="453"/>
                    </a:lnTo>
                    <a:lnTo>
                      <a:pt x="58923" y="0"/>
                    </a:lnTo>
                    <a:close/>
                  </a:path>
                </a:pathLst>
              </a:custGeom>
              <a:solidFill>
                <a:srgbClr val="FFEB3B"/>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2" name="Shape 211">
                <a:extLst>
                  <a:ext uri="{FF2B5EF4-FFF2-40B4-BE49-F238E27FC236}">
                    <a16:creationId xmlns:a16="http://schemas.microsoft.com/office/drawing/2014/main" id="{4FCB2697-9BAA-49BF-8833-04275A143889}"/>
                  </a:ext>
                </a:extLst>
              </p:cNvPr>
              <p:cNvSpPr/>
              <p:nvPr/>
            </p:nvSpPr>
            <p:spPr>
              <a:xfrm>
                <a:off x="2580387" y="4095113"/>
                <a:ext cx="494915" cy="534111"/>
              </a:xfrm>
              <a:custGeom>
                <a:avLst/>
                <a:gdLst/>
                <a:ahLst/>
                <a:cxnLst/>
                <a:rect l="0" t="0" r="0" b="0"/>
                <a:pathLst>
                  <a:path w="120000" h="120000" extrusionOk="0">
                    <a:moveTo>
                      <a:pt x="0" y="0"/>
                    </a:moveTo>
                    <a:lnTo>
                      <a:pt x="1575" y="11683"/>
                    </a:lnTo>
                    <a:lnTo>
                      <a:pt x="3938" y="23123"/>
                    </a:lnTo>
                    <a:lnTo>
                      <a:pt x="7352" y="34320"/>
                    </a:lnTo>
                    <a:lnTo>
                      <a:pt x="12078" y="45273"/>
                    </a:lnTo>
                    <a:lnTo>
                      <a:pt x="17855" y="55983"/>
                    </a:lnTo>
                    <a:lnTo>
                      <a:pt x="24945" y="65963"/>
                    </a:lnTo>
                    <a:lnTo>
                      <a:pt x="32822" y="75699"/>
                    </a:lnTo>
                    <a:lnTo>
                      <a:pt x="42013" y="84949"/>
                    </a:lnTo>
                    <a:lnTo>
                      <a:pt x="50415" y="92008"/>
                    </a:lnTo>
                    <a:lnTo>
                      <a:pt x="59606" y="98093"/>
                    </a:lnTo>
                    <a:lnTo>
                      <a:pt x="69059" y="103691"/>
                    </a:lnTo>
                    <a:lnTo>
                      <a:pt x="78774" y="108559"/>
                    </a:lnTo>
                    <a:lnTo>
                      <a:pt x="89015" y="112697"/>
                    </a:lnTo>
                    <a:lnTo>
                      <a:pt x="99256" y="115618"/>
                    </a:lnTo>
                    <a:lnTo>
                      <a:pt x="109496" y="118296"/>
                    </a:lnTo>
                    <a:lnTo>
                      <a:pt x="120000" y="120000"/>
                    </a:lnTo>
                    <a:lnTo>
                      <a:pt x="115798" y="119269"/>
                    </a:lnTo>
                    <a:lnTo>
                      <a:pt x="105295" y="117809"/>
                    </a:lnTo>
                    <a:lnTo>
                      <a:pt x="95317" y="115375"/>
                    </a:lnTo>
                    <a:lnTo>
                      <a:pt x="85339" y="112210"/>
                    </a:lnTo>
                    <a:lnTo>
                      <a:pt x="76148" y="108316"/>
                    </a:lnTo>
                    <a:lnTo>
                      <a:pt x="66695" y="103935"/>
                    </a:lnTo>
                    <a:lnTo>
                      <a:pt x="57505" y="98336"/>
                    </a:lnTo>
                    <a:lnTo>
                      <a:pt x="49102" y="92494"/>
                    </a:lnTo>
                    <a:lnTo>
                      <a:pt x="40962" y="85679"/>
                    </a:lnTo>
                    <a:lnTo>
                      <a:pt x="32035" y="76916"/>
                    </a:lnTo>
                    <a:lnTo>
                      <a:pt x="24157" y="67667"/>
                    </a:lnTo>
                    <a:lnTo>
                      <a:pt x="17592" y="57931"/>
                    </a:lnTo>
                    <a:lnTo>
                      <a:pt x="12078" y="47464"/>
                    </a:lnTo>
                    <a:lnTo>
                      <a:pt x="7352" y="37241"/>
                    </a:lnTo>
                    <a:lnTo>
                      <a:pt x="4201" y="26288"/>
                    </a:lnTo>
                    <a:lnTo>
                      <a:pt x="1838" y="15578"/>
                    </a:lnTo>
                    <a:lnTo>
                      <a:pt x="262" y="4381"/>
                    </a:lnTo>
                    <a:lnTo>
                      <a:pt x="0" y="0"/>
                    </a:lnTo>
                    <a:close/>
                  </a:path>
                </a:pathLst>
              </a:custGeom>
              <a:solidFill>
                <a:srgbClr val="B193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nvGrpSpPr>
              <p:cNvPr id="33" name="Group 32">
                <a:extLst>
                  <a:ext uri="{FF2B5EF4-FFF2-40B4-BE49-F238E27FC236}">
                    <a16:creationId xmlns:a16="http://schemas.microsoft.com/office/drawing/2014/main" id="{2C27B520-DEFB-4E0D-80FF-62A91527C354}"/>
                  </a:ext>
                </a:extLst>
              </p:cNvPr>
              <p:cNvGrpSpPr>
                <a:grpSpLocks noChangeAspect="1"/>
              </p:cNvGrpSpPr>
              <p:nvPr/>
            </p:nvGrpSpPr>
            <p:grpSpPr>
              <a:xfrm>
                <a:off x="2914380" y="3632556"/>
                <a:ext cx="442744" cy="586435"/>
                <a:chOff x="4426399" y="2133835"/>
                <a:chExt cx="1016608" cy="1346544"/>
              </a:xfrm>
            </p:grpSpPr>
            <p:grpSp>
              <p:nvGrpSpPr>
                <p:cNvPr id="34" name="Group 33">
                  <a:extLst>
                    <a:ext uri="{FF2B5EF4-FFF2-40B4-BE49-F238E27FC236}">
                      <a16:creationId xmlns:a16="http://schemas.microsoft.com/office/drawing/2014/main" id="{1D1A51E9-8DD2-4004-9943-6CB027B482E2}"/>
                    </a:ext>
                  </a:extLst>
                </p:cNvPr>
                <p:cNvGrpSpPr/>
                <p:nvPr/>
              </p:nvGrpSpPr>
              <p:grpSpPr>
                <a:xfrm>
                  <a:off x="4426399" y="2133835"/>
                  <a:ext cx="1016608" cy="1346544"/>
                  <a:chOff x="4426399" y="2133835"/>
                  <a:chExt cx="1016608" cy="1346544"/>
                </a:xfrm>
              </p:grpSpPr>
              <p:sp>
                <p:nvSpPr>
                  <p:cNvPr id="36" name="Arrow: Curved Up 35">
                    <a:extLst>
                      <a:ext uri="{FF2B5EF4-FFF2-40B4-BE49-F238E27FC236}">
                        <a16:creationId xmlns:a16="http://schemas.microsoft.com/office/drawing/2014/main" id="{DAA31D40-B73A-438E-AD96-0835BCE6882F}"/>
                      </a:ext>
                    </a:extLst>
                  </p:cNvPr>
                  <p:cNvSpPr>
                    <a:spLocks noChangeAspect="1"/>
                  </p:cNvSpPr>
                  <p:nvPr/>
                </p:nvSpPr>
                <p:spPr>
                  <a:xfrm rot="10800000">
                    <a:off x="4778882" y="2133835"/>
                    <a:ext cx="338775" cy="129685"/>
                  </a:xfrm>
                  <a:prstGeom prst="curvedUpArrow">
                    <a:avLst/>
                  </a:prstGeom>
                  <a:noFill/>
                  <a:ln w="3175">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Arrow: Curved Up 36">
                    <a:extLst>
                      <a:ext uri="{FF2B5EF4-FFF2-40B4-BE49-F238E27FC236}">
                        <a16:creationId xmlns:a16="http://schemas.microsoft.com/office/drawing/2014/main" id="{2C8C0896-C1D0-4E85-949A-6C2D1F28E73A}"/>
                      </a:ext>
                    </a:extLst>
                  </p:cNvPr>
                  <p:cNvSpPr>
                    <a:spLocks noChangeAspect="1"/>
                  </p:cNvSpPr>
                  <p:nvPr/>
                </p:nvSpPr>
                <p:spPr>
                  <a:xfrm rot="14663703">
                    <a:off x="5141891" y="2258190"/>
                    <a:ext cx="338775" cy="129685"/>
                  </a:xfrm>
                  <a:prstGeom prst="curvedUpArrow">
                    <a:avLst/>
                  </a:prstGeom>
                  <a:noFill/>
                  <a:ln w="3175">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Arrow: Curved Up 37">
                    <a:extLst>
                      <a:ext uri="{FF2B5EF4-FFF2-40B4-BE49-F238E27FC236}">
                        <a16:creationId xmlns:a16="http://schemas.microsoft.com/office/drawing/2014/main" id="{086D88FB-FA2D-4B74-A2F3-A3DA46439F75}"/>
                      </a:ext>
                    </a:extLst>
                  </p:cNvPr>
                  <p:cNvSpPr>
                    <a:spLocks noChangeAspect="1"/>
                  </p:cNvSpPr>
                  <p:nvPr/>
                </p:nvSpPr>
                <p:spPr>
                  <a:xfrm rot="8068264">
                    <a:off x="4416973" y="2303015"/>
                    <a:ext cx="338775" cy="129685"/>
                  </a:xfrm>
                  <a:prstGeom prst="curvedUpArrow">
                    <a:avLst/>
                  </a:prstGeom>
                  <a:noFill/>
                  <a:ln w="3175">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3FCA3768-837E-437C-B76A-E58302672786}"/>
                      </a:ext>
                    </a:extLst>
                  </p:cNvPr>
                  <p:cNvGrpSpPr/>
                  <p:nvPr/>
                </p:nvGrpSpPr>
                <p:grpSpPr>
                  <a:xfrm>
                    <a:off x="4426399" y="2380806"/>
                    <a:ext cx="1016608" cy="1099573"/>
                    <a:chOff x="5698570" y="3469409"/>
                    <a:chExt cx="1111304" cy="1201999"/>
                  </a:xfrm>
                </p:grpSpPr>
                <p:cxnSp>
                  <p:nvCxnSpPr>
                    <p:cNvPr id="48" name="Straight Connector 47">
                      <a:extLst>
                        <a:ext uri="{FF2B5EF4-FFF2-40B4-BE49-F238E27FC236}">
                          <a16:creationId xmlns:a16="http://schemas.microsoft.com/office/drawing/2014/main" id="{0B239ED5-7708-4E59-ADAB-810B632578D8}"/>
                        </a:ext>
                      </a:extLst>
                    </p:cNvPr>
                    <p:cNvCxnSpPr>
                      <a:cxnSpLocks/>
                      <a:stCxn id="50" idx="2"/>
                    </p:cNvCxnSpPr>
                    <p:nvPr/>
                  </p:nvCxnSpPr>
                  <p:spPr>
                    <a:xfrm>
                      <a:off x="5698570" y="3595450"/>
                      <a:ext cx="365346" cy="576170"/>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40F9AED-6D46-434E-B2FE-2CBDD8FB91EA}"/>
                        </a:ext>
                      </a:extLst>
                    </p:cNvPr>
                    <p:cNvCxnSpPr>
                      <a:cxnSpLocks/>
                      <a:stCxn id="50" idx="6"/>
                    </p:cNvCxnSpPr>
                    <p:nvPr/>
                  </p:nvCxnSpPr>
                  <p:spPr>
                    <a:xfrm flipH="1">
                      <a:off x="6444528" y="3595450"/>
                      <a:ext cx="365346" cy="576170"/>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C3FE66E-3381-44CE-A30E-6871BBE583AB}"/>
                        </a:ext>
                      </a:extLst>
                    </p:cNvPr>
                    <p:cNvSpPr/>
                    <p:nvPr/>
                  </p:nvSpPr>
                  <p:spPr>
                    <a:xfrm>
                      <a:off x="5698570" y="3469409"/>
                      <a:ext cx="1111304" cy="252081"/>
                    </a:xfrm>
                    <a:prstGeom prst="ellipse">
                      <a:avLst/>
                    </a:prstGeom>
                    <a:noFill/>
                    <a:ln w="25400">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70ABC6DF-7615-473B-8AB1-1D154B9197DB}"/>
                        </a:ext>
                      </a:extLst>
                    </p:cNvPr>
                    <p:cNvCxnSpPr>
                      <a:cxnSpLocks/>
                    </p:cNvCxnSpPr>
                    <p:nvPr/>
                  </p:nvCxnSpPr>
                  <p:spPr>
                    <a:xfrm>
                      <a:off x="6444924" y="4167608"/>
                      <a:ext cx="0" cy="365760"/>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F5EF22E-961B-4E7D-AE94-B2442B9F4D8D}"/>
                        </a:ext>
                      </a:extLst>
                    </p:cNvPr>
                    <p:cNvCxnSpPr>
                      <a:cxnSpLocks/>
                    </p:cNvCxnSpPr>
                    <p:nvPr/>
                  </p:nvCxnSpPr>
                  <p:spPr>
                    <a:xfrm>
                      <a:off x="6063916" y="4171619"/>
                      <a:ext cx="0" cy="499789"/>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66B2DFA-D1D3-4840-A72B-CF5FE9933902}"/>
                      </a:ext>
                    </a:extLst>
                  </p:cNvPr>
                  <p:cNvGrpSpPr>
                    <a:grpSpLocks noChangeAspect="1"/>
                  </p:cNvGrpSpPr>
                  <p:nvPr/>
                </p:nvGrpSpPr>
                <p:grpSpPr>
                  <a:xfrm>
                    <a:off x="4749933" y="2402676"/>
                    <a:ext cx="314628" cy="301304"/>
                    <a:chOff x="5048104" y="3738405"/>
                    <a:chExt cx="542246" cy="519285"/>
                  </a:xfrm>
                </p:grpSpPr>
                <p:sp>
                  <p:nvSpPr>
                    <p:cNvPr id="41" name="Shape 236">
                      <a:extLst>
                        <a:ext uri="{FF2B5EF4-FFF2-40B4-BE49-F238E27FC236}">
                          <a16:creationId xmlns:a16="http://schemas.microsoft.com/office/drawing/2014/main" id="{AD3B96C7-F09C-4A55-B36A-E6CBE02BE8EB}"/>
                        </a:ext>
                      </a:extLst>
                    </p:cNvPr>
                    <p:cNvSpPr>
                      <a:spLocks noChangeAspect="1"/>
                    </p:cNvSpPr>
                    <p:nvPr/>
                  </p:nvSpPr>
                  <p:spPr>
                    <a:xfrm>
                      <a:off x="5224599" y="3845648"/>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3E41F96A-E093-4242-9C34-4C51406E34E0}"/>
                        </a:ext>
                      </a:extLst>
                    </p:cNvPr>
                    <p:cNvGrpSpPr/>
                    <p:nvPr/>
                  </p:nvGrpSpPr>
                  <p:grpSpPr>
                    <a:xfrm>
                      <a:off x="5048104" y="3738405"/>
                      <a:ext cx="542246" cy="519285"/>
                      <a:chOff x="5083378" y="3331667"/>
                      <a:chExt cx="542246" cy="519285"/>
                    </a:xfrm>
                  </p:grpSpPr>
                  <p:sp>
                    <p:nvSpPr>
                      <p:cNvPr id="43" name="Shape 236">
                        <a:extLst>
                          <a:ext uri="{FF2B5EF4-FFF2-40B4-BE49-F238E27FC236}">
                            <a16:creationId xmlns:a16="http://schemas.microsoft.com/office/drawing/2014/main" id="{8260BBCD-9157-4B2E-AB37-AC70924D31D5}"/>
                          </a:ext>
                        </a:extLst>
                      </p:cNvPr>
                      <p:cNvSpPr>
                        <a:spLocks noChangeAspect="1"/>
                      </p:cNvSpPr>
                      <p:nvPr/>
                    </p:nvSpPr>
                    <p:spPr>
                      <a:xfrm>
                        <a:off x="5134906" y="3331667"/>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Shape 236">
                        <a:extLst>
                          <a:ext uri="{FF2B5EF4-FFF2-40B4-BE49-F238E27FC236}">
                            <a16:creationId xmlns:a16="http://schemas.microsoft.com/office/drawing/2014/main" id="{003E8B97-D0D3-46FF-9695-EBB0594852DD}"/>
                          </a:ext>
                        </a:extLst>
                      </p:cNvPr>
                      <p:cNvSpPr>
                        <a:spLocks noChangeAspect="1"/>
                      </p:cNvSpPr>
                      <p:nvPr/>
                    </p:nvSpPr>
                    <p:spPr>
                      <a:xfrm>
                        <a:off x="5439706" y="3636467"/>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Shape 236">
                        <a:extLst>
                          <a:ext uri="{FF2B5EF4-FFF2-40B4-BE49-F238E27FC236}">
                            <a16:creationId xmlns:a16="http://schemas.microsoft.com/office/drawing/2014/main" id="{3459ADC0-1E9D-4734-B721-C258162A7D28}"/>
                          </a:ext>
                        </a:extLst>
                      </p:cNvPr>
                      <p:cNvSpPr>
                        <a:spLocks noChangeAspect="1"/>
                      </p:cNvSpPr>
                      <p:nvPr/>
                    </p:nvSpPr>
                    <p:spPr>
                      <a:xfrm>
                        <a:off x="5253383" y="3667968"/>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Shape 236">
                        <a:extLst>
                          <a:ext uri="{FF2B5EF4-FFF2-40B4-BE49-F238E27FC236}">
                            <a16:creationId xmlns:a16="http://schemas.microsoft.com/office/drawing/2014/main" id="{392414D3-7F71-4E6B-B11E-5A82A21303EF}"/>
                          </a:ext>
                        </a:extLst>
                      </p:cNvPr>
                      <p:cNvSpPr>
                        <a:spLocks noChangeAspect="1"/>
                      </p:cNvSpPr>
                      <p:nvPr/>
                    </p:nvSpPr>
                    <p:spPr>
                      <a:xfrm>
                        <a:off x="5442640" y="3423159"/>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Shape 236">
                        <a:extLst>
                          <a:ext uri="{FF2B5EF4-FFF2-40B4-BE49-F238E27FC236}">
                            <a16:creationId xmlns:a16="http://schemas.microsoft.com/office/drawing/2014/main" id="{5828D8C4-B7FA-4E38-AE8E-FD2A95EA2A29}"/>
                          </a:ext>
                        </a:extLst>
                      </p:cNvPr>
                      <p:cNvSpPr>
                        <a:spLocks noChangeAspect="1"/>
                      </p:cNvSpPr>
                      <p:nvPr/>
                    </p:nvSpPr>
                    <p:spPr>
                      <a:xfrm>
                        <a:off x="5083378" y="3530381"/>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cxnSp>
              <p:nvCxnSpPr>
                <p:cNvPr id="35" name="Straight Connector 34">
                  <a:extLst>
                    <a:ext uri="{FF2B5EF4-FFF2-40B4-BE49-F238E27FC236}">
                      <a16:creationId xmlns:a16="http://schemas.microsoft.com/office/drawing/2014/main" id="{D60D08BF-0E27-4972-AABE-52D6BEA438FD}"/>
                    </a:ext>
                  </a:extLst>
                </p:cNvPr>
                <p:cNvCxnSpPr>
                  <a:cxnSpLocks/>
                </p:cNvCxnSpPr>
                <p:nvPr/>
              </p:nvCxnSpPr>
              <p:spPr>
                <a:xfrm flipV="1">
                  <a:off x="4778882" y="3337651"/>
                  <a:ext cx="338775" cy="137067"/>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grpSp>
        </p:grpSp>
        <p:sp>
          <p:nvSpPr>
            <p:cNvPr id="26" name="Shape 212">
              <a:extLst>
                <a:ext uri="{FF2B5EF4-FFF2-40B4-BE49-F238E27FC236}">
                  <a16:creationId xmlns:a16="http://schemas.microsoft.com/office/drawing/2014/main" id="{FF033089-28C1-4850-AA44-059C7E2A0AAC}"/>
                </a:ext>
              </a:extLst>
            </p:cNvPr>
            <p:cNvSpPr txBox="1"/>
            <p:nvPr/>
          </p:nvSpPr>
          <p:spPr>
            <a:xfrm flipH="1">
              <a:off x="1420688" y="3105541"/>
              <a:ext cx="1021097" cy="491281"/>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Central Data &amp;</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Intelligence</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Hub</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pic>
          <p:nvPicPr>
            <p:cNvPr id="28" name="Picture 27">
              <a:extLst>
                <a:ext uri="{FF2B5EF4-FFF2-40B4-BE49-F238E27FC236}">
                  <a16:creationId xmlns:a16="http://schemas.microsoft.com/office/drawing/2014/main" id="{E651A583-06F1-473C-9E82-EE3C5C303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630" y="2630817"/>
              <a:ext cx="363960" cy="433368"/>
            </a:xfrm>
            <a:prstGeom prst="rect">
              <a:avLst/>
            </a:prstGeom>
            <a:effectLst>
              <a:glow rad="279400">
                <a:schemeClr val="bg2">
                  <a:lumMod val="75000"/>
                  <a:alpha val="9000"/>
                </a:schemeClr>
              </a:glow>
              <a:outerShdw blurRad="50800" dist="38100" dir="5400000" sx="94000" sy="94000" algn="t" rotWithShape="0">
                <a:prstClr val="black">
                  <a:alpha val="20000"/>
                </a:prstClr>
              </a:outerShdw>
            </a:effectLst>
          </p:spPr>
        </p:pic>
      </p:grpSp>
      <p:pic>
        <p:nvPicPr>
          <p:cNvPr id="1030" name="Picture 6" descr="Image result for red x transparent background">
            <a:extLst>
              <a:ext uri="{FF2B5EF4-FFF2-40B4-BE49-F238E27FC236}">
                <a16:creationId xmlns:a16="http://schemas.microsoft.com/office/drawing/2014/main" id="{0A62E3C3-C443-4322-8DE2-48D98EBE8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5571" y="1458853"/>
            <a:ext cx="1371510" cy="137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74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sp>
        <p:nvSpPr>
          <p:cNvPr id="6" name="TextBox 5">
            <a:extLst>
              <a:ext uri="{FF2B5EF4-FFF2-40B4-BE49-F238E27FC236}">
                <a16:creationId xmlns:a16="http://schemas.microsoft.com/office/drawing/2014/main" id="{482DB6E4-C063-4ABE-8C8D-EAC4CA27ADC3}"/>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Addressing the Obstacles</a:t>
            </a:r>
          </a:p>
        </p:txBody>
      </p:sp>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1026" name="Picture 2" descr="Person Pointing Numeric Print">
            <a:extLst>
              <a:ext uri="{FF2B5EF4-FFF2-40B4-BE49-F238E27FC236}">
                <a16:creationId xmlns:a16="http://schemas.microsoft.com/office/drawing/2014/main" id="{27FE7BA5-7C83-43B7-B445-F12341600A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345"/>
          <a:stretch/>
        </p:blipFill>
        <p:spPr bwMode="auto">
          <a:xfrm>
            <a:off x="509469" y="1162866"/>
            <a:ext cx="1939539" cy="1930854"/>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spreadsheet photo">
            <a:extLst>
              <a:ext uri="{FF2B5EF4-FFF2-40B4-BE49-F238E27FC236}">
                <a16:creationId xmlns:a16="http://schemas.microsoft.com/office/drawing/2014/main" id="{58C37A38-B501-4943-9E4F-026BCE00D1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59" t="37111" r="31428"/>
          <a:stretch/>
        </p:blipFill>
        <p:spPr bwMode="auto">
          <a:xfrm>
            <a:off x="9171844" y="1162865"/>
            <a:ext cx="1956921" cy="1930855"/>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3FCA20D-A62E-4102-9978-549CFF97299E}"/>
              </a:ext>
            </a:extLst>
          </p:cNvPr>
          <p:cNvPicPr>
            <a:picLocks noChangeAspect="1"/>
          </p:cNvPicPr>
          <p:nvPr/>
        </p:nvPicPr>
        <p:blipFill rotWithShape="1">
          <a:blip r:embed="rId6">
            <a:extLst>
              <a:ext uri="{28A0092B-C50C-407E-A947-70E740481C1C}">
                <a14:useLocalDpi xmlns:a14="http://schemas.microsoft.com/office/drawing/2010/main" val="0"/>
              </a:ext>
            </a:extLst>
          </a:blip>
          <a:srcRect l="609" r="962"/>
          <a:stretch/>
        </p:blipFill>
        <p:spPr>
          <a:xfrm>
            <a:off x="6284386" y="1162865"/>
            <a:ext cx="1939540" cy="1930855"/>
          </a:xfrm>
          <a:prstGeom prst="ellipse">
            <a:avLst/>
          </a:prstGeom>
          <a:ln>
            <a:solidFill>
              <a:schemeClr val="tx1"/>
            </a:solidFill>
          </a:ln>
        </p:spPr>
      </p:pic>
      <p:pic>
        <p:nvPicPr>
          <p:cNvPr id="15" name="Picture 14">
            <a:extLst>
              <a:ext uri="{FF2B5EF4-FFF2-40B4-BE49-F238E27FC236}">
                <a16:creationId xmlns:a16="http://schemas.microsoft.com/office/drawing/2014/main" id="{6F7888C5-A041-452A-8217-0085F34125E9}"/>
              </a:ext>
            </a:extLst>
          </p:cNvPr>
          <p:cNvPicPr>
            <a:picLocks noChangeAspect="1"/>
          </p:cNvPicPr>
          <p:nvPr/>
        </p:nvPicPr>
        <p:blipFill rotWithShape="1">
          <a:blip r:embed="rId7">
            <a:extLst>
              <a:ext uri="{28A0092B-C50C-407E-A947-70E740481C1C}">
                <a14:useLocalDpi xmlns:a14="http://schemas.microsoft.com/office/drawing/2010/main" val="0"/>
              </a:ext>
            </a:extLst>
          </a:blip>
          <a:srcRect l="15841" r="12520"/>
          <a:stretch/>
        </p:blipFill>
        <p:spPr>
          <a:xfrm>
            <a:off x="3396927" y="1162866"/>
            <a:ext cx="1914565" cy="1930854"/>
          </a:xfrm>
          <a:prstGeom prst="ellipse">
            <a:avLst/>
          </a:prstGeom>
        </p:spPr>
      </p:pic>
      <p:sp>
        <p:nvSpPr>
          <p:cNvPr id="16" name="Rectangle 15">
            <a:extLst>
              <a:ext uri="{FF2B5EF4-FFF2-40B4-BE49-F238E27FC236}">
                <a16:creationId xmlns:a16="http://schemas.microsoft.com/office/drawing/2014/main" id="{6D14018B-38B9-4887-A517-8A5EF1A4B415}"/>
              </a:ext>
            </a:extLst>
          </p:cNvPr>
          <p:cNvSpPr/>
          <p:nvPr/>
        </p:nvSpPr>
        <p:spPr>
          <a:xfrm>
            <a:off x="-131336" y="4231816"/>
            <a:ext cx="258034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With TPO</a:t>
            </a:r>
            <a:endParaRPr kumimoji="0" lang="en-US" sz="18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endParaRPr>
          </a:p>
        </p:txBody>
      </p:sp>
      <p:sp>
        <p:nvSpPr>
          <p:cNvPr id="17" name="Rectangle 16">
            <a:extLst>
              <a:ext uri="{FF2B5EF4-FFF2-40B4-BE49-F238E27FC236}">
                <a16:creationId xmlns:a16="http://schemas.microsoft.com/office/drawing/2014/main" id="{712FA3B8-6333-4D40-9FC5-58FCFC5484CF}"/>
              </a:ext>
            </a:extLst>
          </p:cNvPr>
          <p:cNvSpPr/>
          <p:nvPr/>
        </p:nvSpPr>
        <p:spPr>
          <a:xfrm>
            <a:off x="3064037" y="3229534"/>
            <a:ext cx="258034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Spreadsheets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and Time</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8" name="Rectangle 17">
            <a:extLst>
              <a:ext uri="{FF2B5EF4-FFF2-40B4-BE49-F238E27FC236}">
                <a16:creationId xmlns:a16="http://schemas.microsoft.com/office/drawing/2014/main" id="{440B28A6-BEC1-4232-BBEE-8F1F3807A3E4}"/>
              </a:ext>
            </a:extLst>
          </p:cNvPr>
          <p:cNvSpPr/>
          <p:nvPr/>
        </p:nvSpPr>
        <p:spPr>
          <a:xfrm>
            <a:off x="5963984" y="3229534"/>
            <a:ext cx="258034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Increased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Competition</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9" name="Rectangle 18">
            <a:extLst>
              <a:ext uri="{FF2B5EF4-FFF2-40B4-BE49-F238E27FC236}">
                <a16:creationId xmlns:a16="http://schemas.microsoft.com/office/drawing/2014/main" id="{3A5C6F4A-8090-4CC7-B923-8DB5E9E1A41A}"/>
              </a:ext>
            </a:extLst>
          </p:cNvPr>
          <p:cNvSpPr/>
          <p:nvPr/>
        </p:nvSpPr>
        <p:spPr>
          <a:xfrm>
            <a:off x="8860132" y="3229534"/>
            <a:ext cx="258034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Compressed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Margins</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cxnSp>
        <p:nvCxnSpPr>
          <p:cNvPr id="4" name="Straight Connector 3">
            <a:extLst>
              <a:ext uri="{FF2B5EF4-FFF2-40B4-BE49-F238E27FC236}">
                <a16:creationId xmlns:a16="http://schemas.microsoft.com/office/drawing/2014/main" id="{78F4D9BA-1DD9-43FE-A3D9-2F2D525FC611}"/>
              </a:ext>
            </a:extLst>
          </p:cNvPr>
          <p:cNvCxnSpPr/>
          <p:nvPr/>
        </p:nvCxnSpPr>
        <p:spPr>
          <a:xfrm>
            <a:off x="0" y="4130040"/>
            <a:ext cx="12192000" cy="0"/>
          </a:xfrm>
          <a:prstGeom prst="line">
            <a:avLst/>
          </a:prstGeom>
          <a:ln w="28575">
            <a:solidFill>
              <a:srgbClr val="444564"/>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57001E4-28C8-4401-8491-3863769B1A73}"/>
              </a:ext>
            </a:extLst>
          </p:cNvPr>
          <p:cNvSpPr/>
          <p:nvPr/>
        </p:nvSpPr>
        <p:spPr>
          <a:xfrm>
            <a:off x="346401" y="3229534"/>
            <a:ext cx="258034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Data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and Availability</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24" name="Rectangle 23">
            <a:extLst>
              <a:ext uri="{FF2B5EF4-FFF2-40B4-BE49-F238E27FC236}">
                <a16:creationId xmlns:a16="http://schemas.microsoft.com/office/drawing/2014/main" id="{B5182AF5-30B7-4B2D-A53A-627FE1708429}"/>
              </a:ext>
            </a:extLst>
          </p:cNvPr>
          <p:cNvSpPr/>
          <p:nvPr/>
        </p:nvSpPr>
        <p:spPr>
          <a:xfrm>
            <a:off x="3027883" y="4829223"/>
            <a:ext cx="2580344"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Eliminate spreadsheets with centralized analysis and planning.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Integration into TPM</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25" name="Rectangle 24">
            <a:extLst>
              <a:ext uri="{FF2B5EF4-FFF2-40B4-BE49-F238E27FC236}">
                <a16:creationId xmlns:a16="http://schemas.microsoft.com/office/drawing/2014/main" id="{E2589744-9946-4F9A-B7EF-95566A3AD6C5}"/>
              </a:ext>
            </a:extLst>
          </p:cNvPr>
          <p:cNvSpPr/>
          <p:nvPr/>
        </p:nvSpPr>
        <p:spPr>
          <a:xfrm>
            <a:off x="5927830" y="4829223"/>
            <a:ext cx="2580344"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Monitor and compare promotional performance with competitor activity.</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26" name="Rectangle 25">
            <a:extLst>
              <a:ext uri="{FF2B5EF4-FFF2-40B4-BE49-F238E27FC236}">
                <a16:creationId xmlns:a16="http://schemas.microsoft.com/office/drawing/2014/main" id="{3E4659DE-A036-4BA4-9D72-42224C976F22}"/>
              </a:ext>
            </a:extLst>
          </p:cNvPr>
          <p:cNvSpPr/>
          <p:nvPr/>
        </p:nvSpPr>
        <p:spPr>
          <a:xfrm>
            <a:off x="8823978" y="4829223"/>
            <a:ext cx="2580344"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Measure ROI and promotional effectiveness.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Optimize for revenue, profit, and volume</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27" name="Rectangle 26">
            <a:extLst>
              <a:ext uri="{FF2B5EF4-FFF2-40B4-BE49-F238E27FC236}">
                <a16:creationId xmlns:a16="http://schemas.microsoft.com/office/drawing/2014/main" id="{943B411B-9D4A-49DB-8E28-337504980A04}"/>
              </a:ext>
            </a:extLst>
          </p:cNvPr>
          <p:cNvSpPr/>
          <p:nvPr/>
        </p:nvSpPr>
        <p:spPr>
          <a:xfrm>
            <a:off x="310247" y="4829223"/>
            <a:ext cx="2580344"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Automate cleansing and harmonization </a:t>
            </a:r>
            <a:b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of POS, Shipment, Spending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2809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P spid="26" grpId="0"/>
      <p:bldP spid="2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11" name="TextBox 10">
            <a:extLst>
              <a:ext uri="{FF2B5EF4-FFF2-40B4-BE49-F238E27FC236}">
                <a16:creationId xmlns:a16="http://schemas.microsoft.com/office/drawing/2014/main" id="{CBBC502B-6DAE-4B4E-82E0-DC3A8F5236D4}"/>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Trade Promotion Eco-System</a:t>
            </a:r>
          </a:p>
        </p:txBody>
      </p:sp>
      <p:graphicFrame>
        <p:nvGraphicFramePr>
          <p:cNvPr id="12" name="Diagram 11">
            <a:extLst>
              <a:ext uri="{FF2B5EF4-FFF2-40B4-BE49-F238E27FC236}">
                <a16:creationId xmlns:a16="http://schemas.microsoft.com/office/drawing/2014/main" id="{06A74F0C-0FFE-4C49-B346-F67A189B6559}"/>
              </a:ext>
            </a:extLst>
          </p:cNvPr>
          <p:cNvGraphicFramePr/>
          <p:nvPr>
            <p:extLst/>
          </p:nvPr>
        </p:nvGraphicFramePr>
        <p:xfrm>
          <a:off x="-983915" y="107194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 Box 2">
            <a:extLst>
              <a:ext uri="{FF2B5EF4-FFF2-40B4-BE49-F238E27FC236}">
                <a16:creationId xmlns:a16="http://schemas.microsoft.com/office/drawing/2014/main" id="{D70B0CC1-3890-4BA2-90EA-293570445F25}"/>
              </a:ext>
            </a:extLst>
          </p:cNvPr>
          <p:cNvSpPr txBox="1">
            <a:spLocks noChangeArrowheads="1"/>
          </p:cNvSpPr>
          <p:nvPr/>
        </p:nvSpPr>
        <p:spPr bwMode="auto">
          <a:xfrm>
            <a:off x="5927184" y="1232658"/>
            <a:ext cx="5815637" cy="332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9" tIns="41029" rIns="82059" bIns="41029">
            <a:spAutoFit/>
          </a:bodyPr>
          <a:lstStyle>
            <a:lvl1pPr marL="457200" indent="-457200">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50000"/>
              </a:spcBef>
              <a:spcAft>
                <a:spcPct val="50000"/>
              </a:spcAft>
              <a:buChar char="•"/>
              <a:defRPr>
                <a:solidFill>
                  <a:schemeClr val="tx1"/>
                </a:solidFill>
                <a:latin typeface="Century Gothic" pitchFamily="34" charset="0"/>
              </a:defRPr>
            </a:lvl6pPr>
            <a:lvl7pPr marL="2971800" indent="-228600" eaLnBrk="0" fontAlgn="base" hangingPunct="0">
              <a:spcBef>
                <a:spcPct val="50000"/>
              </a:spcBef>
              <a:spcAft>
                <a:spcPct val="50000"/>
              </a:spcAft>
              <a:buChar char="•"/>
              <a:defRPr>
                <a:solidFill>
                  <a:schemeClr val="tx1"/>
                </a:solidFill>
                <a:latin typeface="Century Gothic" pitchFamily="34" charset="0"/>
              </a:defRPr>
            </a:lvl7pPr>
            <a:lvl8pPr marL="3429000" indent="-228600" eaLnBrk="0" fontAlgn="base" hangingPunct="0">
              <a:spcBef>
                <a:spcPct val="50000"/>
              </a:spcBef>
              <a:spcAft>
                <a:spcPct val="50000"/>
              </a:spcAft>
              <a:buChar char="•"/>
              <a:defRPr>
                <a:solidFill>
                  <a:schemeClr val="tx1"/>
                </a:solidFill>
                <a:latin typeface="Century Gothic" pitchFamily="34" charset="0"/>
              </a:defRPr>
            </a:lvl8pPr>
            <a:lvl9pPr marL="3886200" indent="-228600" eaLnBrk="0" fontAlgn="base" hangingPunct="0">
              <a:spcBef>
                <a:spcPct val="50000"/>
              </a:spcBef>
              <a:spcAft>
                <a:spcPct val="50000"/>
              </a:spcAft>
              <a:buChar char="•"/>
              <a:defRPr>
                <a:solidFill>
                  <a:schemeClr val="tx1"/>
                </a:solidFill>
                <a:latin typeface="Century Gothic" pitchFamily="34" charset="0"/>
              </a:defRPr>
            </a:lvl9pPr>
          </a:lstStyle>
          <a:p>
            <a:pPr marL="0" marR="0" lvl="0" indent="0" algn="l" defTabSz="914377" rtl="0" eaLnBrk="1" fontAlgn="base" latinLnBrk="0" hangingPunct="1">
              <a:lnSpc>
                <a:spcPct val="100000"/>
              </a:lnSpc>
              <a:spcBef>
                <a:spcPts val="600"/>
              </a:spcBef>
              <a:spcAft>
                <a:spcPct val="65000"/>
              </a:spcAft>
              <a:buClr>
                <a:srgbClr val="96141C"/>
              </a:buClr>
              <a:buSzTx/>
              <a:buFontTx/>
              <a:buNone/>
              <a:tabLst/>
              <a:defRPr/>
            </a:pPr>
            <a:r>
              <a:rPr kumimoji="0" lang="en-US" sz="1800" b="1" i="0" u="none" strike="noStrike" kern="0" cap="none" spc="0" normalizeH="0" baseline="0" noProof="0" dirty="0">
                <a:ln>
                  <a:noFill/>
                </a:ln>
                <a:solidFill>
                  <a:srgbClr val="DE6530"/>
                </a:solidFill>
                <a:effectLst/>
                <a:uLnTx/>
                <a:uFillTx/>
                <a:latin typeface="Century Gothic" pitchFamily="34" charset="0"/>
                <a:ea typeface="+mn-ea"/>
                <a:cs typeface="+mn-cs"/>
              </a:rPr>
              <a:t>WHY TPM? – How much?</a:t>
            </a:r>
          </a:p>
          <a:p>
            <a:pPr marL="347654" marR="0" lvl="0" indent="-347654" algn="l" defTabSz="914377" rtl="0" eaLnBrk="1" fontAlgn="base" latinLnBrk="0" hangingPunct="1">
              <a:lnSpc>
                <a:spcPct val="100000"/>
              </a:lnSpc>
              <a:spcBef>
                <a:spcPts val="600"/>
              </a:spcBef>
              <a:spcAft>
                <a:spcPct val="65000"/>
              </a:spcAft>
              <a:buClr>
                <a:srgbClr val="DE6530"/>
              </a:buClr>
              <a:buSzTx/>
              <a:buFontTx/>
              <a:buChar char="•"/>
              <a:tabLst/>
              <a:defRPr/>
            </a:pPr>
            <a:r>
              <a:rPr kumimoji="0" lang="en-US" sz="1600" b="0" i="0" u="none" strike="noStrike" kern="0" cap="none" spc="0" normalizeH="0" baseline="0" noProof="0" dirty="0">
                <a:ln>
                  <a:noFill/>
                </a:ln>
                <a:solidFill>
                  <a:srgbClr val="000000"/>
                </a:solidFill>
                <a:effectLst/>
                <a:uLnTx/>
                <a:uFillTx/>
                <a:latin typeface="Century Gothic" pitchFamily="34" charset="0"/>
                <a:ea typeface="+mn-ea"/>
                <a:cs typeface="+mn-cs"/>
              </a:rPr>
              <a:t>Gain visibility to overall net revenue</a:t>
            </a:r>
          </a:p>
          <a:p>
            <a:pPr marL="347654" marR="0" lvl="0" indent="-347654" algn="l" defTabSz="914377" rtl="0" eaLnBrk="1" fontAlgn="base" latinLnBrk="0" hangingPunct="1">
              <a:lnSpc>
                <a:spcPct val="100000"/>
              </a:lnSpc>
              <a:spcBef>
                <a:spcPts val="600"/>
              </a:spcBef>
              <a:spcAft>
                <a:spcPct val="65000"/>
              </a:spcAft>
              <a:buClr>
                <a:srgbClr val="DE6530"/>
              </a:buClr>
              <a:buSzTx/>
              <a:buFontTx/>
              <a:buChar char="•"/>
              <a:tabLst/>
              <a:defRPr/>
            </a:pPr>
            <a:r>
              <a:rPr kumimoji="0" lang="en-US" sz="1600" b="0" i="0" u="none" strike="noStrike" kern="0" cap="none" spc="0" normalizeH="0" baseline="0" noProof="0" dirty="0">
                <a:ln>
                  <a:noFill/>
                </a:ln>
                <a:solidFill>
                  <a:srgbClr val="000000"/>
                </a:solidFill>
                <a:effectLst/>
                <a:uLnTx/>
                <a:uFillTx/>
                <a:latin typeface="Century Gothic" pitchFamily="34" charset="0"/>
                <a:ea typeface="+mn-ea"/>
                <a:cs typeface="+mn-cs"/>
              </a:rPr>
              <a:t>Manage deductions, settlements, accruals</a:t>
            </a:r>
          </a:p>
          <a:p>
            <a:pPr marL="347654" marR="0" lvl="0" indent="-347654" algn="l" defTabSz="914377" rtl="0" eaLnBrk="1" fontAlgn="base" latinLnBrk="0" hangingPunct="1">
              <a:lnSpc>
                <a:spcPct val="100000"/>
              </a:lnSpc>
              <a:spcBef>
                <a:spcPts val="600"/>
              </a:spcBef>
              <a:spcAft>
                <a:spcPct val="65000"/>
              </a:spcAft>
              <a:buClr>
                <a:srgbClr val="DE6530"/>
              </a:buClr>
              <a:buSzTx/>
              <a:buFontTx/>
              <a:buChar char="•"/>
              <a:tabLst/>
              <a:defRPr/>
            </a:pPr>
            <a:r>
              <a:rPr kumimoji="0" lang="en-US" sz="1600" b="0" i="0" u="none" strike="noStrike" kern="0" cap="none" spc="0" normalizeH="0" baseline="0" noProof="0" dirty="0">
                <a:ln>
                  <a:noFill/>
                </a:ln>
                <a:solidFill>
                  <a:srgbClr val="000000"/>
                </a:solidFill>
                <a:effectLst/>
                <a:uLnTx/>
                <a:uFillTx/>
                <a:latin typeface="Century Gothic" pitchFamily="34" charset="0"/>
                <a:ea typeface="+mn-ea"/>
                <a:cs typeface="+mn-cs"/>
              </a:rPr>
              <a:t>Centralize planning, budgeting, trade execution</a:t>
            </a:r>
          </a:p>
          <a:p>
            <a:pPr marL="0" marR="0" lvl="0" indent="0" algn="ctr" defTabSz="914377" rtl="0" eaLnBrk="1" fontAlgn="base" latinLnBrk="0" hangingPunct="1">
              <a:lnSpc>
                <a:spcPct val="100000"/>
              </a:lnSpc>
              <a:spcBef>
                <a:spcPts val="600"/>
              </a:spcBef>
              <a:spcAft>
                <a:spcPct val="65000"/>
              </a:spcAft>
              <a:buClr>
                <a:srgbClr val="DE6530"/>
              </a:buClr>
              <a:buSzTx/>
              <a:buFontTx/>
              <a:buNone/>
              <a:tabLst/>
              <a:defRPr/>
            </a:pPr>
            <a:r>
              <a:rPr kumimoji="0" lang="en-US" sz="1600" b="1" i="0" u="none" strike="noStrike" kern="0" cap="none" spc="0" normalizeH="0" baseline="0" noProof="0" dirty="0">
                <a:ln>
                  <a:noFill/>
                </a:ln>
                <a:solidFill>
                  <a:srgbClr val="000000"/>
                </a:solidFill>
                <a:effectLst/>
                <a:uLnTx/>
                <a:uFillTx/>
                <a:latin typeface="Century Gothic" pitchFamily="34" charset="0"/>
                <a:ea typeface="+mn-ea"/>
                <a:cs typeface="+mn-cs"/>
              </a:rPr>
              <a:t>TRANSACTION FOCUSED</a:t>
            </a:r>
            <a:br>
              <a:rPr kumimoji="0" lang="en-US" sz="2000" b="0" i="0" u="none" strike="noStrike" kern="0" cap="none" spc="0" normalizeH="0" baseline="0" noProof="0" dirty="0">
                <a:ln>
                  <a:noFill/>
                </a:ln>
                <a:solidFill>
                  <a:srgbClr val="000000"/>
                </a:solidFill>
                <a:effectLst/>
                <a:uLnTx/>
                <a:uFillTx/>
                <a:latin typeface="Century Gothic" pitchFamily="34" charset="0"/>
                <a:ea typeface="+mn-ea"/>
                <a:cs typeface="+mn-cs"/>
              </a:rPr>
            </a:br>
            <a:endParaRPr kumimoji="0" lang="en-US" sz="2000" b="0" i="0" u="none" strike="noStrike" kern="0" cap="none" spc="0" normalizeH="0" baseline="0" noProof="0" dirty="0">
              <a:ln>
                <a:noFill/>
              </a:ln>
              <a:solidFill>
                <a:srgbClr val="000000"/>
              </a:solidFill>
              <a:effectLst/>
              <a:uLnTx/>
              <a:uFillTx/>
              <a:latin typeface="Century Gothic" pitchFamily="34" charset="0"/>
              <a:ea typeface="+mn-ea"/>
              <a:cs typeface="+mn-cs"/>
            </a:endParaRPr>
          </a:p>
          <a:p>
            <a:pPr marL="0" marR="0" lvl="0" indent="0" algn="l" defTabSz="914377" rtl="0" eaLnBrk="1" fontAlgn="base" latinLnBrk="0" hangingPunct="1">
              <a:lnSpc>
                <a:spcPct val="100000"/>
              </a:lnSpc>
              <a:spcBef>
                <a:spcPct val="65000"/>
              </a:spcBef>
              <a:spcAft>
                <a:spcPct val="65000"/>
              </a:spcAft>
              <a:buClr>
                <a:srgbClr val="96141C"/>
              </a:buClr>
              <a:buSzTx/>
              <a:buFontTx/>
              <a:buNone/>
              <a:tabLst/>
              <a:defRPr/>
            </a:pPr>
            <a:endParaRPr kumimoji="0" lang="en-US" sz="2000" b="0" i="0" u="none" strike="noStrike" kern="0" cap="none" spc="0" normalizeH="0" baseline="0" noProof="0" dirty="0">
              <a:ln>
                <a:noFill/>
              </a:ln>
              <a:solidFill>
                <a:srgbClr val="000000"/>
              </a:solidFill>
              <a:effectLst/>
              <a:uLnTx/>
              <a:uFillTx/>
              <a:latin typeface="Century Gothic" pitchFamily="34" charset="0"/>
              <a:ea typeface="+mn-ea"/>
              <a:cs typeface="+mn-cs"/>
            </a:endParaRPr>
          </a:p>
        </p:txBody>
      </p:sp>
      <p:sp>
        <p:nvSpPr>
          <p:cNvPr id="14" name="Text Box 2">
            <a:extLst>
              <a:ext uri="{FF2B5EF4-FFF2-40B4-BE49-F238E27FC236}">
                <a16:creationId xmlns:a16="http://schemas.microsoft.com/office/drawing/2014/main" id="{21647876-FB69-45B4-A668-BE4C72539B02}"/>
              </a:ext>
            </a:extLst>
          </p:cNvPr>
          <p:cNvSpPr txBox="1">
            <a:spLocks noChangeArrowheads="1"/>
          </p:cNvSpPr>
          <p:nvPr/>
        </p:nvSpPr>
        <p:spPr bwMode="auto">
          <a:xfrm>
            <a:off x="5927184" y="3747215"/>
            <a:ext cx="6012934" cy="304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9" tIns="41029" rIns="82059" bIns="41029">
            <a:spAutoFit/>
          </a:bodyPr>
          <a:lstStyle>
            <a:lvl1pPr marL="457200" indent="-457200">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50000"/>
              </a:spcBef>
              <a:spcAft>
                <a:spcPct val="50000"/>
              </a:spcAft>
              <a:buChar char="•"/>
              <a:defRPr>
                <a:solidFill>
                  <a:schemeClr val="tx1"/>
                </a:solidFill>
                <a:latin typeface="Century Gothic" pitchFamily="34" charset="0"/>
              </a:defRPr>
            </a:lvl6pPr>
            <a:lvl7pPr marL="2971800" indent="-228600" eaLnBrk="0" fontAlgn="base" hangingPunct="0">
              <a:spcBef>
                <a:spcPct val="50000"/>
              </a:spcBef>
              <a:spcAft>
                <a:spcPct val="50000"/>
              </a:spcAft>
              <a:buChar char="•"/>
              <a:defRPr>
                <a:solidFill>
                  <a:schemeClr val="tx1"/>
                </a:solidFill>
                <a:latin typeface="Century Gothic" pitchFamily="34" charset="0"/>
              </a:defRPr>
            </a:lvl7pPr>
            <a:lvl8pPr marL="3429000" indent="-228600" eaLnBrk="0" fontAlgn="base" hangingPunct="0">
              <a:spcBef>
                <a:spcPct val="50000"/>
              </a:spcBef>
              <a:spcAft>
                <a:spcPct val="50000"/>
              </a:spcAft>
              <a:buChar char="•"/>
              <a:defRPr>
                <a:solidFill>
                  <a:schemeClr val="tx1"/>
                </a:solidFill>
                <a:latin typeface="Century Gothic" pitchFamily="34" charset="0"/>
              </a:defRPr>
            </a:lvl8pPr>
            <a:lvl9pPr marL="3886200" indent="-228600" eaLnBrk="0" fontAlgn="base" hangingPunct="0">
              <a:spcBef>
                <a:spcPct val="50000"/>
              </a:spcBef>
              <a:spcAft>
                <a:spcPct val="50000"/>
              </a:spcAft>
              <a:buChar char="•"/>
              <a:defRPr>
                <a:solidFill>
                  <a:schemeClr val="tx1"/>
                </a:solidFill>
                <a:latin typeface="Century Gothic" pitchFamily="34" charset="0"/>
              </a:defRPr>
            </a:lvl9pPr>
          </a:lstStyle>
          <a:p>
            <a:pPr marL="0" marR="0" lvl="0" indent="0" algn="l" defTabSz="914377" rtl="0" eaLnBrk="1" fontAlgn="base" latinLnBrk="0" hangingPunct="1">
              <a:lnSpc>
                <a:spcPct val="100000"/>
              </a:lnSpc>
              <a:spcBef>
                <a:spcPts val="600"/>
              </a:spcBef>
              <a:spcAft>
                <a:spcPct val="65000"/>
              </a:spcAft>
              <a:buClr>
                <a:srgbClr val="96141C"/>
              </a:buClr>
              <a:buSzTx/>
              <a:buFontTx/>
              <a:buNone/>
              <a:tabLst/>
              <a:defRPr/>
            </a:pPr>
            <a:r>
              <a:rPr kumimoji="0" lang="en-US" sz="1800" b="1" i="0" u="none" strike="noStrike" kern="0" cap="none" spc="0" normalizeH="0" baseline="0" noProof="0" dirty="0">
                <a:ln>
                  <a:noFill/>
                </a:ln>
                <a:solidFill>
                  <a:srgbClr val="DE6530"/>
                </a:solidFill>
                <a:effectLst/>
                <a:uLnTx/>
                <a:uFillTx/>
                <a:latin typeface="Century Gothic" pitchFamily="34" charset="0"/>
                <a:ea typeface="+mn-ea"/>
                <a:cs typeface="+mn-cs"/>
              </a:rPr>
              <a:t>WHY TPO? – How efficiently and how to improve?</a:t>
            </a:r>
          </a:p>
          <a:p>
            <a:pPr marL="347654" marR="0" lvl="0" indent="-347654" algn="l" defTabSz="914377" rtl="0" eaLnBrk="1" fontAlgn="base" latinLnBrk="0" hangingPunct="1">
              <a:lnSpc>
                <a:spcPct val="100000"/>
              </a:lnSpc>
              <a:spcBef>
                <a:spcPts val="600"/>
              </a:spcBef>
              <a:spcAft>
                <a:spcPct val="65000"/>
              </a:spcAft>
              <a:buClr>
                <a:srgbClr val="DE6530"/>
              </a:buClr>
              <a:buSzTx/>
              <a:buFontTx/>
              <a:buChar char="•"/>
              <a:tabLst/>
              <a:defRPr/>
            </a:pPr>
            <a:r>
              <a:rPr kumimoji="0" lang="en-US" sz="1600" b="0" i="0" u="none" strike="noStrike" kern="0" cap="none" spc="0" normalizeH="0" baseline="0" noProof="0" dirty="0">
                <a:ln>
                  <a:noFill/>
                </a:ln>
                <a:solidFill>
                  <a:srgbClr val="000000"/>
                </a:solidFill>
                <a:effectLst/>
                <a:uLnTx/>
                <a:uFillTx/>
                <a:latin typeface="Century Gothic" pitchFamily="34" charset="0"/>
                <a:ea typeface="+mn-ea"/>
                <a:cs typeface="+mn-cs"/>
              </a:rPr>
              <a:t>Quantify return on trade investment</a:t>
            </a:r>
          </a:p>
          <a:p>
            <a:pPr marL="347654" marR="0" lvl="0" indent="-347654" algn="l" defTabSz="914377" rtl="0" eaLnBrk="1" fontAlgn="base" latinLnBrk="0" hangingPunct="1">
              <a:lnSpc>
                <a:spcPct val="100000"/>
              </a:lnSpc>
              <a:spcBef>
                <a:spcPts val="600"/>
              </a:spcBef>
              <a:spcAft>
                <a:spcPct val="65000"/>
              </a:spcAft>
              <a:buClr>
                <a:srgbClr val="DE6530"/>
              </a:buClr>
              <a:buSzTx/>
              <a:buFontTx/>
              <a:buChar char="•"/>
              <a:tabLst/>
              <a:defRPr/>
            </a:pPr>
            <a:r>
              <a:rPr kumimoji="0" lang="en-US" sz="1600" b="0" i="0" u="none" strike="noStrike" kern="0" cap="none" spc="0" normalizeH="0" baseline="0" noProof="0" dirty="0">
                <a:ln>
                  <a:noFill/>
                </a:ln>
                <a:solidFill>
                  <a:srgbClr val="000000"/>
                </a:solidFill>
                <a:effectLst/>
                <a:uLnTx/>
                <a:uFillTx/>
                <a:latin typeface="Century Gothic" pitchFamily="34" charset="0"/>
                <a:ea typeface="+mn-ea"/>
                <a:cs typeface="+mn-cs"/>
              </a:rPr>
              <a:t>Gain visibility to base and promotional trends</a:t>
            </a:r>
          </a:p>
          <a:p>
            <a:pPr marL="347654" marR="0" lvl="0" indent="-347654" algn="l" defTabSz="914377" rtl="0" eaLnBrk="1" fontAlgn="base" latinLnBrk="0" hangingPunct="1">
              <a:lnSpc>
                <a:spcPct val="100000"/>
              </a:lnSpc>
              <a:spcBef>
                <a:spcPts val="600"/>
              </a:spcBef>
              <a:spcAft>
                <a:spcPct val="65000"/>
              </a:spcAft>
              <a:buClr>
                <a:srgbClr val="DE6530"/>
              </a:buClr>
              <a:buSzTx/>
              <a:buFontTx/>
              <a:buChar char="•"/>
              <a:tabLst/>
              <a:defRPr/>
            </a:pPr>
            <a:r>
              <a:rPr kumimoji="0" lang="en-US" sz="1600" b="0" i="0" u="none" strike="noStrike" kern="0" cap="none" spc="0" normalizeH="0" baseline="0" noProof="0" dirty="0">
                <a:ln>
                  <a:noFill/>
                </a:ln>
                <a:solidFill>
                  <a:srgbClr val="000000"/>
                </a:solidFill>
                <a:effectLst/>
                <a:uLnTx/>
                <a:uFillTx/>
                <a:latin typeface="Century Gothic" pitchFamily="34" charset="0"/>
                <a:ea typeface="+mn-ea"/>
                <a:cs typeface="+mn-cs"/>
              </a:rPr>
              <a:t>Make more informed, predictable planning decisions</a:t>
            </a:r>
          </a:p>
          <a:p>
            <a:pPr marL="347654" marR="0" lvl="0" indent="-347654" algn="l" defTabSz="914377" rtl="0" eaLnBrk="1" fontAlgn="base" latinLnBrk="0" hangingPunct="1">
              <a:lnSpc>
                <a:spcPct val="100000"/>
              </a:lnSpc>
              <a:spcBef>
                <a:spcPts val="600"/>
              </a:spcBef>
              <a:spcAft>
                <a:spcPct val="65000"/>
              </a:spcAft>
              <a:buClr>
                <a:srgbClr val="DE6530"/>
              </a:buClr>
              <a:buSzTx/>
              <a:buFontTx/>
              <a:buChar char="•"/>
              <a:tabLst/>
              <a:defRPr/>
            </a:pPr>
            <a:r>
              <a:rPr kumimoji="0" lang="en-US" sz="1600" b="0" i="0" u="none" strike="noStrike" kern="0" cap="none" spc="0" normalizeH="0" baseline="0" noProof="0" dirty="0">
                <a:ln>
                  <a:noFill/>
                </a:ln>
                <a:solidFill>
                  <a:srgbClr val="000000"/>
                </a:solidFill>
                <a:effectLst/>
                <a:uLnTx/>
                <a:uFillTx/>
                <a:latin typeface="Century Gothic" pitchFamily="34" charset="0"/>
                <a:ea typeface="+mn-ea"/>
                <a:cs typeface="+mn-cs"/>
              </a:rPr>
              <a:t>Improve trade investment analysis and planning processes and outcomes</a:t>
            </a:r>
          </a:p>
          <a:p>
            <a:pPr marL="0" marR="0" lvl="0" indent="0" algn="ctr" defTabSz="914377" rtl="0" eaLnBrk="1" fontAlgn="base" latinLnBrk="0" hangingPunct="1">
              <a:lnSpc>
                <a:spcPct val="100000"/>
              </a:lnSpc>
              <a:spcBef>
                <a:spcPts val="600"/>
              </a:spcBef>
              <a:spcAft>
                <a:spcPct val="65000"/>
              </a:spcAft>
              <a:buClr>
                <a:srgbClr val="DE6530"/>
              </a:buClr>
              <a:buSzTx/>
              <a:buFontTx/>
              <a:buNone/>
              <a:tabLst/>
              <a:defRPr/>
            </a:pPr>
            <a:r>
              <a:rPr kumimoji="0" lang="en-US" sz="1600" b="1" i="0" u="none" strike="noStrike" kern="0" cap="none" spc="0" normalizeH="0" baseline="0" noProof="0" dirty="0">
                <a:ln>
                  <a:noFill/>
                </a:ln>
                <a:solidFill>
                  <a:srgbClr val="000000"/>
                </a:solidFill>
                <a:effectLst/>
                <a:uLnTx/>
                <a:uFillTx/>
                <a:latin typeface="Century Gothic" pitchFamily="34" charset="0"/>
                <a:ea typeface="+mn-ea"/>
                <a:cs typeface="+mn-cs"/>
              </a:rPr>
              <a:t>ANALYTICS FOCUSED</a:t>
            </a:r>
          </a:p>
        </p:txBody>
      </p:sp>
    </p:spTree>
    <p:extLst>
      <p:ext uri="{BB962C8B-B14F-4D97-AF65-F5344CB8AC3E}">
        <p14:creationId xmlns:p14="http://schemas.microsoft.com/office/powerpoint/2010/main" val="227812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11" name="TextBox 10">
            <a:extLst>
              <a:ext uri="{FF2B5EF4-FFF2-40B4-BE49-F238E27FC236}">
                <a16:creationId xmlns:a16="http://schemas.microsoft.com/office/drawing/2014/main" id="{518AF141-21C7-4A35-BFED-2AF3475924F0}"/>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Critical Components</a:t>
            </a:r>
          </a:p>
        </p:txBody>
      </p:sp>
      <p:grpSp>
        <p:nvGrpSpPr>
          <p:cNvPr id="12" name="Group 11">
            <a:extLst>
              <a:ext uri="{FF2B5EF4-FFF2-40B4-BE49-F238E27FC236}">
                <a16:creationId xmlns:a16="http://schemas.microsoft.com/office/drawing/2014/main" id="{85A46422-BFA8-4F5B-AA03-92FE4B2AB016}"/>
              </a:ext>
            </a:extLst>
          </p:cNvPr>
          <p:cNvGrpSpPr/>
          <p:nvPr/>
        </p:nvGrpSpPr>
        <p:grpSpPr>
          <a:xfrm>
            <a:off x="6687219" y="1593205"/>
            <a:ext cx="5101735" cy="4501905"/>
            <a:chOff x="194975" y="1881383"/>
            <a:chExt cx="3521556" cy="2892868"/>
          </a:xfrm>
        </p:grpSpPr>
        <p:grpSp>
          <p:nvGrpSpPr>
            <p:cNvPr id="13" name="Group 12">
              <a:extLst>
                <a:ext uri="{FF2B5EF4-FFF2-40B4-BE49-F238E27FC236}">
                  <a16:creationId xmlns:a16="http://schemas.microsoft.com/office/drawing/2014/main" id="{32C4DB5A-FD50-45BE-A75A-224ABC63BBC5}"/>
                </a:ext>
              </a:extLst>
            </p:cNvPr>
            <p:cNvGrpSpPr/>
            <p:nvPr/>
          </p:nvGrpSpPr>
          <p:grpSpPr>
            <a:xfrm>
              <a:off x="2434131" y="2732773"/>
              <a:ext cx="227530" cy="211466"/>
              <a:chOff x="3488819" y="2169687"/>
              <a:chExt cx="261222" cy="242779"/>
            </a:xfrm>
          </p:grpSpPr>
          <p:sp>
            <p:nvSpPr>
              <p:cNvPr id="99" name="Shape 203">
                <a:extLst>
                  <a:ext uri="{FF2B5EF4-FFF2-40B4-BE49-F238E27FC236}">
                    <a16:creationId xmlns:a16="http://schemas.microsoft.com/office/drawing/2014/main" id="{F87B1C96-4E03-4409-B9DE-AF13FE899923}"/>
                  </a:ext>
                </a:extLst>
              </p:cNvPr>
              <p:cNvSpPr/>
              <p:nvPr/>
            </p:nvSpPr>
            <p:spPr>
              <a:xfrm>
                <a:off x="3503741" y="2308966"/>
                <a:ext cx="246300" cy="103500"/>
              </a:xfrm>
              <a:custGeom>
                <a:avLst/>
                <a:gdLst/>
                <a:ahLst/>
                <a:cxnLst/>
                <a:rect l="0" t="0" r="0" b="0"/>
                <a:pathLst>
                  <a:path w="120000" h="120000" extrusionOk="0">
                    <a:moveTo>
                      <a:pt x="119999" y="0"/>
                    </a:moveTo>
                    <a:lnTo>
                      <a:pt x="92121" y="40481"/>
                    </a:lnTo>
                    <a:lnTo>
                      <a:pt x="0" y="119999"/>
                    </a:lnTo>
                    <a:lnTo>
                      <a:pt x="24242" y="82409"/>
                    </a:lnTo>
                    <a:lnTo>
                      <a:pt x="119999"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00" name="Shape 204">
                <a:extLst>
                  <a:ext uri="{FF2B5EF4-FFF2-40B4-BE49-F238E27FC236}">
                    <a16:creationId xmlns:a16="http://schemas.microsoft.com/office/drawing/2014/main" id="{DB94123B-083F-4C88-8607-2D001FB3E23A}"/>
                  </a:ext>
                </a:extLst>
              </p:cNvPr>
              <p:cNvSpPr/>
              <p:nvPr/>
            </p:nvSpPr>
            <p:spPr>
              <a:xfrm>
                <a:off x="3488819" y="2169687"/>
                <a:ext cx="261000" cy="210000"/>
              </a:xfrm>
              <a:custGeom>
                <a:avLst/>
                <a:gdLst/>
                <a:ahLst/>
                <a:cxnLst/>
                <a:rect l="0" t="0" r="0" b="0"/>
                <a:pathLst>
                  <a:path w="120000" h="120000" extrusionOk="0">
                    <a:moveTo>
                      <a:pt x="94857" y="0"/>
                    </a:moveTo>
                    <a:lnTo>
                      <a:pt x="100000" y="20591"/>
                    </a:lnTo>
                    <a:lnTo>
                      <a:pt x="105714" y="40473"/>
                    </a:lnTo>
                    <a:lnTo>
                      <a:pt x="112571" y="61065"/>
                    </a:lnTo>
                    <a:lnTo>
                      <a:pt x="120000" y="79526"/>
                    </a:lnTo>
                    <a:lnTo>
                      <a:pt x="29714" y="120000"/>
                    </a:lnTo>
                    <a:lnTo>
                      <a:pt x="24000" y="99408"/>
                    </a:lnTo>
                    <a:lnTo>
                      <a:pt x="17142" y="79526"/>
                    </a:lnTo>
                    <a:lnTo>
                      <a:pt x="9142" y="61065"/>
                    </a:lnTo>
                    <a:lnTo>
                      <a:pt x="0" y="41893"/>
                    </a:lnTo>
                    <a:lnTo>
                      <a:pt x="9485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24AA0452-7CCD-4DB1-BEEC-A266C3B9DD58}"/>
                </a:ext>
              </a:extLst>
            </p:cNvPr>
            <p:cNvGrpSpPr/>
            <p:nvPr/>
          </p:nvGrpSpPr>
          <p:grpSpPr>
            <a:xfrm rot="1989534">
              <a:off x="1502721" y="3544800"/>
              <a:ext cx="175610" cy="223156"/>
              <a:chOff x="2914291" y="3232936"/>
              <a:chExt cx="201614" cy="256200"/>
            </a:xfrm>
          </p:grpSpPr>
          <p:sp>
            <p:nvSpPr>
              <p:cNvPr id="97" name="Shape 205">
                <a:extLst>
                  <a:ext uri="{FF2B5EF4-FFF2-40B4-BE49-F238E27FC236}">
                    <a16:creationId xmlns:a16="http://schemas.microsoft.com/office/drawing/2014/main" id="{921177CC-5B98-4474-A890-C7F34256677D}"/>
                  </a:ext>
                </a:extLst>
              </p:cNvPr>
              <p:cNvSpPr/>
              <p:nvPr/>
            </p:nvSpPr>
            <p:spPr>
              <a:xfrm>
                <a:off x="2914291" y="3249103"/>
                <a:ext cx="53700" cy="239700"/>
              </a:xfrm>
              <a:custGeom>
                <a:avLst/>
                <a:gdLst/>
                <a:ahLst/>
                <a:cxnLst/>
                <a:rect l="0" t="0" r="0" b="0"/>
                <a:pathLst>
                  <a:path w="120000" h="120000" extrusionOk="0">
                    <a:moveTo>
                      <a:pt x="0" y="0"/>
                    </a:moveTo>
                    <a:lnTo>
                      <a:pt x="58604" y="1243"/>
                    </a:lnTo>
                    <a:lnTo>
                      <a:pt x="120000" y="120000"/>
                    </a:lnTo>
                    <a:lnTo>
                      <a:pt x="61395" y="113782"/>
                    </a:lnTo>
                    <a:lnTo>
                      <a:pt x="0"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8" name="Shape 206">
                <a:extLst>
                  <a:ext uri="{FF2B5EF4-FFF2-40B4-BE49-F238E27FC236}">
                    <a16:creationId xmlns:a16="http://schemas.microsoft.com/office/drawing/2014/main" id="{477A648E-DF2F-45EC-B2FE-8FAB4BE26621}"/>
                  </a:ext>
                </a:extLst>
              </p:cNvPr>
              <p:cNvSpPr/>
              <p:nvPr/>
            </p:nvSpPr>
            <p:spPr>
              <a:xfrm>
                <a:off x="2940405" y="3232936"/>
                <a:ext cx="175500" cy="256200"/>
              </a:xfrm>
              <a:custGeom>
                <a:avLst/>
                <a:gdLst/>
                <a:ahLst/>
                <a:cxnLst/>
                <a:rect l="0" t="0" r="0" b="0"/>
                <a:pathLst>
                  <a:path w="120000" h="120000" extrusionOk="0">
                    <a:moveTo>
                      <a:pt x="102127" y="0"/>
                    </a:moveTo>
                    <a:lnTo>
                      <a:pt x="120000" y="109514"/>
                    </a:lnTo>
                    <a:lnTo>
                      <a:pt x="94468" y="111262"/>
                    </a:lnTo>
                    <a:lnTo>
                      <a:pt x="68936" y="113009"/>
                    </a:lnTo>
                    <a:lnTo>
                      <a:pt x="43404" y="116504"/>
                    </a:lnTo>
                    <a:lnTo>
                      <a:pt x="18723" y="120000"/>
                    </a:lnTo>
                    <a:lnTo>
                      <a:pt x="0" y="8737"/>
                    </a:lnTo>
                    <a:lnTo>
                      <a:pt x="25531" y="8155"/>
                    </a:lnTo>
                    <a:lnTo>
                      <a:pt x="51914" y="6407"/>
                    </a:lnTo>
                    <a:lnTo>
                      <a:pt x="76595" y="3495"/>
                    </a:lnTo>
                    <a:lnTo>
                      <a:pt x="10212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5" name="Group 14">
              <a:extLst>
                <a:ext uri="{FF2B5EF4-FFF2-40B4-BE49-F238E27FC236}">
                  <a16:creationId xmlns:a16="http://schemas.microsoft.com/office/drawing/2014/main" id="{E4E61C77-7EAF-4327-A27A-D22B98665F3D}"/>
                </a:ext>
              </a:extLst>
            </p:cNvPr>
            <p:cNvGrpSpPr/>
            <p:nvPr/>
          </p:nvGrpSpPr>
          <p:grpSpPr>
            <a:xfrm>
              <a:off x="1198228" y="2697028"/>
              <a:ext cx="261045" cy="244153"/>
              <a:chOff x="2069908" y="2128649"/>
              <a:chExt cx="299700" cy="280306"/>
            </a:xfrm>
          </p:grpSpPr>
          <p:sp>
            <p:nvSpPr>
              <p:cNvPr id="95" name="Shape 207">
                <a:extLst>
                  <a:ext uri="{FF2B5EF4-FFF2-40B4-BE49-F238E27FC236}">
                    <a16:creationId xmlns:a16="http://schemas.microsoft.com/office/drawing/2014/main" id="{AEE22529-1A61-4919-B001-AC676925A8F0}"/>
                  </a:ext>
                </a:extLst>
              </p:cNvPr>
              <p:cNvSpPr/>
              <p:nvPr/>
            </p:nvSpPr>
            <p:spPr>
              <a:xfrm>
                <a:off x="2069908" y="2248455"/>
                <a:ext cx="236100" cy="160500"/>
              </a:xfrm>
              <a:custGeom>
                <a:avLst/>
                <a:gdLst/>
                <a:ahLst/>
                <a:cxnLst/>
                <a:rect l="0" t="0" r="0" b="0"/>
                <a:pathLst>
                  <a:path w="120000" h="120000" extrusionOk="0">
                    <a:moveTo>
                      <a:pt x="0" y="0"/>
                    </a:moveTo>
                    <a:lnTo>
                      <a:pt x="120000" y="95813"/>
                    </a:lnTo>
                    <a:lnTo>
                      <a:pt x="120000" y="120000"/>
                    </a:lnTo>
                    <a:lnTo>
                      <a:pt x="5052" y="26976"/>
                    </a:lnTo>
                    <a:lnTo>
                      <a:pt x="0"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6" name="Shape 208">
                <a:extLst>
                  <a:ext uri="{FF2B5EF4-FFF2-40B4-BE49-F238E27FC236}">
                    <a16:creationId xmlns:a16="http://schemas.microsoft.com/office/drawing/2014/main" id="{862FC9F9-022D-4CA5-824B-923FD73E6869}"/>
                  </a:ext>
                </a:extLst>
              </p:cNvPr>
              <p:cNvSpPr/>
              <p:nvPr/>
            </p:nvSpPr>
            <p:spPr>
              <a:xfrm>
                <a:off x="2069908" y="2128649"/>
                <a:ext cx="299700" cy="257100"/>
              </a:xfrm>
              <a:custGeom>
                <a:avLst/>
                <a:gdLst/>
                <a:ahLst/>
                <a:cxnLst/>
                <a:rect l="0" t="0" r="0" b="0"/>
                <a:pathLst>
                  <a:path w="120000" h="120000" extrusionOk="0">
                    <a:moveTo>
                      <a:pt x="31867" y="0"/>
                    </a:moveTo>
                    <a:lnTo>
                      <a:pt x="120000" y="56231"/>
                    </a:lnTo>
                    <a:lnTo>
                      <a:pt x="112531" y="71304"/>
                    </a:lnTo>
                    <a:lnTo>
                      <a:pt x="105560" y="87536"/>
                    </a:lnTo>
                    <a:lnTo>
                      <a:pt x="100082" y="103768"/>
                    </a:lnTo>
                    <a:lnTo>
                      <a:pt x="94605" y="120000"/>
                    </a:lnTo>
                    <a:lnTo>
                      <a:pt x="0" y="60289"/>
                    </a:lnTo>
                    <a:lnTo>
                      <a:pt x="8962" y="46376"/>
                    </a:lnTo>
                    <a:lnTo>
                      <a:pt x="17427" y="31304"/>
                    </a:lnTo>
                    <a:lnTo>
                      <a:pt x="24896" y="15652"/>
                    </a:lnTo>
                    <a:lnTo>
                      <a:pt x="3186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6" name="Group 15">
              <a:extLst>
                <a:ext uri="{FF2B5EF4-FFF2-40B4-BE49-F238E27FC236}">
                  <a16:creationId xmlns:a16="http://schemas.microsoft.com/office/drawing/2014/main" id="{BD6F2156-83C7-45E9-8893-A9993632A2C7}"/>
                </a:ext>
              </a:extLst>
            </p:cNvPr>
            <p:cNvGrpSpPr/>
            <p:nvPr/>
          </p:nvGrpSpPr>
          <p:grpSpPr>
            <a:xfrm>
              <a:off x="194975" y="1881383"/>
              <a:ext cx="1147136" cy="1146091"/>
              <a:chOff x="938911" y="3243909"/>
              <a:chExt cx="1317000" cy="1315800"/>
            </a:xfrm>
          </p:grpSpPr>
          <p:sp>
            <p:nvSpPr>
              <p:cNvPr id="78" name="Shape 191">
                <a:extLst>
                  <a:ext uri="{FF2B5EF4-FFF2-40B4-BE49-F238E27FC236}">
                    <a16:creationId xmlns:a16="http://schemas.microsoft.com/office/drawing/2014/main" id="{C17FCA79-5759-478A-8D8A-4E4AA390951D}"/>
                  </a:ext>
                </a:extLst>
              </p:cNvPr>
              <p:cNvSpPr/>
              <p:nvPr/>
            </p:nvSpPr>
            <p:spPr>
              <a:xfrm>
                <a:off x="981877" y="3297775"/>
                <a:ext cx="1211401" cy="1202699"/>
              </a:xfrm>
              <a:prstGeom prst="ellipse">
                <a:avLst/>
              </a:prstGeom>
              <a:solidFill>
                <a:srgbClr val="FFFFFF"/>
              </a:solidFill>
              <a:ln>
                <a:noFill/>
              </a:ln>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79" name="Shape 209">
                <a:extLst>
                  <a:ext uri="{FF2B5EF4-FFF2-40B4-BE49-F238E27FC236}">
                    <a16:creationId xmlns:a16="http://schemas.microsoft.com/office/drawing/2014/main" id="{41DF63FC-6820-41A0-B5E6-389C7101ADD9}"/>
                  </a:ext>
                </a:extLst>
              </p:cNvPr>
              <p:cNvSpPr/>
              <p:nvPr/>
            </p:nvSpPr>
            <p:spPr>
              <a:xfrm>
                <a:off x="986167" y="3292408"/>
                <a:ext cx="1219800" cy="1218600"/>
              </a:xfrm>
              <a:custGeom>
                <a:avLst/>
                <a:gdLst/>
                <a:ahLst/>
                <a:cxnLst/>
                <a:rect l="0" t="0" r="0" b="0"/>
                <a:pathLst>
                  <a:path w="120000" h="120000" extrusionOk="0">
                    <a:moveTo>
                      <a:pt x="58960" y="0"/>
                    </a:moveTo>
                    <a:lnTo>
                      <a:pt x="65565" y="244"/>
                    </a:lnTo>
                    <a:lnTo>
                      <a:pt x="70458" y="857"/>
                    </a:lnTo>
                    <a:lnTo>
                      <a:pt x="75351" y="1959"/>
                    </a:lnTo>
                    <a:lnTo>
                      <a:pt x="80122" y="3428"/>
                    </a:lnTo>
                    <a:lnTo>
                      <a:pt x="84770" y="5387"/>
                    </a:lnTo>
                    <a:lnTo>
                      <a:pt x="89296" y="7469"/>
                    </a:lnTo>
                    <a:lnTo>
                      <a:pt x="93700" y="10285"/>
                    </a:lnTo>
                    <a:lnTo>
                      <a:pt x="97859" y="13346"/>
                    </a:lnTo>
                    <a:lnTo>
                      <a:pt x="101896" y="17020"/>
                    </a:lnTo>
                    <a:lnTo>
                      <a:pt x="104831" y="20081"/>
                    </a:lnTo>
                    <a:lnTo>
                      <a:pt x="107645" y="23510"/>
                    </a:lnTo>
                    <a:lnTo>
                      <a:pt x="110214" y="26938"/>
                    </a:lnTo>
                    <a:lnTo>
                      <a:pt x="112415" y="30612"/>
                    </a:lnTo>
                    <a:lnTo>
                      <a:pt x="113639" y="33061"/>
                    </a:lnTo>
                    <a:lnTo>
                      <a:pt x="114862" y="35510"/>
                    </a:lnTo>
                    <a:lnTo>
                      <a:pt x="115840" y="38081"/>
                    </a:lnTo>
                    <a:lnTo>
                      <a:pt x="116819" y="40653"/>
                    </a:lnTo>
                    <a:lnTo>
                      <a:pt x="118287" y="45795"/>
                    </a:lnTo>
                    <a:lnTo>
                      <a:pt x="119388" y="51183"/>
                    </a:lnTo>
                    <a:lnTo>
                      <a:pt x="119877" y="56448"/>
                    </a:lnTo>
                    <a:lnTo>
                      <a:pt x="120000" y="61959"/>
                    </a:lnTo>
                    <a:lnTo>
                      <a:pt x="119633" y="67346"/>
                    </a:lnTo>
                    <a:lnTo>
                      <a:pt x="118654" y="72612"/>
                    </a:lnTo>
                    <a:lnTo>
                      <a:pt x="117308" y="78000"/>
                    </a:lnTo>
                    <a:lnTo>
                      <a:pt x="115351" y="83020"/>
                    </a:lnTo>
                    <a:lnTo>
                      <a:pt x="113027" y="88163"/>
                    </a:lnTo>
                    <a:lnTo>
                      <a:pt x="110214" y="92938"/>
                    </a:lnTo>
                    <a:lnTo>
                      <a:pt x="106911" y="97469"/>
                    </a:lnTo>
                    <a:lnTo>
                      <a:pt x="103119" y="101755"/>
                    </a:lnTo>
                    <a:lnTo>
                      <a:pt x="98837" y="105795"/>
                    </a:lnTo>
                    <a:lnTo>
                      <a:pt x="94311" y="109346"/>
                    </a:lnTo>
                    <a:lnTo>
                      <a:pt x="89541" y="112285"/>
                    </a:lnTo>
                    <a:lnTo>
                      <a:pt x="84525" y="114857"/>
                    </a:lnTo>
                    <a:lnTo>
                      <a:pt x="79510" y="116816"/>
                    </a:lnTo>
                    <a:lnTo>
                      <a:pt x="74128" y="118408"/>
                    </a:lnTo>
                    <a:lnTo>
                      <a:pt x="68623" y="119510"/>
                    </a:lnTo>
                    <a:lnTo>
                      <a:pt x="63241" y="120000"/>
                    </a:lnTo>
                    <a:lnTo>
                      <a:pt x="62507" y="120000"/>
                    </a:lnTo>
                    <a:lnTo>
                      <a:pt x="61773" y="120000"/>
                    </a:lnTo>
                    <a:lnTo>
                      <a:pt x="61162" y="120000"/>
                    </a:lnTo>
                    <a:lnTo>
                      <a:pt x="60305" y="120000"/>
                    </a:lnTo>
                    <a:lnTo>
                      <a:pt x="59449" y="120000"/>
                    </a:lnTo>
                    <a:lnTo>
                      <a:pt x="58837" y="120000"/>
                    </a:lnTo>
                    <a:lnTo>
                      <a:pt x="57981" y="120000"/>
                    </a:lnTo>
                    <a:lnTo>
                      <a:pt x="57125" y="120000"/>
                    </a:lnTo>
                    <a:lnTo>
                      <a:pt x="54801" y="119877"/>
                    </a:lnTo>
                    <a:lnTo>
                      <a:pt x="55657" y="119877"/>
                    </a:lnTo>
                    <a:lnTo>
                      <a:pt x="56391" y="119877"/>
                    </a:lnTo>
                    <a:lnTo>
                      <a:pt x="57125" y="119877"/>
                    </a:lnTo>
                    <a:lnTo>
                      <a:pt x="57859" y="119877"/>
                    </a:lnTo>
                    <a:lnTo>
                      <a:pt x="58593" y="119877"/>
                    </a:lnTo>
                    <a:lnTo>
                      <a:pt x="59204" y="119877"/>
                    </a:lnTo>
                    <a:lnTo>
                      <a:pt x="59938" y="119877"/>
                    </a:lnTo>
                    <a:lnTo>
                      <a:pt x="60550" y="119877"/>
                    </a:lnTo>
                    <a:lnTo>
                      <a:pt x="65932" y="119265"/>
                    </a:lnTo>
                    <a:lnTo>
                      <a:pt x="71070" y="118408"/>
                    </a:lnTo>
                    <a:lnTo>
                      <a:pt x="76207" y="116816"/>
                    </a:lnTo>
                    <a:lnTo>
                      <a:pt x="81100" y="114979"/>
                    </a:lnTo>
                    <a:lnTo>
                      <a:pt x="85871" y="112530"/>
                    </a:lnTo>
                    <a:lnTo>
                      <a:pt x="90519" y="109591"/>
                    </a:lnTo>
                    <a:lnTo>
                      <a:pt x="94923" y="106285"/>
                    </a:lnTo>
                    <a:lnTo>
                      <a:pt x="98960" y="102367"/>
                    </a:lnTo>
                    <a:lnTo>
                      <a:pt x="102507" y="98204"/>
                    </a:lnTo>
                    <a:lnTo>
                      <a:pt x="105810" y="93918"/>
                    </a:lnTo>
                    <a:lnTo>
                      <a:pt x="108623" y="89265"/>
                    </a:lnTo>
                    <a:lnTo>
                      <a:pt x="110703" y="84367"/>
                    </a:lnTo>
                    <a:lnTo>
                      <a:pt x="112538" y="79469"/>
                    </a:lnTo>
                    <a:lnTo>
                      <a:pt x="113883" y="74448"/>
                    </a:lnTo>
                    <a:lnTo>
                      <a:pt x="114740" y="69428"/>
                    </a:lnTo>
                    <a:lnTo>
                      <a:pt x="115107" y="64163"/>
                    </a:lnTo>
                    <a:lnTo>
                      <a:pt x="115107" y="59020"/>
                    </a:lnTo>
                    <a:lnTo>
                      <a:pt x="114617" y="53755"/>
                    </a:lnTo>
                    <a:lnTo>
                      <a:pt x="113516" y="48734"/>
                    </a:lnTo>
                    <a:lnTo>
                      <a:pt x="112171" y="43591"/>
                    </a:lnTo>
                    <a:lnTo>
                      <a:pt x="111192" y="41142"/>
                    </a:lnTo>
                    <a:lnTo>
                      <a:pt x="110214" y="38693"/>
                    </a:lnTo>
                    <a:lnTo>
                      <a:pt x="109113" y="36367"/>
                    </a:lnTo>
                    <a:lnTo>
                      <a:pt x="107889" y="34040"/>
                    </a:lnTo>
                    <a:lnTo>
                      <a:pt x="105688" y="30612"/>
                    </a:lnTo>
                    <a:lnTo>
                      <a:pt x="103241" y="27183"/>
                    </a:lnTo>
                    <a:lnTo>
                      <a:pt x="100672" y="24000"/>
                    </a:lnTo>
                    <a:lnTo>
                      <a:pt x="97614" y="20938"/>
                    </a:lnTo>
                    <a:lnTo>
                      <a:pt x="93944" y="17510"/>
                    </a:lnTo>
                    <a:lnTo>
                      <a:pt x="89785" y="14448"/>
                    </a:lnTo>
                    <a:lnTo>
                      <a:pt x="85749" y="11877"/>
                    </a:lnTo>
                    <a:lnTo>
                      <a:pt x="81345" y="9673"/>
                    </a:lnTo>
                    <a:lnTo>
                      <a:pt x="76819" y="7959"/>
                    </a:lnTo>
                    <a:lnTo>
                      <a:pt x="72293" y="6612"/>
                    </a:lnTo>
                    <a:lnTo>
                      <a:pt x="67522" y="5510"/>
                    </a:lnTo>
                    <a:lnTo>
                      <a:pt x="62874" y="4897"/>
                    </a:lnTo>
                    <a:lnTo>
                      <a:pt x="56636" y="4653"/>
                    </a:lnTo>
                    <a:lnTo>
                      <a:pt x="50275" y="5020"/>
                    </a:lnTo>
                    <a:lnTo>
                      <a:pt x="44036" y="6244"/>
                    </a:lnTo>
                    <a:lnTo>
                      <a:pt x="38042" y="8081"/>
                    </a:lnTo>
                    <a:lnTo>
                      <a:pt x="32171" y="10530"/>
                    </a:lnTo>
                    <a:lnTo>
                      <a:pt x="26544" y="13714"/>
                    </a:lnTo>
                    <a:lnTo>
                      <a:pt x="22996" y="16285"/>
                    </a:lnTo>
                    <a:lnTo>
                      <a:pt x="19571" y="18979"/>
                    </a:lnTo>
                    <a:lnTo>
                      <a:pt x="16269" y="22163"/>
                    </a:lnTo>
                    <a:lnTo>
                      <a:pt x="13822" y="24734"/>
                    </a:lnTo>
                    <a:lnTo>
                      <a:pt x="11620" y="27551"/>
                    </a:lnTo>
                    <a:lnTo>
                      <a:pt x="9785" y="30244"/>
                    </a:lnTo>
                    <a:lnTo>
                      <a:pt x="7828" y="33306"/>
                    </a:lnTo>
                    <a:lnTo>
                      <a:pt x="6360" y="36000"/>
                    </a:lnTo>
                    <a:lnTo>
                      <a:pt x="4892" y="38938"/>
                    </a:lnTo>
                    <a:lnTo>
                      <a:pt x="3669" y="41877"/>
                    </a:lnTo>
                    <a:lnTo>
                      <a:pt x="2813" y="44816"/>
                    </a:lnTo>
                    <a:lnTo>
                      <a:pt x="1712" y="48857"/>
                    </a:lnTo>
                    <a:lnTo>
                      <a:pt x="856" y="52775"/>
                    </a:lnTo>
                    <a:lnTo>
                      <a:pt x="244" y="56816"/>
                    </a:lnTo>
                    <a:lnTo>
                      <a:pt x="0" y="60734"/>
                    </a:lnTo>
                    <a:lnTo>
                      <a:pt x="122" y="58408"/>
                    </a:lnTo>
                    <a:lnTo>
                      <a:pt x="489" y="54367"/>
                    </a:lnTo>
                    <a:lnTo>
                      <a:pt x="978" y="50081"/>
                    </a:lnTo>
                    <a:lnTo>
                      <a:pt x="1834" y="45918"/>
                    </a:lnTo>
                    <a:lnTo>
                      <a:pt x="2935" y="41877"/>
                    </a:lnTo>
                    <a:lnTo>
                      <a:pt x="4036" y="38693"/>
                    </a:lnTo>
                    <a:lnTo>
                      <a:pt x="5259" y="35755"/>
                    </a:lnTo>
                    <a:lnTo>
                      <a:pt x="6605" y="32693"/>
                    </a:lnTo>
                    <a:lnTo>
                      <a:pt x="8195" y="29632"/>
                    </a:lnTo>
                    <a:lnTo>
                      <a:pt x="10152" y="26693"/>
                    </a:lnTo>
                    <a:lnTo>
                      <a:pt x="12232" y="23632"/>
                    </a:lnTo>
                    <a:lnTo>
                      <a:pt x="14556" y="20938"/>
                    </a:lnTo>
                    <a:lnTo>
                      <a:pt x="17003" y="18244"/>
                    </a:lnTo>
                    <a:lnTo>
                      <a:pt x="20428" y="14938"/>
                    </a:lnTo>
                    <a:lnTo>
                      <a:pt x="23975" y="12000"/>
                    </a:lnTo>
                    <a:lnTo>
                      <a:pt x="27645" y="9428"/>
                    </a:lnTo>
                    <a:lnTo>
                      <a:pt x="33516" y="6122"/>
                    </a:lnTo>
                    <a:lnTo>
                      <a:pt x="39633" y="3551"/>
                    </a:lnTo>
                    <a:lnTo>
                      <a:pt x="45993" y="1591"/>
                    </a:lnTo>
                    <a:lnTo>
                      <a:pt x="52477" y="367"/>
                    </a:lnTo>
                    <a:lnTo>
                      <a:pt x="58960" y="0"/>
                    </a:lnTo>
                    <a:close/>
                  </a:path>
                </a:pathLst>
              </a:custGeom>
              <a:solidFill>
                <a:srgbClr val="C000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0" name="Shape 210">
                <a:extLst>
                  <a:ext uri="{FF2B5EF4-FFF2-40B4-BE49-F238E27FC236}">
                    <a16:creationId xmlns:a16="http://schemas.microsoft.com/office/drawing/2014/main" id="{01291C4A-881E-4DB0-9254-56C5178C15C6}"/>
                  </a:ext>
                </a:extLst>
              </p:cNvPr>
              <p:cNvSpPr/>
              <p:nvPr/>
            </p:nvSpPr>
            <p:spPr>
              <a:xfrm>
                <a:off x="938911" y="3243909"/>
                <a:ext cx="1317000" cy="1315800"/>
              </a:xfrm>
              <a:custGeom>
                <a:avLst/>
                <a:gdLst/>
                <a:ahLst/>
                <a:cxnLst/>
                <a:rect l="0" t="0" r="0" b="0"/>
                <a:pathLst>
                  <a:path w="120000" h="120000" extrusionOk="0">
                    <a:moveTo>
                      <a:pt x="58923" y="4423"/>
                    </a:moveTo>
                    <a:lnTo>
                      <a:pt x="52917" y="4763"/>
                    </a:lnTo>
                    <a:lnTo>
                      <a:pt x="46912" y="5897"/>
                    </a:lnTo>
                    <a:lnTo>
                      <a:pt x="41019" y="7712"/>
                    </a:lnTo>
                    <a:lnTo>
                      <a:pt x="35354" y="10094"/>
                    </a:lnTo>
                    <a:lnTo>
                      <a:pt x="29915" y="13156"/>
                    </a:lnTo>
                    <a:lnTo>
                      <a:pt x="26515" y="15538"/>
                    </a:lnTo>
                    <a:lnTo>
                      <a:pt x="23229" y="18260"/>
                    </a:lnTo>
                    <a:lnTo>
                      <a:pt x="20056" y="21323"/>
                    </a:lnTo>
                    <a:lnTo>
                      <a:pt x="17790" y="23818"/>
                    </a:lnTo>
                    <a:lnTo>
                      <a:pt x="15637" y="26313"/>
                    </a:lnTo>
                    <a:lnTo>
                      <a:pt x="13711" y="29149"/>
                    </a:lnTo>
                    <a:lnTo>
                      <a:pt x="11898" y="31871"/>
                    </a:lnTo>
                    <a:lnTo>
                      <a:pt x="10424" y="34706"/>
                    </a:lnTo>
                    <a:lnTo>
                      <a:pt x="9178" y="37542"/>
                    </a:lnTo>
                    <a:lnTo>
                      <a:pt x="8045" y="40264"/>
                    </a:lnTo>
                    <a:lnTo>
                      <a:pt x="7025" y="43213"/>
                    </a:lnTo>
                    <a:lnTo>
                      <a:pt x="5665" y="48090"/>
                    </a:lnTo>
                    <a:lnTo>
                      <a:pt x="4872" y="53081"/>
                    </a:lnTo>
                    <a:lnTo>
                      <a:pt x="4419" y="58185"/>
                    </a:lnTo>
                    <a:lnTo>
                      <a:pt x="4419" y="63175"/>
                    </a:lnTo>
                    <a:lnTo>
                      <a:pt x="4985" y="68279"/>
                    </a:lnTo>
                    <a:lnTo>
                      <a:pt x="6005" y="73270"/>
                    </a:lnTo>
                    <a:lnTo>
                      <a:pt x="7365" y="78034"/>
                    </a:lnTo>
                    <a:lnTo>
                      <a:pt x="9291" y="82911"/>
                    </a:lnTo>
                    <a:lnTo>
                      <a:pt x="11558" y="87448"/>
                    </a:lnTo>
                    <a:lnTo>
                      <a:pt x="14277" y="91871"/>
                    </a:lnTo>
                    <a:lnTo>
                      <a:pt x="17677" y="96068"/>
                    </a:lnTo>
                    <a:lnTo>
                      <a:pt x="21303" y="100037"/>
                    </a:lnTo>
                    <a:lnTo>
                      <a:pt x="24929" y="103213"/>
                    </a:lnTo>
                    <a:lnTo>
                      <a:pt x="28781" y="106049"/>
                    </a:lnTo>
                    <a:lnTo>
                      <a:pt x="32861" y="108657"/>
                    </a:lnTo>
                    <a:lnTo>
                      <a:pt x="37053" y="110586"/>
                    </a:lnTo>
                    <a:lnTo>
                      <a:pt x="41473" y="112400"/>
                    </a:lnTo>
                    <a:lnTo>
                      <a:pt x="45892" y="113761"/>
                    </a:lnTo>
                    <a:lnTo>
                      <a:pt x="50311" y="114782"/>
                    </a:lnTo>
                    <a:lnTo>
                      <a:pt x="54844" y="115349"/>
                    </a:lnTo>
                    <a:lnTo>
                      <a:pt x="56203" y="115463"/>
                    </a:lnTo>
                    <a:lnTo>
                      <a:pt x="57563" y="115576"/>
                    </a:lnTo>
                    <a:lnTo>
                      <a:pt x="58923" y="115576"/>
                    </a:lnTo>
                    <a:lnTo>
                      <a:pt x="60169" y="115576"/>
                    </a:lnTo>
                    <a:lnTo>
                      <a:pt x="60963" y="115576"/>
                    </a:lnTo>
                    <a:lnTo>
                      <a:pt x="61529" y="115576"/>
                    </a:lnTo>
                    <a:lnTo>
                      <a:pt x="62209" y="115576"/>
                    </a:lnTo>
                    <a:lnTo>
                      <a:pt x="62889" y="115576"/>
                    </a:lnTo>
                    <a:lnTo>
                      <a:pt x="67875" y="115122"/>
                    </a:lnTo>
                    <a:lnTo>
                      <a:pt x="72974" y="114102"/>
                    </a:lnTo>
                    <a:lnTo>
                      <a:pt x="77960" y="112627"/>
                    </a:lnTo>
                    <a:lnTo>
                      <a:pt x="82606" y="110812"/>
                    </a:lnTo>
                    <a:lnTo>
                      <a:pt x="87252" y="108431"/>
                    </a:lnTo>
                    <a:lnTo>
                      <a:pt x="91671" y="105708"/>
                    </a:lnTo>
                    <a:lnTo>
                      <a:pt x="95864" y="102419"/>
                    </a:lnTo>
                    <a:lnTo>
                      <a:pt x="99830" y="98676"/>
                    </a:lnTo>
                    <a:lnTo>
                      <a:pt x="103342" y="94706"/>
                    </a:lnTo>
                    <a:lnTo>
                      <a:pt x="106402" y="90510"/>
                    </a:lnTo>
                    <a:lnTo>
                      <a:pt x="109008" y="86086"/>
                    </a:lnTo>
                    <a:lnTo>
                      <a:pt x="111161" y="81323"/>
                    </a:lnTo>
                    <a:lnTo>
                      <a:pt x="112974" y="76672"/>
                    </a:lnTo>
                    <a:lnTo>
                      <a:pt x="114220" y="71682"/>
                    </a:lnTo>
                    <a:lnTo>
                      <a:pt x="115127" y="66805"/>
                    </a:lnTo>
                    <a:lnTo>
                      <a:pt x="115467" y="61814"/>
                    </a:lnTo>
                    <a:lnTo>
                      <a:pt x="115354" y="56710"/>
                    </a:lnTo>
                    <a:lnTo>
                      <a:pt x="114900" y="51833"/>
                    </a:lnTo>
                    <a:lnTo>
                      <a:pt x="113881" y="46843"/>
                    </a:lnTo>
                    <a:lnTo>
                      <a:pt x="112521" y="42079"/>
                    </a:lnTo>
                    <a:lnTo>
                      <a:pt x="111614" y="39697"/>
                    </a:lnTo>
                    <a:lnTo>
                      <a:pt x="110708" y="37315"/>
                    </a:lnTo>
                    <a:lnTo>
                      <a:pt x="109575" y="35047"/>
                    </a:lnTo>
                    <a:lnTo>
                      <a:pt x="108441" y="32778"/>
                    </a:lnTo>
                    <a:lnTo>
                      <a:pt x="106402" y="29376"/>
                    </a:lnTo>
                    <a:lnTo>
                      <a:pt x="104022" y="26200"/>
                    </a:lnTo>
                    <a:lnTo>
                      <a:pt x="101416" y="23024"/>
                    </a:lnTo>
                    <a:lnTo>
                      <a:pt x="98696" y="20189"/>
                    </a:lnTo>
                    <a:lnTo>
                      <a:pt x="94957" y="16786"/>
                    </a:lnTo>
                    <a:lnTo>
                      <a:pt x="91104" y="13950"/>
                    </a:lnTo>
                    <a:lnTo>
                      <a:pt x="87025" y="11342"/>
                    </a:lnTo>
                    <a:lnTo>
                      <a:pt x="82832" y="9413"/>
                    </a:lnTo>
                    <a:lnTo>
                      <a:pt x="78526" y="7599"/>
                    </a:lnTo>
                    <a:lnTo>
                      <a:pt x="74107" y="6238"/>
                    </a:lnTo>
                    <a:lnTo>
                      <a:pt x="69575" y="5217"/>
                    </a:lnTo>
                    <a:lnTo>
                      <a:pt x="65042" y="4650"/>
                    </a:lnTo>
                    <a:lnTo>
                      <a:pt x="58923" y="4423"/>
                    </a:lnTo>
                    <a:close/>
                    <a:moveTo>
                      <a:pt x="58923" y="0"/>
                    </a:moveTo>
                    <a:lnTo>
                      <a:pt x="65495" y="226"/>
                    </a:lnTo>
                    <a:lnTo>
                      <a:pt x="70254" y="907"/>
                    </a:lnTo>
                    <a:lnTo>
                      <a:pt x="75240" y="1928"/>
                    </a:lnTo>
                    <a:lnTo>
                      <a:pt x="80113" y="3402"/>
                    </a:lnTo>
                    <a:lnTo>
                      <a:pt x="84759" y="5330"/>
                    </a:lnTo>
                    <a:lnTo>
                      <a:pt x="89178" y="7599"/>
                    </a:lnTo>
                    <a:lnTo>
                      <a:pt x="93597" y="10207"/>
                    </a:lnTo>
                    <a:lnTo>
                      <a:pt x="97790" y="13383"/>
                    </a:lnTo>
                    <a:lnTo>
                      <a:pt x="101756" y="16786"/>
                    </a:lnTo>
                    <a:lnTo>
                      <a:pt x="104249" y="19508"/>
                    </a:lnTo>
                    <a:lnTo>
                      <a:pt x="106515" y="22117"/>
                    </a:lnTo>
                    <a:lnTo>
                      <a:pt x="108668" y="25066"/>
                    </a:lnTo>
                    <a:lnTo>
                      <a:pt x="110708" y="28015"/>
                    </a:lnTo>
                    <a:lnTo>
                      <a:pt x="112521" y="31077"/>
                    </a:lnTo>
                    <a:lnTo>
                      <a:pt x="114107" y="34026"/>
                    </a:lnTo>
                    <a:lnTo>
                      <a:pt x="115467" y="37202"/>
                    </a:lnTo>
                    <a:lnTo>
                      <a:pt x="116600" y="40491"/>
                    </a:lnTo>
                    <a:lnTo>
                      <a:pt x="118186" y="45708"/>
                    </a:lnTo>
                    <a:lnTo>
                      <a:pt x="119320" y="51039"/>
                    </a:lnTo>
                    <a:lnTo>
                      <a:pt x="119773" y="56483"/>
                    </a:lnTo>
                    <a:lnTo>
                      <a:pt x="120000" y="61814"/>
                    </a:lnTo>
                    <a:lnTo>
                      <a:pt x="119433" y="67258"/>
                    </a:lnTo>
                    <a:lnTo>
                      <a:pt x="118526" y="72589"/>
                    </a:lnTo>
                    <a:lnTo>
                      <a:pt x="117167" y="77920"/>
                    </a:lnTo>
                    <a:lnTo>
                      <a:pt x="115354" y="83024"/>
                    </a:lnTo>
                    <a:lnTo>
                      <a:pt x="112974" y="88128"/>
                    </a:lnTo>
                    <a:lnTo>
                      <a:pt x="110141" y="92892"/>
                    </a:lnTo>
                    <a:lnTo>
                      <a:pt x="106855" y="97429"/>
                    </a:lnTo>
                    <a:lnTo>
                      <a:pt x="103002" y="101739"/>
                    </a:lnTo>
                    <a:lnTo>
                      <a:pt x="99943" y="104801"/>
                    </a:lnTo>
                    <a:lnTo>
                      <a:pt x="96657" y="107637"/>
                    </a:lnTo>
                    <a:lnTo>
                      <a:pt x="93257" y="110018"/>
                    </a:lnTo>
                    <a:lnTo>
                      <a:pt x="89631" y="112173"/>
                    </a:lnTo>
                    <a:lnTo>
                      <a:pt x="85892" y="114215"/>
                    </a:lnTo>
                    <a:lnTo>
                      <a:pt x="82266" y="115803"/>
                    </a:lnTo>
                    <a:lnTo>
                      <a:pt x="78300" y="117277"/>
                    </a:lnTo>
                    <a:lnTo>
                      <a:pt x="74334" y="118298"/>
                    </a:lnTo>
                    <a:lnTo>
                      <a:pt x="70934" y="118979"/>
                    </a:lnTo>
                    <a:lnTo>
                      <a:pt x="67648" y="119546"/>
                    </a:lnTo>
                    <a:lnTo>
                      <a:pt x="64135" y="119886"/>
                    </a:lnTo>
                    <a:lnTo>
                      <a:pt x="60736" y="120000"/>
                    </a:lnTo>
                    <a:lnTo>
                      <a:pt x="59150" y="120000"/>
                    </a:lnTo>
                    <a:lnTo>
                      <a:pt x="57677" y="120000"/>
                    </a:lnTo>
                    <a:lnTo>
                      <a:pt x="55977" y="119886"/>
                    </a:lnTo>
                    <a:lnTo>
                      <a:pt x="54504" y="119773"/>
                    </a:lnTo>
                    <a:lnTo>
                      <a:pt x="49518" y="119092"/>
                    </a:lnTo>
                    <a:lnTo>
                      <a:pt x="44759" y="118071"/>
                    </a:lnTo>
                    <a:lnTo>
                      <a:pt x="39886" y="116597"/>
                    </a:lnTo>
                    <a:lnTo>
                      <a:pt x="35240" y="114669"/>
                    </a:lnTo>
                    <a:lnTo>
                      <a:pt x="30708" y="112400"/>
                    </a:lnTo>
                    <a:lnTo>
                      <a:pt x="26402" y="109792"/>
                    </a:lnTo>
                    <a:lnTo>
                      <a:pt x="22209" y="106729"/>
                    </a:lnTo>
                    <a:lnTo>
                      <a:pt x="18130" y="103213"/>
                    </a:lnTo>
                    <a:lnTo>
                      <a:pt x="14164" y="98903"/>
                    </a:lnTo>
                    <a:lnTo>
                      <a:pt x="10651" y="94253"/>
                    </a:lnTo>
                    <a:lnTo>
                      <a:pt x="7592" y="89489"/>
                    </a:lnTo>
                    <a:lnTo>
                      <a:pt x="5099" y="84385"/>
                    </a:lnTo>
                    <a:lnTo>
                      <a:pt x="3059" y="79168"/>
                    </a:lnTo>
                    <a:lnTo>
                      <a:pt x="1586" y="73837"/>
                    </a:lnTo>
                    <a:lnTo>
                      <a:pt x="566" y="68393"/>
                    </a:lnTo>
                    <a:lnTo>
                      <a:pt x="0" y="62948"/>
                    </a:lnTo>
                    <a:lnTo>
                      <a:pt x="0" y="57391"/>
                    </a:lnTo>
                    <a:lnTo>
                      <a:pt x="566" y="51947"/>
                    </a:lnTo>
                    <a:lnTo>
                      <a:pt x="1586" y="46502"/>
                    </a:lnTo>
                    <a:lnTo>
                      <a:pt x="2946" y="41058"/>
                    </a:lnTo>
                    <a:lnTo>
                      <a:pt x="4192" y="37882"/>
                    </a:lnTo>
                    <a:lnTo>
                      <a:pt x="5439" y="34706"/>
                    </a:lnTo>
                    <a:lnTo>
                      <a:pt x="7025" y="31531"/>
                    </a:lnTo>
                    <a:lnTo>
                      <a:pt x="8725" y="28582"/>
                    </a:lnTo>
                    <a:lnTo>
                      <a:pt x="10538" y="25860"/>
                    </a:lnTo>
                    <a:lnTo>
                      <a:pt x="12577" y="23137"/>
                    </a:lnTo>
                    <a:lnTo>
                      <a:pt x="14617" y="20642"/>
                    </a:lnTo>
                    <a:lnTo>
                      <a:pt x="16883" y="18147"/>
                    </a:lnTo>
                    <a:lnTo>
                      <a:pt x="20283" y="14971"/>
                    </a:lnTo>
                    <a:lnTo>
                      <a:pt x="23796" y="12022"/>
                    </a:lnTo>
                    <a:lnTo>
                      <a:pt x="27535" y="9413"/>
                    </a:lnTo>
                    <a:lnTo>
                      <a:pt x="31388" y="7032"/>
                    </a:lnTo>
                    <a:lnTo>
                      <a:pt x="35467" y="5217"/>
                    </a:lnTo>
                    <a:lnTo>
                      <a:pt x="39546" y="3516"/>
                    </a:lnTo>
                    <a:lnTo>
                      <a:pt x="45892" y="1587"/>
                    </a:lnTo>
                    <a:lnTo>
                      <a:pt x="52351" y="453"/>
                    </a:lnTo>
                    <a:lnTo>
                      <a:pt x="58923" y="0"/>
                    </a:lnTo>
                    <a:close/>
                  </a:path>
                </a:pathLst>
              </a:custGeom>
              <a:solidFill>
                <a:srgbClr val="FF00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1" name="Shape 211">
                <a:extLst>
                  <a:ext uri="{FF2B5EF4-FFF2-40B4-BE49-F238E27FC236}">
                    <a16:creationId xmlns:a16="http://schemas.microsoft.com/office/drawing/2014/main" id="{7F4E9073-AB5B-485E-A574-A1EDE94F3077}"/>
                  </a:ext>
                </a:extLst>
              </p:cNvPr>
              <p:cNvSpPr/>
              <p:nvPr/>
            </p:nvSpPr>
            <p:spPr>
              <a:xfrm>
                <a:off x="938911" y="3941550"/>
                <a:ext cx="568200" cy="613200"/>
              </a:xfrm>
              <a:custGeom>
                <a:avLst/>
                <a:gdLst/>
                <a:ahLst/>
                <a:cxnLst/>
                <a:rect l="0" t="0" r="0" b="0"/>
                <a:pathLst>
                  <a:path w="120000" h="120000" extrusionOk="0">
                    <a:moveTo>
                      <a:pt x="0" y="0"/>
                    </a:moveTo>
                    <a:lnTo>
                      <a:pt x="1575" y="11683"/>
                    </a:lnTo>
                    <a:lnTo>
                      <a:pt x="3938" y="23123"/>
                    </a:lnTo>
                    <a:lnTo>
                      <a:pt x="7352" y="34320"/>
                    </a:lnTo>
                    <a:lnTo>
                      <a:pt x="12078" y="45273"/>
                    </a:lnTo>
                    <a:lnTo>
                      <a:pt x="17855" y="55983"/>
                    </a:lnTo>
                    <a:lnTo>
                      <a:pt x="24945" y="65963"/>
                    </a:lnTo>
                    <a:lnTo>
                      <a:pt x="32822" y="75699"/>
                    </a:lnTo>
                    <a:lnTo>
                      <a:pt x="42013" y="84949"/>
                    </a:lnTo>
                    <a:lnTo>
                      <a:pt x="50415" y="92008"/>
                    </a:lnTo>
                    <a:lnTo>
                      <a:pt x="59606" y="98093"/>
                    </a:lnTo>
                    <a:lnTo>
                      <a:pt x="69059" y="103691"/>
                    </a:lnTo>
                    <a:lnTo>
                      <a:pt x="78774" y="108559"/>
                    </a:lnTo>
                    <a:lnTo>
                      <a:pt x="89015" y="112697"/>
                    </a:lnTo>
                    <a:lnTo>
                      <a:pt x="99256" y="115618"/>
                    </a:lnTo>
                    <a:lnTo>
                      <a:pt x="109496" y="118296"/>
                    </a:lnTo>
                    <a:lnTo>
                      <a:pt x="120000" y="120000"/>
                    </a:lnTo>
                    <a:lnTo>
                      <a:pt x="115798" y="119269"/>
                    </a:lnTo>
                    <a:lnTo>
                      <a:pt x="105295" y="117809"/>
                    </a:lnTo>
                    <a:lnTo>
                      <a:pt x="95317" y="115375"/>
                    </a:lnTo>
                    <a:lnTo>
                      <a:pt x="85339" y="112210"/>
                    </a:lnTo>
                    <a:lnTo>
                      <a:pt x="76148" y="108316"/>
                    </a:lnTo>
                    <a:lnTo>
                      <a:pt x="66695" y="103935"/>
                    </a:lnTo>
                    <a:lnTo>
                      <a:pt x="57505" y="98336"/>
                    </a:lnTo>
                    <a:lnTo>
                      <a:pt x="49102" y="92494"/>
                    </a:lnTo>
                    <a:lnTo>
                      <a:pt x="40962" y="85679"/>
                    </a:lnTo>
                    <a:lnTo>
                      <a:pt x="32035" y="76916"/>
                    </a:lnTo>
                    <a:lnTo>
                      <a:pt x="24157" y="67667"/>
                    </a:lnTo>
                    <a:lnTo>
                      <a:pt x="17592" y="57931"/>
                    </a:lnTo>
                    <a:lnTo>
                      <a:pt x="12078" y="47464"/>
                    </a:lnTo>
                    <a:lnTo>
                      <a:pt x="7352" y="37241"/>
                    </a:lnTo>
                    <a:lnTo>
                      <a:pt x="4201" y="26288"/>
                    </a:lnTo>
                    <a:lnTo>
                      <a:pt x="1838" y="15578"/>
                    </a:lnTo>
                    <a:lnTo>
                      <a:pt x="262" y="4381"/>
                    </a:lnTo>
                    <a:lnTo>
                      <a:pt x="0" y="0"/>
                    </a:lnTo>
                    <a:close/>
                  </a:path>
                </a:pathLst>
              </a:custGeom>
              <a:solidFill>
                <a:srgbClr val="C000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2" name="Shape 213">
                <a:extLst>
                  <a:ext uri="{FF2B5EF4-FFF2-40B4-BE49-F238E27FC236}">
                    <a16:creationId xmlns:a16="http://schemas.microsoft.com/office/drawing/2014/main" id="{AFE454BF-0E19-4CDE-A04B-75B774D65061}"/>
                  </a:ext>
                </a:extLst>
              </p:cNvPr>
              <p:cNvSpPr txBox="1"/>
              <p:nvPr/>
            </p:nvSpPr>
            <p:spPr>
              <a:xfrm>
                <a:off x="1058542" y="4026813"/>
                <a:ext cx="1026000" cy="265500"/>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Baseline Automation &amp; Integrity</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grpSp>
            <p:nvGrpSpPr>
              <p:cNvPr id="83" name="Shape 235">
                <a:extLst>
                  <a:ext uri="{FF2B5EF4-FFF2-40B4-BE49-F238E27FC236}">
                    <a16:creationId xmlns:a16="http://schemas.microsoft.com/office/drawing/2014/main" id="{53D0E46F-BA64-41D0-AA65-0D4EC570B2D4}"/>
                  </a:ext>
                </a:extLst>
              </p:cNvPr>
              <p:cNvGrpSpPr/>
              <p:nvPr/>
            </p:nvGrpSpPr>
            <p:grpSpPr>
              <a:xfrm>
                <a:off x="1368052" y="3589973"/>
                <a:ext cx="452420" cy="433992"/>
                <a:chOff x="5233525" y="4954450"/>
                <a:chExt cx="538275" cy="516350"/>
              </a:xfrm>
            </p:grpSpPr>
            <p:sp>
              <p:nvSpPr>
                <p:cNvPr id="84" name="Shape 236">
                  <a:extLst>
                    <a:ext uri="{FF2B5EF4-FFF2-40B4-BE49-F238E27FC236}">
                      <a16:creationId xmlns:a16="http://schemas.microsoft.com/office/drawing/2014/main" id="{2F77E5F7-C9FF-43A9-9EBF-870581C54E1C}"/>
                    </a:ext>
                  </a:extLst>
                </p:cNvPr>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Shape 237">
                  <a:extLst>
                    <a:ext uri="{FF2B5EF4-FFF2-40B4-BE49-F238E27FC236}">
                      <a16:creationId xmlns:a16="http://schemas.microsoft.com/office/drawing/2014/main" id="{8DB69C62-A7EB-40E9-9639-11021A476C7E}"/>
                    </a:ext>
                  </a:extLst>
                </p:cNvPr>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Shape 238">
                  <a:extLst>
                    <a:ext uri="{FF2B5EF4-FFF2-40B4-BE49-F238E27FC236}">
                      <a16:creationId xmlns:a16="http://schemas.microsoft.com/office/drawing/2014/main" id="{30BB9E66-D8D4-4783-BACB-72EE32C48852}"/>
                    </a:ext>
                  </a:extLst>
                </p:cNvPr>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Shape 239">
                  <a:extLst>
                    <a:ext uri="{FF2B5EF4-FFF2-40B4-BE49-F238E27FC236}">
                      <a16:creationId xmlns:a16="http://schemas.microsoft.com/office/drawing/2014/main" id="{1AB4FF7A-2BB6-4BE7-938F-9618DA03387B}"/>
                    </a:ext>
                  </a:extLst>
                </p:cNvPr>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Shape 240">
                  <a:extLst>
                    <a:ext uri="{FF2B5EF4-FFF2-40B4-BE49-F238E27FC236}">
                      <a16:creationId xmlns:a16="http://schemas.microsoft.com/office/drawing/2014/main" id="{89369662-48AA-4C74-A4F0-75A95E69AFAD}"/>
                    </a:ext>
                  </a:extLst>
                </p:cNvPr>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Shape 241">
                  <a:extLst>
                    <a:ext uri="{FF2B5EF4-FFF2-40B4-BE49-F238E27FC236}">
                      <a16:creationId xmlns:a16="http://schemas.microsoft.com/office/drawing/2014/main" id="{3FDD1C82-25DD-4CEC-B0A2-6C49F4AE0DBA}"/>
                    </a:ext>
                  </a:extLst>
                </p:cNvPr>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Shape 242">
                  <a:extLst>
                    <a:ext uri="{FF2B5EF4-FFF2-40B4-BE49-F238E27FC236}">
                      <a16:creationId xmlns:a16="http://schemas.microsoft.com/office/drawing/2014/main" id="{F80476EC-8F49-4A8A-AC25-7F9AADA45DAD}"/>
                    </a:ext>
                  </a:extLst>
                </p:cNvPr>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Shape 243">
                  <a:extLst>
                    <a:ext uri="{FF2B5EF4-FFF2-40B4-BE49-F238E27FC236}">
                      <a16:creationId xmlns:a16="http://schemas.microsoft.com/office/drawing/2014/main" id="{220FD571-AB4C-44E5-8824-38A8393019E1}"/>
                    </a:ext>
                  </a:extLst>
                </p:cNvPr>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Shape 244">
                  <a:extLst>
                    <a:ext uri="{FF2B5EF4-FFF2-40B4-BE49-F238E27FC236}">
                      <a16:creationId xmlns:a16="http://schemas.microsoft.com/office/drawing/2014/main" id="{886A7002-FA70-471F-92CF-B4484A6C73C7}"/>
                    </a:ext>
                  </a:extLst>
                </p:cNvPr>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Shape 245">
                  <a:extLst>
                    <a:ext uri="{FF2B5EF4-FFF2-40B4-BE49-F238E27FC236}">
                      <a16:creationId xmlns:a16="http://schemas.microsoft.com/office/drawing/2014/main" id="{F9396662-D22B-430E-8D62-729DA5E896F8}"/>
                    </a:ext>
                  </a:extLst>
                </p:cNvPr>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Shape 246">
                  <a:extLst>
                    <a:ext uri="{FF2B5EF4-FFF2-40B4-BE49-F238E27FC236}">
                      <a16:creationId xmlns:a16="http://schemas.microsoft.com/office/drawing/2014/main" id="{78ADBD06-9CEF-44F6-BE56-82277EDB3E64}"/>
                    </a:ext>
                  </a:extLst>
                </p:cNvPr>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C00000"/>
                  </a:solidFill>
                  <a:prstDash val="solid"/>
                  <a:round/>
                  <a:headEnd type="none" w="med" len="med"/>
                  <a:tailEnd type="none" w="med" len="med"/>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7" name="Group 16">
              <a:extLst>
                <a:ext uri="{FF2B5EF4-FFF2-40B4-BE49-F238E27FC236}">
                  <a16:creationId xmlns:a16="http://schemas.microsoft.com/office/drawing/2014/main" id="{510D815E-FE48-4BC2-AA1C-26D8AFE65865}"/>
                </a:ext>
              </a:extLst>
            </p:cNvPr>
            <p:cNvGrpSpPr/>
            <p:nvPr/>
          </p:nvGrpSpPr>
          <p:grpSpPr>
            <a:xfrm>
              <a:off x="1381557" y="2527155"/>
              <a:ext cx="1152253" cy="1157669"/>
              <a:chOff x="2471581" y="3455534"/>
              <a:chExt cx="1322874" cy="1329092"/>
            </a:xfrm>
          </p:grpSpPr>
          <p:sp>
            <p:nvSpPr>
              <p:cNvPr id="75" name="Shape 197">
                <a:extLst>
                  <a:ext uri="{FF2B5EF4-FFF2-40B4-BE49-F238E27FC236}">
                    <a16:creationId xmlns:a16="http://schemas.microsoft.com/office/drawing/2014/main" id="{A305B76D-A3C0-4854-851E-A42C8F3D8226}"/>
                  </a:ext>
                </a:extLst>
              </p:cNvPr>
              <p:cNvSpPr/>
              <p:nvPr/>
            </p:nvSpPr>
            <p:spPr>
              <a:xfrm>
                <a:off x="2471581" y="3455534"/>
                <a:ext cx="863100" cy="782100"/>
              </a:xfrm>
              <a:custGeom>
                <a:avLst/>
                <a:gdLst/>
                <a:ahLst/>
                <a:cxnLst/>
                <a:rect l="0" t="0" r="0" b="0"/>
                <a:pathLst>
                  <a:path w="120000" h="120000" extrusionOk="0">
                    <a:moveTo>
                      <a:pt x="87838" y="0"/>
                    </a:moveTo>
                    <a:lnTo>
                      <a:pt x="90605" y="0"/>
                    </a:lnTo>
                    <a:lnTo>
                      <a:pt x="93198" y="381"/>
                    </a:lnTo>
                    <a:lnTo>
                      <a:pt x="95792" y="572"/>
                    </a:lnTo>
                    <a:lnTo>
                      <a:pt x="100461" y="953"/>
                    </a:lnTo>
                    <a:lnTo>
                      <a:pt x="105129" y="2098"/>
                    </a:lnTo>
                    <a:lnTo>
                      <a:pt x="109798" y="3052"/>
                    </a:lnTo>
                    <a:lnTo>
                      <a:pt x="114466" y="4578"/>
                    </a:lnTo>
                    <a:lnTo>
                      <a:pt x="120000" y="6486"/>
                    </a:lnTo>
                    <a:lnTo>
                      <a:pt x="115331" y="4960"/>
                    </a:lnTo>
                    <a:lnTo>
                      <a:pt x="110489" y="3624"/>
                    </a:lnTo>
                    <a:lnTo>
                      <a:pt x="105648" y="2861"/>
                    </a:lnTo>
                    <a:lnTo>
                      <a:pt x="100634" y="2289"/>
                    </a:lnTo>
                    <a:lnTo>
                      <a:pt x="98040" y="2098"/>
                    </a:lnTo>
                    <a:lnTo>
                      <a:pt x="95273" y="1717"/>
                    </a:lnTo>
                    <a:lnTo>
                      <a:pt x="92507" y="1717"/>
                    </a:lnTo>
                    <a:lnTo>
                      <a:pt x="89567" y="1717"/>
                    </a:lnTo>
                    <a:lnTo>
                      <a:pt x="84380" y="2289"/>
                    </a:lnTo>
                    <a:lnTo>
                      <a:pt x="79193" y="2861"/>
                    </a:lnTo>
                    <a:lnTo>
                      <a:pt x="74005" y="4006"/>
                    </a:lnTo>
                    <a:lnTo>
                      <a:pt x="68991" y="5151"/>
                    </a:lnTo>
                    <a:lnTo>
                      <a:pt x="63112" y="7058"/>
                    </a:lnTo>
                    <a:lnTo>
                      <a:pt x="57406" y="9538"/>
                    </a:lnTo>
                    <a:lnTo>
                      <a:pt x="52046" y="12209"/>
                    </a:lnTo>
                    <a:lnTo>
                      <a:pt x="46512" y="15453"/>
                    </a:lnTo>
                    <a:lnTo>
                      <a:pt x="41152" y="19077"/>
                    </a:lnTo>
                    <a:lnTo>
                      <a:pt x="36138" y="23084"/>
                    </a:lnTo>
                    <a:lnTo>
                      <a:pt x="31296" y="27662"/>
                    </a:lnTo>
                    <a:lnTo>
                      <a:pt x="26628" y="32432"/>
                    </a:lnTo>
                    <a:lnTo>
                      <a:pt x="21613" y="38728"/>
                    </a:lnTo>
                    <a:lnTo>
                      <a:pt x="17118" y="45214"/>
                    </a:lnTo>
                    <a:lnTo>
                      <a:pt x="13314" y="51891"/>
                    </a:lnTo>
                    <a:lnTo>
                      <a:pt x="9855" y="58950"/>
                    </a:lnTo>
                    <a:lnTo>
                      <a:pt x="6916" y="66200"/>
                    </a:lnTo>
                    <a:lnTo>
                      <a:pt x="4668" y="73640"/>
                    </a:lnTo>
                    <a:lnTo>
                      <a:pt x="2247" y="85087"/>
                    </a:lnTo>
                    <a:lnTo>
                      <a:pt x="864" y="96724"/>
                    </a:lnTo>
                    <a:lnTo>
                      <a:pt x="864" y="108362"/>
                    </a:lnTo>
                    <a:lnTo>
                      <a:pt x="2074" y="120000"/>
                    </a:lnTo>
                    <a:lnTo>
                      <a:pt x="1556" y="116565"/>
                    </a:lnTo>
                    <a:lnTo>
                      <a:pt x="1383" y="115230"/>
                    </a:lnTo>
                    <a:lnTo>
                      <a:pt x="1210" y="113322"/>
                    </a:lnTo>
                    <a:lnTo>
                      <a:pt x="0" y="102257"/>
                    </a:lnTo>
                    <a:lnTo>
                      <a:pt x="0" y="91192"/>
                    </a:lnTo>
                    <a:lnTo>
                      <a:pt x="1383" y="80127"/>
                    </a:lnTo>
                    <a:lnTo>
                      <a:pt x="3631" y="68871"/>
                    </a:lnTo>
                    <a:lnTo>
                      <a:pt x="5706" y="62003"/>
                    </a:lnTo>
                    <a:lnTo>
                      <a:pt x="8472" y="54944"/>
                    </a:lnTo>
                    <a:lnTo>
                      <a:pt x="11757" y="48267"/>
                    </a:lnTo>
                    <a:lnTo>
                      <a:pt x="15561" y="41589"/>
                    </a:lnTo>
                    <a:lnTo>
                      <a:pt x="19884" y="35484"/>
                    </a:lnTo>
                    <a:lnTo>
                      <a:pt x="24726" y="29570"/>
                    </a:lnTo>
                    <a:lnTo>
                      <a:pt x="29221" y="24801"/>
                    </a:lnTo>
                    <a:lnTo>
                      <a:pt x="33717" y="20413"/>
                    </a:lnTo>
                    <a:lnTo>
                      <a:pt x="38559" y="16406"/>
                    </a:lnTo>
                    <a:lnTo>
                      <a:pt x="43573" y="13163"/>
                    </a:lnTo>
                    <a:lnTo>
                      <a:pt x="48933" y="9920"/>
                    </a:lnTo>
                    <a:lnTo>
                      <a:pt x="54293" y="7249"/>
                    </a:lnTo>
                    <a:lnTo>
                      <a:pt x="59654" y="4960"/>
                    </a:lnTo>
                    <a:lnTo>
                      <a:pt x="65360" y="3243"/>
                    </a:lnTo>
                    <a:lnTo>
                      <a:pt x="70201" y="2098"/>
                    </a:lnTo>
                    <a:lnTo>
                      <a:pt x="75216" y="953"/>
                    </a:lnTo>
                    <a:lnTo>
                      <a:pt x="80230" y="381"/>
                    </a:lnTo>
                    <a:lnTo>
                      <a:pt x="85244" y="0"/>
                    </a:lnTo>
                    <a:lnTo>
                      <a:pt x="87838" y="0"/>
                    </a:lnTo>
                    <a:close/>
                  </a:path>
                </a:pathLst>
              </a:custGeom>
              <a:solidFill>
                <a:srgbClr val="1B7EA1"/>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6" name="Shape 198">
                <a:extLst>
                  <a:ext uri="{FF2B5EF4-FFF2-40B4-BE49-F238E27FC236}">
                    <a16:creationId xmlns:a16="http://schemas.microsoft.com/office/drawing/2014/main" id="{F9EA1F78-849D-4E8C-85C7-C665BDB64091}"/>
                  </a:ext>
                </a:extLst>
              </p:cNvPr>
              <p:cNvSpPr/>
              <p:nvPr/>
            </p:nvSpPr>
            <p:spPr>
              <a:xfrm>
                <a:off x="2530028" y="3537610"/>
                <a:ext cx="1215900" cy="1198800"/>
              </a:xfrm>
              <a:custGeom>
                <a:avLst/>
                <a:gdLst/>
                <a:ahLst/>
                <a:cxnLst/>
                <a:rect l="0" t="0" r="0" b="0"/>
                <a:pathLst>
                  <a:path w="120000" h="120000" extrusionOk="0">
                    <a:moveTo>
                      <a:pt x="76319" y="0"/>
                    </a:moveTo>
                    <a:lnTo>
                      <a:pt x="80490" y="1618"/>
                    </a:lnTo>
                    <a:lnTo>
                      <a:pt x="86134" y="3983"/>
                    </a:lnTo>
                    <a:lnTo>
                      <a:pt x="91533" y="6970"/>
                    </a:lnTo>
                    <a:lnTo>
                      <a:pt x="96809" y="10705"/>
                    </a:lnTo>
                    <a:lnTo>
                      <a:pt x="101717" y="15062"/>
                    </a:lnTo>
                    <a:lnTo>
                      <a:pt x="105889" y="19668"/>
                    </a:lnTo>
                    <a:lnTo>
                      <a:pt x="109570" y="24522"/>
                    </a:lnTo>
                    <a:lnTo>
                      <a:pt x="112515" y="29626"/>
                    </a:lnTo>
                    <a:lnTo>
                      <a:pt x="115214" y="34979"/>
                    </a:lnTo>
                    <a:lnTo>
                      <a:pt x="117177" y="40580"/>
                    </a:lnTo>
                    <a:lnTo>
                      <a:pt x="118650" y="46182"/>
                    </a:lnTo>
                    <a:lnTo>
                      <a:pt x="119509" y="52033"/>
                    </a:lnTo>
                    <a:lnTo>
                      <a:pt x="120000" y="57883"/>
                    </a:lnTo>
                    <a:lnTo>
                      <a:pt x="119631" y="63734"/>
                    </a:lnTo>
                    <a:lnTo>
                      <a:pt x="119018" y="69585"/>
                    </a:lnTo>
                    <a:lnTo>
                      <a:pt x="117791" y="75311"/>
                    </a:lnTo>
                    <a:lnTo>
                      <a:pt x="115828" y="81037"/>
                    </a:lnTo>
                    <a:lnTo>
                      <a:pt x="113496" y="86390"/>
                    </a:lnTo>
                    <a:lnTo>
                      <a:pt x="110552" y="91742"/>
                    </a:lnTo>
                    <a:lnTo>
                      <a:pt x="107116" y="96721"/>
                    </a:lnTo>
                    <a:lnTo>
                      <a:pt x="102944" y="101452"/>
                    </a:lnTo>
                    <a:lnTo>
                      <a:pt x="99509" y="104688"/>
                    </a:lnTo>
                    <a:lnTo>
                      <a:pt x="95950" y="107551"/>
                    </a:lnTo>
                    <a:lnTo>
                      <a:pt x="92269" y="110165"/>
                    </a:lnTo>
                    <a:lnTo>
                      <a:pt x="86380" y="113651"/>
                    </a:lnTo>
                    <a:lnTo>
                      <a:pt x="80368" y="116390"/>
                    </a:lnTo>
                    <a:lnTo>
                      <a:pt x="73865" y="118257"/>
                    </a:lnTo>
                    <a:lnTo>
                      <a:pt x="67484" y="119377"/>
                    </a:lnTo>
                    <a:lnTo>
                      <a:pt x="60858" y="120000"/>
                    </a:lnTo>
                    <a:lnTo>
                      <a:pt x="54233" y="119626"/>
                    </a:lnTo>
                    <a:lnTo>
                      <a:pt x="49325" y="119004"/>
                    </a:lnTo>
                    <a:lnTo>
                      <a:pt x="44417" y="118008"/>
                    </a:lnTo>
                    <a:lnTo>
                      <a:pt x="39631" y="116514"/>
                    </a:lnTo>
                    <a:lnTo>
                      <a:pt x="34969" y="114522"/>
                    </a:lnTo>
                    <a:lnTo>
                      <a:pt x="30429" y="112282"/>
                    </a:lnTo>
                    <a:lnTo>
                      <a:pt x="26012" y="109543"/>
                    </a:lnTo>
                    <a:lnTo>
                      <a:pt x="21963" y="106307"/>
                    </a:lnTo>
                    <a:lnTo>
                      <a:pt x="17914" y="102821"/>
                    </a:lnTo>
                    <a:lnTo>
                      <a:pt x="14601" y="99460"/>
                    </a:lnTo>
                    <a:lnTo>
                      <a:pt x="11779" y="95850"/>
                    </a:lnTo>
                    <a:lnTo>
                      <a:pt x="9325" y="92116"/>
                    </a:lnTo>
                    <a:lnTo>
                      <a:pt x="6993" y="88381"/>
                    </a:lnTo>
                    <a:lnTo>
                      <a:pt x="5030" y="84398"/>
                    </a:lnTo>
                    <a:lnTo>
                      <a:pt x="3435" y="80290"/>
                    </a:lnTo>
                    <a:lnTo>
                      <a:pt x="2085" y="76182"/>
                    </a:lnTo>
                    <a:lnTo>
                      <a:pt x="981" y="71825"/>
                    </a:lnTo>
                    <a:lnTo>
                      <a:pt x="0" y="67468"/>
                    </a:lnTo>
                    <a:lnTo>
                      <a:pt x="1104" y="71576"/>
                    </a:lnTo>
                    <a:lnTo>
                      <a:pt x="2331" y="75560"/>
                    </a:lnTo>
                    <a:lnTo>
                      <a:pt x="3926" y="79668"/>
                    </a:lnTo>
                    <a:lnTo>
                      <a:pt x="5889" y="83402"/>
                    </a:lnTo>
                    <a:lnTo>
                      <a:pt x="8098" y="87012"/>
                    </a:lnTo>
                    <a:lnTo>
                      <a:pt x="10552" y="90622"/>
                    </a:lnTo>
                    <a:lnTo>
                      <a:pt x="13251" y="93983"/>
                    </a:lnTo>
                    <a:lnTo>
                      <a:pt x="16319" y="97344"/>
                    </a:lnTo>
                    <a:lnTo>
                      <a:pt x="20122" y="100580"/>
                    </a:lnTo>
                    <a:lnTo>
                      <a:pt x="24171" y="103692"/>
                    </a:lnTo>
                    <a:lnTo>
                      <a:pt x="28343" y="106307"/>
                    </a:lnTo>
                    <a:lnTo>
                      <a:pt x="32760" y="108547"/>
                    </a:lnTo>
                    <a:lnTo>
                      <a:pt x="37177" y="110414"/>
                    </a:lnTo>
                    <a:lnTo>
                      <a:pt x="41840" y="111784"/>
                    </a:lnTo>
                    <a:lnTo>
                      <a:pt x="46503" y="112904"/>
                    </a:lnTo>
                    <a:lnTo>
                      <a:pt x="51288" y="113402"/>
                    </a:lnTo>
                    <a:lnTo>
                      <a:pt x="57546" y="113651"/>
                    </a:lnTo>
                    <a:lnTo>
                      <a:pt x="63926" y="113278"/>
                    </a:lnTo>
                    <a:lnTo>
                      <a:pt x="70061" y="112033"/>
                    </a:lnTo>
                    <a:lnTo>
                      <a:pt x="76196" y="110165"/>
                    </a:lnTo>
                    <a:lnTo>
                      <a:pt x="82085" y="107676"/>
                    </a:lnTo>
                    <a:lnTo>
                      <a:pt x="87730" y="104439"/>
                    </a:lnTo>
                    <a:lnTo>
                      <a:pt x="93128" y="100456"/>
                    </a:lnTo>
                    <a:lnTo>
                      <a:pt x="98036" y="95850"/>
                    </a:lnTo>
                    <a:lnTo>
                      <a:pt x="101840" y="91493"/>
                    </a:lnTo>
                    <a:lnTo>
                      <a:pt x="105276" y="86639"/>
                    </a:lnTo>
                    <a:lnTo>
                      <a:pt x="107975" y="81535"/>
                    </a:lnTo>
                    <a:lnTo>
                      <a:pt x="110306" y="76307"/>
                    </a:lnTo>
                    <a:lnTo>
                      <a:pt x="112147" y="70829"/>
                    </a:lnTo>
                    <a:lnTo>
                      <a:pt x="113374" y="65477"/>
                    </a:lnTo>
                    <a:lnTo>
                      <a:pt x="114110" y="59751"/>
                    </a:lnTo>
                    <a:lnTo>
                      <a:pt x="114233" y="54149"/>
                    </a:lnTo>
                    <a:lnTo>
                      <a:pt x="113987" y="48423"/>
                    </a:lnTo>
                    <a:lnTo>
                      <a:pt x="113006" y="42946"/>
                    </a:lnTo>
                    <a:lnTo>
                      <a:pt x="111656" y="37468"/>
                    </a:lnTo>
                    <a:lnTo>
                      <a:pt x="109693" y="32240"/>
                    </a:lnTo>
                    <a:lnTo>
                      <a:pt x="107239" y="27012"/>
                    </a:lnTo>
                    <a:lnTo>
                      <a:pt x="104171" y="22033"/>
                    </a:lnTo>
                    <a:lnTo>
                      <a:pt x="100736" y="17302"/>
                    </a:lnTo>
                    <a:lnTo>
                      <a:pt x="96687" y="12946"/>
                    </a:lnTo>
                    <a:lnTo>
                      <a:pt x="92024" y="8838"/>
                    </a:lnTo>
                    <a:lnTo>
                      <a:pt x="87116" y="5352"/>
                    </a:lnTo>
                    <a:lnTo>
                      <a:pt x="81840" y="2365"/>
                    </a:lnTo>
                    <a:lnTo>
                      <a:pt x="76319" y="0"/>
                    </a:lnTo>
                    <a:close/>
                  </a:path>
                </a:pathLst>
              </a:custGeom>
              <a:solidFill>
                <a:srgbClr val="1B7EA1"/>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7" name="Shape 199">
                <a:extLst>
                  <a:ext uri="{FF2B5EF4-FFF2-40B4-BE49-F238E27FC236}">
                    <a16:creationId xmlns:a16="http://schemas.microsoft.com/office/drawing/2014/main" id="{38850FB3-F51E-466A-A9B3-CF5E17EF562D}"/>
                  </a:ext>
                </a:extLst>
              </p:cNvPr>
              <p:cNvSpPr/>
              <p:nvPr/>
            </p:nvSpPr>
            <p:spPr>
              <a:xfrm>
                <a:off x="2476555" y="3466726"/>
                <a:ext cx="1317900" cy="1317900"/>
              </a:xfrm>
              <a:custGeom>
                <a:avLst/>
                <a:gdLst/>
                <a:ahLst/>
                <a:cxnLst/>
                <a:rect l="0" t="0" r="0" b="0"/>
                <a:pathLst>
                  <a:path w="120000" h="120000" extrusionOk="0">
                    <a:moveTo>
                      <a:pt x="60339" y="4415"/>
                    </a:moveTo>
                    <a:lnTo>
                      <a:pt x="58754" y="4415"/>
                    </a:lnTo>
                    <a:lnTo>
                      <a:pt x="55358" y="4754"/>
                    </a:lnTo>
                    <a:lnTo>
                      <a:pt x="51962" y="5094"/>
                    </a:lnTo>
                    <a:lnTo>
                      <a:pt x="48679" y="5773"/>
                    </a:lnTo>
                    <a:lnTo>
                      <a:pt x="45169" y="6452"/>
                    </a:lnTo>
                    <a:lnTo>
                      <a:pt x="41773" y="7471"/>
                    </a:lnTo>
                    <a:lnTo>
                      <a:pt x="38377" y="8943"/>
                    </a:lnTo>
                    <a:lnTo>
                      <a:pt x="35094" y="10415"/>
                    </a:lnTo>
                    <a:lnTo>
                      <a:pt x="31924" y="12226"/>
                    </a:lnTo>
                    <a:lnTo>
                      <a:pt x="28754" y="14037"/>
                    </a:lnTo>
                    <a:lnTo>
                      <a:pt x="25698" y="16188"/>
                    </a:lnTo>
                    <a:lnTo>
                      <a:pt x="22981" y="18792"/>
                    </a:lnTo>
                    <a:lnTo>
                      <a:pt x="20150" y="21396"/>
                    </a:lnTo>
                    <a:lnTo>
                      <a:pt x="16415" y="25584"/>
                    </a:lnTo>
                    <a:lnTo>
                      <a:pt x="13245" y="30113"/>
                    </a:lnTo>
                    <a:lnTo>
                      <a:pt x="10415" y="34981"/>
                    </a:lnTo>
                    <a:lnTo>
                      <a:pt x="8264" y="39849"/>
                    </a:lnTo>
                    <a:lnTo>
                      <a:pt x="6452" y="45056"/>
                    </a:lnTo>
                    <a:lnTo>
                      <a:pt x="5320" y="50264"/>
                    </a:lnTo>
                    <a:lnTo>
                      <a:pt x="4754" y="55584"/>
                    </a:lnTo>
                    <a:lnTo>
                      <a:pt x="4415" y="60905"/>
                    </a:lnTo>
                    <a:lnTo>
                      <a:pt x="4867" y="66226"/>
                    </a:lnTo>
                    <a:lnTo>
                      <a:pt x="5773" y="71547"/>
                    </a:lnTo>
                    <a:lnTo>
                      <a:pt x="7018" y="76754"/>
                    </a:lnTo>
                    <a:lnTo>
                      <a:pt x="8943" y="81735"/>
                    </a:lnTo>
                    <a:lnTo>
                      <a:pt x="11320" y="86716"/>
                    </a:lnTo>
                    <a:lnTo>
                      <a:pt x="14037" y="91358"/>
                    </a:lnTo>
                    <a:lnTo>
                      <a:pt x="17547" y="95773"/>
                    </a:lnTo>
                    <a:lnTo>
                      <a:pt x="21396" y="99962"/>
                    </a:lnTo>
                    <a:lnTo>
                      <a:pt x="25132" y="103132"/>
                    </a:lnTo>
                    <a:lnTo>
                      <a:pt x="28867" y="106075"/>
                    </a:lnTo>
                    <a:lnTo>
                      <a:pt x="32943" y="108566"/>
                    </a:lnTo>
                    <a:lnTo>
                      <a:pt x="37132" y="110603"/>
                    </a:lnTo>
                    <a:lnTo>
                      <a:pt x="41433" y="112415"/>
                    </a:lnTo>
                    <a:lnTo>
                      <a:pt x="45849" y="113773"/>
                    </a:lnTo>
                    <a:lnTo>
                      <a:pt x="50377" y="114679"/>
                    </a:lnTo>
                    <a:lnTo>
                      <a:pt x="54905" y="115245"/>
                    </a:lnTo>
                    <a:lnTo>
                      <a:pt x="61018" y="115584"/>
                    </a:lnTo>
                    <a:lnTo>
                      <a:pt x="67132" y="115018"/>
                    </a:lnTo>
                    <a:lnTo>
                      <a:pt x="73018" y="114000"/>
                    </a:lnTo>
                    <a:lnTo>
                      <a:pt x="79018" y="112301"/>
                    </a:lnTo>
                    <a:lnTo>
                      <a:pt x="84566" y="109811"/>
                    </a:lnTo>
                    <a:lnTo>
                      <a:pt x="90000" y="106641"/>
                    </a:lnTo>
                    <a:lnTo>
                      <a:pt x="93396" y="104264"/>
                    </a:lnTo>
                    <a:lnTo>
                      <a:pt x="96679" y="101660"/>
                    </a:lnTo>
                    <a:lnTo>
                      <a:pt x="99849" y="98716"/>
                    </a:lnTo>
                    <a:lnTo>
                      <a:pt x="103698" y="94415"/>
                    </a:lnTo>
                    <a:lnTo>
                      <a:pt x="106867" y="89886"/>
                    </a:lnTo>
                    <a:lnTo>
                      <a:pt x="109584" y="85018"/>
                    </a:lnTo>
                    <a:lnTo>
                      <a:pt x="111735" y="80150"/>
                    </a:lnTo>
                    <a:lnTo>
                      <a:pt x="113547" y="74943"/>
                    </a:lnTo>
                    <a:lnTo>
                      <a:pt x="114679" y="69735"/>
                    </a:lnTo>
                    <a:lnTo>
                      <a:pt x="115245" y="64415"/>
                    </a:lnTo>
                    <a:lnTo>
                      <a:pt x="115584" y="59094"/>
                    </a:lnTo>
                    <a:lnTo>
                      <a:pt x="115132" y="53773"/>
                    </a:lnTo>
                    <a:lnTo>
                      <a:pt x="114339" y="48452"/>
                    </a:lnTo>
                    <a:lnTo>
                      <a:pt x="112981" y="43358"/>
                    </a:lnTo>
                    <a:lnTo>
                      <a:pt x="111169" y="38264"/>
                    </a:lnTo>
                    <a:lnTo>
                      <a:pt x="108679" y="33396"/>
                    </a:lnTo>
                    <a:lnTo>
                      <a:pt x="105962" y="28754"/>
                    </a:lnTo>
                    <a:lnTo>
                      <a:pt x="102566" y="24339"/>
                    </a:lnTo>
                    <a:lnTo>
                      <a:pt x="98716" y="20150"/>
                    </a:lnTo>
                    <a:lnTo>
                      <a:pt x="95094" y="16867"/>
                    </a:lnTo>
                    <a:lnTo>
                      <a:pt x="91132" y="13924"/>
                    </a:lnTo>
                    <a:lnTo>
                      <a:pt x="87056" y="11547"/>
                    </a:lnTo>
                    <a:lnTo>
                      <a:pt x="82867" y="9396"/>
                    </a:lnTo>
                    <a:lnTo>
                      <a:pt x="78566" y="7584"/>
                    </a:lnTo>
                    <a:lnTo>
                      <a:pt x="74150" y="6226"/>
                    </a:lnTo>
                    <a:lnTo>
                      <a:pt x="69622" y="5320"/>
                    </a:lnTo>
                    <a:lnTo>
                      <a:pt x="65094" y="4754"/>
                    </a:lnTo>
                    <a:lnTo>
                      <a:pt x="63509" y="4641"/>
                    </a:lnTo>
                    <a:lnTo>
                      <a:pt x="61924" y="4415"/>
                    </a:lnTo>
                    <a:lnTo>
                      <a:pt x="60339" y="4415"/>
                    </a:lnTo>
                    <a:close/>
                    <a:moveTo>
                      <a:pt x="60113" y="0"/>
                    </a:moveTo>
                    <a:lnTo>
                      <a:pt x="61924" y="0"/>
                    </a:lnTo>
                    <a:lnTo>
                      <a:pt x="63735" y="226"/>
                    </a:lnTo>
                    <a:lnTo>
                      <a:pt x="65433" y="339"/>
                    </a:lnTo>
                    <a:lnTo>
                      <a:pt x="70415" y="905"/>
                    </a:lnTo>
                    <a:lnTo>
                      <a:pt x="75283" y="2037"/>
                    </a:lnTo>
                    <a:lnTo>
                      <a:pt x="80150" y="3509"/>
                    </a:lnTo>
                    <a:lnTo>
                      <a:pt x="84792" y="5320"/>
                    </a:lnTo>
                    <a:lnTo>
                      <a:pt x="89207" y="7584"/>
                    </a:lnTo>
                    <a:lnTo>
                      <a:pt x="93622" y="10301"/>
                    </a:lnTo>
                    <a:lnTo>
                      <a:pt x="97811" y="13471"/>
                    </a:lnTo>
                    <a:lnTo>
                      <a:pt x="101773" y="16981"/>
                    </a:lnTo>
                    <a:lnTo>
                      <a:pt x="105962" y="21396"/>
                    </a:lnTo>
                    <a:lnTo>
                      <a:pt x="109584" y="26264"/>
                    </a:lnTo>
                    <a:lnTo>
                      <a:pt x="112641" y="31245"/>
                    </a:lnTo>
                    <a:lnTo>
                      <a:pt x="115132" y="36566"/>
                    </a:lnTo>
                    <a:lnTo>
                      <a:pt x="117169" y="42000"/>
                    </a:lnTo>
                    <a:lnTo>
                      <a:pt x="118641" y="47660"/>
                    </a:lnTo>
                    <a:lnTo>
                      <a:pt x="119547" y="53320"/>
                    </a:lnTo>
                    <a:lnTo>
                      <a:pt x="120000" y="58981"/>
                    </a:lnTo>
                    <a:lnTo>
                      <a:pt x="119773" y="64867"/>
                    </a:lnTo>
                    <a:lnTo>
                      <a:pt x="118981" y="70528"/>
                    </a:lnTo>
                    <a:lnTo>
                      <a:pt x="117735" y="76188"/>
                    </a:lnTo>
                    <a:lnTo>
                      <a:pt x="115924" y="81622"/>
                    </a:lnTo>
                    <a:lnTo>
                      <a:pt x="113547" y="87056"/>
                    </a:lnTo>
                    <a:lnTo>
                      <a:pt x="110603" y="92264"/>
                    </a:lnTo>
                    <a:lnTo>
                      <a:pt x="107094" y="97132"/>
                    </a:lnTo>
                    <a:lnTo>
                      <a:pt x="103018" y="101773"/>
                    </a:lnTo>
                    <a:lnTo>
                      <a:pt x="99735" y="104943"/>
                    </a:lnTo>
                    <a:lnTo>
                      <a:pt x="96226" y="107886"/>
                    </a:lnTo>
                    <a:lnTo>
                      <a:pt x="92377" y="110490"/>
                    </a:lnTo>
                    <a:lnTo>
                      <a:pt x="88641" y="112754"/>
                    </a:lnTo>
                    <a:lnTo>
                      <a:pt x="84566" y="114792"/>
                    </a:lnTo>
                    <a:lnTo>
                      <a:pt x="80490" y="116490"/>
                    </a:lnTo>
                    <a:lnTo>
                      <a:pt x="74150" y="118301"/>
                    </a:lnTo>
                    <a:lnTo>
                      <a:pt x="67698" y="119433"/>
                    </a:lnTo>
                    <a:lnTo>
                      <a:pt x="61132" y="120000"/>
                    </a:lnTo>
                    <a:lnTo>
                      <a:pt x="54566" y="119773"/>
                    </a:lnTo>
                    <a:lnTo>
                      <a:pt x="49584" y="119094"/>
                    </a:lnTo>
                    <a:lnTo>
                      <a:pt x="44830" y="118075"/>
                    </a:lnTo>
                    <a:lnTo>
                      <a:pt x="40075" y="116603"/>
                    </a:lnTo>
                    <a:lnTo>
                      <a:pt x="35320" y="114679"/>
                    </a:lnTo>
                    <a:lnTo>
                      <a:pt x="30792" y="112415"/>
                    </a:lnTo>
                    <a:lnTo>
                      <a:pt x="26377" y="109698"/>
                    </a:lnTo>
                    <a:lnTo>
                      <a:pt x="22188" y="106641"/>
                    </a:lnTo>
                    <a:lnTo>
                      <a:pt x="18226" y="103132"/>
                    </a:lnTo>
                    <a:lnTo>
                      <a:pt x="14037" y="98603"/>
                    </a:lnTo>
                    <a:lnTo>
                      <a:pt x="10415" y="93849"/>
                    </a:lnTo>
                    <a:lnTo>
                      <a:pt x="7358" y="88754"/>
                    </a:lnTo>
                    <a:lnTo>
                      <a:pt x="4867" y="83547"/>
                    </a:lnTo>
                    <a:lnTo>
                      <a:pt x="2830" y="78000"/>
                    </a:lnTo>
                    <a:lnTo>
                      <a:pt x="1358" y="72452"/>
                    </a:lnTo>
                    <a:lnTo>
                      <a:pt x="452" y="66679"/>
                    </a:lnTo>
                    <a:lnTo>
                      <a:pt x="0" y="61018"/>
                    </a:lnTo>
                    <a:lnTo>
                      <a:pt x="339" y="55245"/>
                    </a:lnTo>
                    <a:lnTo>
                      <a:pt x="1018" y="49471"/>
                    </a:lnTo>
                    <a:lnTo>
                      <a:pt x="2264" y="43811"/>
                    </a:lnTo>
                    <a:lnTo>
                      <a:pt x="4075" y="38377"/>
                    </a:lnTo>
                    <a:lnTo>
                      <a:pt x="6452" y="32943"/>
                    </a:lnTo>
                    <a:lnTo>
                      <a:pt x="9396" y="27735"/>
                    </a:lnTo>
                    <a:lnTo>
                      <a:pt x="12905" y="22981"/>
                    </a:lnTo>
                    <a:lnTo>
                      <a:pt x="16981" y="18226"/>
                    </a:lnTo>
                    <a:lnTo>
                      <a:pt x="20037" y="15396"/>
                    </a:lnTo>
                    <a:lnTo>
                      <a:pt x="23207" y="12679"/>
                    </a:lnTo>
                    <a:lnTo>
                      <a:pt x="26490" y="10301"/>
                    </a:lnTo>
                    <a:lnTo>
                      <a:pt x="30000" y="8150"/>
                    </a:lnTo>
                    <a:lnTo>
                      <a:pt x="33622" y="6226"/>
                    </a:lnTo>
                    <a:lnTo>
                      <a:pt x="37132" y="4641"/>
                    </a:lnTo>
                    <a:lnTo>
                      <a:pt x="40867" y="3169"/>
                    </a:lnTo>
                    <a:lnTo>
                      <a:pt x="44716" y="2037"/>
                    </a:lnTo>
                    <a:lnTo>
                      <a:pt x="48000" y="1358"/>
                    </a:lnTo>
                    <a:lnTo>
                      <a:pt x="51396" y="679"/>
                    </a:lnTo>
                    <a:lnTo>
                      <a:pt x="54792" y="339"/>
                    </a:lnTo>
                    <a:lnTo>
                      <a:pt x="58188" y="0"/>
                    </a:lnTo>
                    <a:lnTo>
                      <a:pt x="60113" y="0"/>
                    </a:lnTo>
                    <a:close/>
                  </a:path>
                </a:pathLst>
              </a:custGeom>
              <a:solidFill>
                <a:srgbClr val="7ACBE8"/>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8" name="Group 17">
              <a:extLst>
                <a:ext uri="{FF2B5EF4-FFF2-40B4-BE49-F238E27FC236}">
                  <a16:creationId xmlns:a16="http://schemas.microsoft.com/office/drawing/2014/main" id="{66B1FACB-194C-4461-B3D0-8AFCB60671C2}"/>
                </a:ext>
              </a:extLst>
            </p:cNvPr>
            <p:cNvGrpSpPr/>
            <p:nvPr/>
          </p:nvGrpSpPr>
          <p:grpSpPr>
            <a:xfrm rot="19141196">
              <a:off x="2446877" y="3388894"/>
              <a:ext cx="175610" cy="433320"/>
              <a:chOff x="2914291" y="3232936"/>
              <a:chExt cx="201614" cy="256200"/>
            </a:xfrm>
          </p:grpSpPr>
          <p:sp>
            <p:nvSpPr>
              <p:cNvPr id="73" name="Shape 205">
                <a:extLst>
                  <a:ext uri="{FF2B5EF4-FFF2-40B4-BE49-F238E27FC236}">
                    <a16:creationId xmlns:a16="http://schemas.microsoft.com/office/drawing/2014/main" id="{DD8C1260-3E6A-4073-B147-F0699E2E60DA}"/>
                  </a:ext>
                </a:extLst>
              </p:cNvPr>
              <p:cNvSpPr/>
              <p:nvPr/>
            </p:nvSpPr>
            <p:spPr>
              <a:xfrm>
                <a:off x="2914291" y="3249103"/>
                <a:ext cx="53700" cy="239700"/>
              </a:xfrm>
              <a:custGeom>
                <a:avLst/>
                <a:gdLst/>
                <a:ahLst/>
                <a:cxnLst/>
                <a:rect l="0" t="0" r="0" b="0"/>
                <a:pathLst>
                  <a:path w="120000" h="120000" extrusionOk="0">
                    <a:moveTo>
                      <a:pt x="0" y="0"/>
                    </a:moveTo>
                    <a:lnTo>
                      <a:pt x="58604" y="1243"/>
                    </a:lnTo>
                    <a:lnTo>
                      <a:pt x="120000" y="120000"/>
                    </a:lnTo>
                    <a:lnTo>
                      <a:pt x="61395" y="113782"/>
                    </a:lnTo>
                    <a:lnTo>
                      <a:pt x="0" y="0"/>
                    </a:lnTo>
                    <a:close/>
                  </a:path>
                </a:pathLst>
              </a:custGeom>
              <a:solidFill>
                <a:srgbClr val="3F3F3F"/>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4" name="Shape 206">
                <a:extLst>
                  <a:ext uri="{FF2B5EF4-FFF2-40B4-BE49-F238E27FC236}">
                    <a16:creationId xmlns:a16="http://schemas.microsoft.com/office/drawing/2014/main" id="{C1605BD5-679B-4E9D-B045-3010CF6DB920}"/>
                  </a:ext>
                </a:extLst>
              </p:cNvPr>
              <p:cNvSpPr/>
              <p:nvPr/>
            </p:nvSpPr>
            <p:spPr>
              <a:xfrm>
                <a:off x="2940405" y="3232936"/>
                <a:ext cx="175500" cy="256200"/>
              </a:xfrm>
              <a:custGeom>
                <a:avLst/>
                <a:gdLst/>
                <a:ahLst/>
                <a:cxnLst/>
                <a:rect l="0" t="0" r="0" b="0"/>
                <a:pathLst>
                  <a:path w="120000" h="120000" extrusionOk="0">
                    <a:moveTo>
                      <a:pt x="102127" y="0"/>
                    </a:moveTo>
                    <a:lnTo>
                      <a:pt x="120000" y="109514"/>
                    </a:lnTo>
                    <a:lnTo>
                      <a:pt x="94468" y="111262"/>
                    </a:lnTo>
                    <a:lnTo>
                      <a:pt x="68936" y="113009"/>
                    </a:lnTo>
                    <a:lnTo>
                      <a:pt x="43404" y="116504"/>
                    </a:lnTo>
                    <a:lnTo>
                      <a:pt x="18723" y="120000"/>
                    </a:lnTo>
                    <a:lnTo>
                      <a:pt x="0" y="8737"/>
                    </a:lnTo>
                    <a:lnTo>
                      <a:pt x="25531" y="8155"/>
                    </a:lnTo>
                    <a:lnTo>
                      <a:pt x="51914" y="6407"/>
                    </a:lnTo>
                    <a:lnTo>
                      <a:pt x="76595" y="3495"/>
                    </a:lnTo>
                    <a:lnTo>
                      <a:pt x="102127" y="0"/>
                    </a:lnTo>
                    <a:close/>
                  </a:path>
                </a:pathLst>
              </a:custGeom>
              <a:solidFill>
                <a:srgbClr val="595959"/>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19" name="Group 18">
              <a:extLst>
                <a:ext uri="{FF2B5EF4-FFF2-40B4-BE49-F238E27FC236}">
                  <a16:creationId xmlns:a16="http://schemas.microsoft.com/office/drawing/2014/main" id="{DBCB7CA3-DF68-4816-BCF2-D7775CF83F7E}"/>
                </a:ext>
              </a:extLst>
            </p:cNvPr>
            <p:cNvGrpSpPr/>
            <p:nvPr/>
          </p:nvGrpSpPr>
          <p:grpSpPr>
            <a:xfrm>
              <a:off x="2564755" y="2043660"/>
              <a:ext cx="1151776" cy="1170157"/>
              <a:chOff x="181132" y="1869613"/>
              <a:chExt cx="1151776" cy="1170157"/>
            </a:xfrm>
          </p:grpSpPr>
          <p:sp>
            <p:nvSpPr>
              <p:cNvPr id="63" name="Shape 193">
                <a:extLst>
                  <a:ext uri="{FF2B5EF4-FFF2-40B4-BE49-F238E27FC236}">
                    <a16:creationId xmlns:a16="http://schemas.microsoft.com/office/drawing/2014/main" id="{510CA214-FBD7-48FE-BBA7-450B947D761D}"/>
                  </a:ext>
                </a:extLst>
              </p:cNvPr>
              <p:cNvSpPr/>
              <p:nvPr/>
            </p:nvSpPr>
            <p:spPr>
              <a:xfrm>
                <a:off x="229128" y="1932241"/>
                <a:ext cx="1055310" cy="1047731"/>
              </a:xfrm>
              <a:prstGeom prst="ellipse">
                <a:avLst/>
              </a:prstGeom>
              <a:solidFill>
                <a:srgbClr val="FFFFFF"/>
              </a:solidFill>
              <a:ln>
                <a:noFill/>
              </a:ln>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64" name="Shape 194">
                <a:extLst>
                  <a:ext uri="{FF2B5EF4-FFF2-40B4-BE49-F238E27FC236}">
                    <a16:creationId xmlns:a16="http://schemas.microsoft.com/office/drawing/2014/main" id="{8AADE066-5E55-4DE4-8958-C5E0CD4AEDF3}"/>
                  </a:ext>
                </a:extLst>
              </p:cNvPr>
              <p:cNvSpPr/>
              <p:nvPr/>
            </p:nvSpPr>
            <p:spPr>
              <a:xfrm>
                <a:off x="428132" y="2402612"/>
                <a:ext cx="904776" cy="637158"/>
              </a:xfrm>
              <a:custGeom>
                <a:avLst/>
                <a:gdLst/>
                <a:ahLst/>
                <a:cxnLst/>
                <a:rect l="0" t="0" r="0" b="0"/>
                <a:pathLst>
                  <a:path w="120000" h="120000" extrusionOk="0">
                    <a:moveTo>
                      <a:pt x="119568" y="0"/>
                    </a:moveTo>
                    <a:lnTo>
                      <a:pt x="119856" y="8775"/>
                    </a:lnTo>
                    <a:lnTo>
                      <a:pt x="120000" y="22040"/>
                    </a:lnTo>
                    <a:lnTo>
                      <a:pt x="119568" y="28571"/>
                    </a:lnTo>
                    <a:lnTo>
                      <a:pt x="118850" y="35102"/>
                    </a:lnTo>
                    <a:lnTo>
                      <a:pt x="117988" y="41632"/>
                    </a:lnTo>
                    <a:lnTo>
                      <a:pt x="116694" y="47959"/>
                    </a:lnTo>
                    <a:lnTo>
                      <a:pt x="115113" y="54285"/>
                    </a:lnTo>
                    <a:lnTo>
                      <a:pt x="113245" y="60408"/>
                    </a:lnTo>
                    <a:lnTo>
                      <a:pt x="111377" y="65510"/>
                    </a:lnTo>
                    <a:lnTo>
                      <a:pt x="109221" y="70816"/>
                    </a:lnTo>
                    <a:lnTo>
                      <a:pt x="106922" y="75918"/>
                    </a:lnTo>
                    <a:lnTo>
                      <a:pt x="104479" y="80612"/>
                    </a:lnTo>
                    <a:lnTo>
                      <a:pt x="103185" y="82653"/>
                    </a:lnTo>
                    <a:lnTo>
                      <a:pt x="102035" y="84693"/>
                    </a:lnTo>
                    <a:lnTo>
                      <a:pt x="100742" y="86530"/>
                    </a:lnTo>
                    <a:lnTo>
                      <a:pt x="99449" y="88571"/>
                    </a:lnTo>
                    <a:lnTo>
                      <a:pt x="95425" y="94081"/>
                    </a:lnTo>
                    <a:lnTo>
                      <a:pt x="90970" y="99183"/>
                    </a:lnTo>
                    <a:lnTo>
                      <a:pt x="86514" y="103673"/>
                    </a:lnTo>
                    <a:lnTo>
                      <a:pt x="79329" y="109387"/>
                    </a:lnTo>
                    <a:lnTo>
                      <a:pt x="71856" y="113877"/>
                    </a:lnTo>
                    <a:lnTo>
                      <a:pt x="64095" y="117142"/>
                    </a:lnTo>
                    <a:lnTo>
                      <a:pt x="56191" y="119183"/>
                    </a:lnTo>
                    <a:lnTo>
                      <a:pt x="48287" y="120000"/>
                    </a:lnTo>
                    <a:lnTo>
                      <a:pt x="40239" y="119591"/>
                    </a:lnTo>
                    <a:lnTo>
                      <a:pt x="35640" y="118775"/>
                    </a:lnTo>
                    <a:lnTo>
                      <a:pt x="31041" y="117551"/>
                    </a:lnTo>
                    <a:lnTo>
                      <a:pt x="26586" y="115918"/>
                    </a:lnTo>
                    <a:lnTo>
                      <a:pt x="22275" y="113877"/>
                    </a:lnTo>
                    <a:lnTo>
                      <a:pt x="17676" y="111428"/>
                    </a:lnTo>
                    <a:lnTo>
                      <a:pt x="13508" y="108367"/>
                    </a:lnTo>
                    <a:lnTo>
                      <a:pt x="9341" y="105306"/>
                    </a:lnTo>
                    <a:lnTo>
                      <a:pt x="5317" y="101632"/>
                    </a:lnTo>
                    <a:lnTo>
                      <a:pt x="2730" y="99183"/>
                    </a:lnTo>
                    <a:lnTo>
                      <a:pt x="2443" y="98979"/>
                    </a:lnTo>
                    <a:lnTo>
                      <a:pt x="0" y="96326"/>
                    </a:lnTo>
                    <a:lnTo>
                      <a:pt x="4167" y="100204"/>
                    </a:lnTo>
                    <a:lnTo>
                      <a:pt x="8622" y="103673"/>
                    </a:lnTo>
                    <a:lnTo>
                      <a:pt x="13077" y="106734"/>
                    </a:lnTo>
                    <a:lnTo>
                      <a:pt x="17532" y="109387"/>
                    </a:lnTo>
                    <a:lnTo>
                      <a:pt x="22275" y="111428"/>
                    </a:lnTo>
                    <a:lnTo>
                      <a:pt x="27017" y="113061"/>
                    </a:lnTo>
                    <a:lnTo>
                      <a:pt x="31616" y="114489"/>
                    </a:lnTo>
                    <a:lnTo>
                      <a:pt x="36502" y="115102"/>
                    </a:lnTo>
                    <a:lnTo>
                      <a:pt x="44838" y="115510"/>
                    </a:lnTo>
                    <a:lnTo>
                      <a:pt x="53173" y="114897"/>
                    </a:lnTo>
                    <a:lnTo>
                      <a:pt x="61365" y="112653"/>
                    </a:lnTo>
                    <a:lnTo>
                      <a:pt x="69413" y="109183"/>
                    </a:lnTo>
                    <a:lnTo>
                      <a:pt x="74586" y="106122"/>
                    </a:lnTo>
                    <a:lnTo>
                      <a:pt x="79760" y="102857"/>
                    </a:lnTo>
                    <a:lnTo>
                      <a:pt x="84646" y="98571"/>
                    </a:lnTo>
                    <a:lnTo>
                      <a:pt x="89389" y="93877"/>
                    </a:lnTo>
                    <a:lnTo>
                      <a:pt x="93844" y="88571"/>
                    </a:lnTo>
                    <a:lnTo>
                      <a:pt x="98155" y="82857"/>
                    </a:lnTo>
                    <a:lnTo>
                      <a:pt x="99449" y="80816"/>
                    </a:lnTo>
                    <a:lnTo>
                      <a:pt x="100742" y="78775"/>
                    </a:lnTo>
                    <a:lnTo>
                      <a:pt x="102035" y="76734"/>
                    </a:lnTo>
                    <a:lnTo>
                      <a:pt x="103329" y="74693"/>
                    </a:lnTo>
                    <a:lnTo>
                      <a:pt x="105916" y="69795"/>
                    </a:lnTo>
                    <a:lnTo>
                      <a:pt x="108359" y="64489"/>
                    </a:lnTo>
                    <a:lnTo>
                      <a:pt x="110514" y="58979"/>
                    </a:lnTo>
                    <a:lnTo>
                      <a:pt x="112526" y="53469"/>
                    </a:lnTo>
                    <a:lnTo>
                      <a:pt x="114395" y="47142"/>
                    </a:lnTo>
                    <a:lnTo>
                      <a:pt x="115976" y="40408"/>
                    </a:lnTo>
                    <a:lnTo>
                      <a:pt x="117413" y="33877"/>
                    </a:lnTo>
                    <a:lnTo>
                      <a:pt x="118419" y="27346"/>
                    </a:lnTo>
                    <a:lnTo>
                      <a:pt x="118994" y="20408"/>
                    </a:lnTo>
                    <a:lnTo>
                      <a:pt x="119568" y="13673"/>
                    </a:lnTo>
                    <a:lnTo>
                      <a:pt x="119712" y="6734"/>
                    </a:lnTo>
                    <a:lnTo>
                      <a:pt x="119568" y="0"/>
                    </a:lnTo>
                    <a:close/>
                  </a:path>
                </a:pathLst>
              </a:custGeom>
              <a:solidFill>
                <a:srgbClr val="5B8D08"/>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5" name="Shape 195">
                <a:extLst>
                  <a:ext uri="{FF2B5EF4-FFF2-40B4-BE49-F238E27FC236}">
                    <a16:creationId xmlns:a16="http://schemas.microsoft.com/office/drawing/2014/main" id="{13216AF1-1E63-480C-9805-EB4325C54A5F}"/>
                  </a:ext>
                </a:extLst>
              </p:cNvPr>
              <p:cNvSpPr/>
              <p:nvPr/>
            </p:nvSpPr>
            <p:spPr>
              <a:xfrm>
                <a:off x="223382" y="1911864"/>
                <a:ext cx="1066026" cy="987098"/>
              </a:xfrm>
              <a:custGeom>
                <a:avLst/>
                <a:gdLst/>
                <a:ahLst/>
                <a:cxnLst/>
                <a:rect l="0" t="0" r="0" b="0"/>
                <a:pathLst>
                  <a:path w="120000" h="120000" extrusionOk="0">
                    <a:moveTo>
                      <a:pt x="58902" y="0"/>
                    </a:moveTo>
                    <a:lnTo>
                      <a:pt x="65487" y="131"/>
                    </a:lnTo>
                    <a:lnTo>
                      <a:pt x="70365" y="922"/>
                    </a:lnTo>
                    <a:lnTo>
                      <a:pt x="75121" y="2107"/>
                    </a:lnTo>
                    <a:lnTo>
                      <a:pt x="79878" y="3688"/>
                    </a:lnTo>
                    <a:lnTo>
                      <a:pt x="84634" y="5664"/>
                    </a:lnTo>
                    <a:lnTo>
                      <a:pt x="89146" y="8035"/>
                    </a:lnTo>
                    <a:lnTo>
                      <a:pt x="93536" y="11064"/>
                    </a:lnTo>
                    <a:lnTo>
                      <a:pt x="97682" y="14357"/>
                    </a:lnTo>
                    <a:lnTo>
                      <a:pt x="101585" y="18046"/>
                    </a:lnTo>
                    <a:lnTo>
                      <a:pt x="105365" y="22392"/>
                    </a:lnTo>
                    <a:lnTo>
                      <a:pt x="108658" y="26871"/>
                    </a:lnTo>
                    <a:lnTo>
                      <a:pt x="111585" y="31613"/>
                    </a:lnTo>
                    <a:lnTo>
                      <a:pt x="113902" y="36619"/>
                    </a:lnTo>
                    <a:lnTo>
                      <a:pt x="115853" y="41624"/>
                    </a:lnTo>
                    <a:lnTo>
                      <a:pt x="117560" y="46893"/>
                    </a:lnTo>
                    <a:lnTo>
                      <a:pt x="118780" y="52294"/>
                    </a:lnTo>
                    <a:lnTo>
                      <a:pt x="119390" y="57694"/>
                    </a:lnTo>
                    <a:lnTo>
                      <a:pt x="120000" y="63622"/>
                    </a:lnTo>
                    <a:lnTo>
                      <a:pt x="119268" y="58485"/>
                    </a:lnTo>
                    <a:lnTo>
                      <a:pt x="118170" y="53216"/>
                    </a:lnTo>
                    <a:lnTo>
                      <a:pt x="116707" y="48210"/>
                    </a:lnTo>
                    <a:lnTo>
                      <a:pt x="114634" y="43205"/>
                    </a:lnTo>
                    <a:lnTo>
                      <a:pt x="112317" y="38594"/>
                    </a:lnTo>
                    <a:lnTo>
                      <a:pt x="109634" y="33984"/>
                    </a:lnTo>
                    <a:lnTo>
                      <a:pt x="106463" y="29769"/>
                    </a:lnTo>
                    <a:lnTo>
                      <a:pt x="102926" y="25554"/>
                    </a:lnTo>
                    <a:lnTo>
                      <a:pt x="99146" y="22129"/>
                    </a:lnTo>
                    <a:lnTo>
                      <a:pt x="95243" y="18836"/>
                    </a:lnTo>
                    <a:lnTo>
                      <a:pt x="90975" y="16070"/>
                    </a:lnTo>
                    <a:lnTo>
                      <a:pt x="86585" y="13699"/>
                    </a:lnTo>
                    <a:lnTo>
                      <a:pt x="82073" y="11723"/>
                    </a:lnTo>
                    <a:lnTo>
                      <a:pt x="77560" y="10142"/>
                    </a:lnTo>
                    <a:lnTo>
                      <a:pt x="72804" y="9088"/>
                    </a:lnTo>
                    <a:lnTo>
                      <a:pt x="68170" y="8430"/>
                    </a:lnTo>
                    <a:lnTo>
                      <a:pt x="61951" y="8035"/>
                    </a:lnTo>
                    <a:lnTo>
                      <a:pt x="55609" y="8693"/>
                    </a:lnTo>
                    <a:lnTo>
                      <a:pt x="49390" y="9879"/>
                    </a:lnTo>
                    <a:lnTo>
                      <a:pt x="43414" y="11723"/>
                    </a:lnTo>
                    <a:lnTo>
                      <a:pt x="37560" y="14357"/>
                    </a:lnTo>
                    <a:lnTo>
                      <a:pt x="31829" y="17782"/>
                    </a:lnTo>
                    <a:lnTo>
                      <a:pt x="28292" y="20548"/>
                    </a:lnTo>
                    <a:lnTo>
                      <a:pt x="24878" y="23578"/>
                    </a:lnTo>
                    <a:lnTo>
                      <a:pt x="21585" y="26871"/>
                    </a:lnTo>
                    <a:lnTo>
                      <a:pt x="17804" y="31613"/>
                    </a:lnTo>
                    <a:lnTo>
                      <a:pt x="14390" y="36750"/>
                    </a:lnTo>
                    <a:lnTo>
                      <a:pt x="11585" y="42151"/>
                    </a:lnTo>
                    <a:lnTo>
                      <a:pt x="9268" y="47683"/>
                    </a:lnTo>
                    <a:lnTo>
                      <a:pt x="7560" y="53216"/>
                    </a:lnTo>
                    <a:lnTo>
                      <a:pt x="6341" y="59143"/>
                    </a:lnTo>
                    <a:lnTo>
                      <a:pt x="5609" y="65071"/>
                    </a:lnTo>
                    <a:lnTo>
                      <a:pt x="5365" y="71130"/>
                    </a:lnTo>
                    <a:lnTo>
                      <a:pt x="5731" y="76926"/>
                    </a:lnTo>
                    <a:lnTo>
                      <a:pt x="6585" y="82854"/>
                    </a:lnTo>
                    <a:lnTo>
                      <a:pt x="8048" y="88781"/>
                    </a:lnTo>
                    <a:lnTo>
                      <a:pt x="10000" y="94313"/>
                    </a:lnTo>
                    <a:lnTo>
                      <a:pt x="12439" y="99846"/>
                    </a:lnTo>
                    <a:lnTo>
                      <a:pt x="15365" y="105115"/>
                    </a:lnTo>
                    <a:lnTo>
                      <a:pt x="18902" y="110120"/>
                    </a:lnTo>
                    <a:lnTo>
                      <a:pt x="22804" y="114731"/>
                    </a:lnTo>
                    <a:lnTo>
                      <a:pt x="24146" y="116048"/>
                    </a:lnTo>
                    <a:lnTo>
                      <a:pt x="25731" y="117497"/>
                    </a:lnTo>
                    <a:lnTo>
                      <a:pt x="27073" y="118682"/>
                    </a:lnTo>
                    <a:lnTo>
                      <a:pt x="28536" y="119999"/>
                    </a:lnTo>
                    <a:lnTo>
                      <a:pt x="24146" y="116311"/>
                    </a:lnTo>
                    <a:lnTo>
                      <a:pt x="22560" y="115126"/>
                    </a:lnTo>
                    <a:lnTo>
                      <a:pt x="21097" y="113809"/>
                    </a:lnTo>
                    <a:lnTo>
                      <a:pt x="19634" y="112360"/>
                    </a:lnTo>
                    <a:lnTo>
                      <a:pt x="18170" y="111042"/>
                    </a:lnTo>
                    <a:lnTo>
                      <a:pt x="14146" y="106169"/>
                    </a:lnTo>
                    <a:lnTo>
                      <a:pt x="10365" y="101031"/>
                    </a:lnTo>
                    <a:lnTo>
                      <a:pt x="7317" y="95367"/>
                    </a:lnTo>
                    <a:lnTo>
                      <a:pt x="4878" y="89835"/>
                    </a:lnTo>
                    <a:lnTo>
                      <a:pt x="2804" y="83907"/>
                    </a:lnTo>
                    <a:lnTo>
                      <a:pt x="1341" y="77848"/>
                    </a:lnTo>
                    <a:lnTo>
                      <a:pt x="487" y="71657"/>
                    </a:lnTo>
                    <a:lnTo>
                      <a:pt x="0" y="65466"/>
                    </a:lnTo>
                    <a:lnTo>
                      <a:pt x="243" y="59275"/>
                    </a:lnTo>
                    <a:lnTo>
                      <a:pt x="975" y="53084"/>
                    </a:lnTo>
                    <a:lnTo>
                      <a:pt x="2195" y="46893"/>
                    </a:lnTo>
                    <a:lnTo>
                      <a:pt x="4146" y="41097"/>
                    </a:lnTo>
                    <a:lnTo>
                      <a:pt x="6463" y="35301"/>
                    </a:lnTo>
                    <a:lnTo>
                      <a:pt x="9512" y="29769"/>
                    </a:lnTo>
                    <a:lnTo>
                      <a:pt x="12926" y="24368"/>
                    </a:lnTo>
                    <a:lnTo>
                      <a:pt x="16951" y="19363"/>
                    </a:lnTo>
                    <a:lnTo>
                      <a:pt x="20365" y="16070"/>
                    </a:lnTo>
                    <a:lnTo>
                      <a:pt x="23902" y="12908"/>
                    </a:lnTo>
                    <a:lnTo>
                      <a:pt x="27560" y="10142"/>
                    </a:lnTo>
                    <a:lnTo>
                      <a:pt x="33414" y="6454"/>
                    </a:lnTo>
                    <a:lnTo>
                      <a:pt x="39634" y="3688"/>
                    </a:lnTo>
                    <a:lnTo>
                      <a:pt x="45853" y="1712"/>
                    </a:lnTo>
                    <a:lnTo>
                      <a:pt x="52439" y="395"/>
                    </a:lnTo>
                    <a:lnTo>
                      <a:pt x="58902" y="0"/>
                    </a:lnTo>
                    <a:close/>
                  </a:path>
                </a:pathLst>
              </a:custGeom>
              <a:solidFill>
                <a:srgbClr val="5B8D08"/>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6" name="Shape 196">
                <a:extLst>
                  <a:ext uri="{FF2B5EF4-FFF2-40B4-BE49-F238E27FC236}">
                    <a16:creationId xmlns:a16="http://schemas.microsoft.com/office/drawing/2014/main" id="{9EB478FA-8F1D-454D-A8DE-A303EA1D851A}"/>
                  </a:ext>
                </a:extLst>
              </p:cNvPr>
              <p:cNvSpPr/>
              <p:nvPr/>
            </p:nvSpPr>
            <p:spPr>
              <a:xfrm>
                <a:off x="181132" y="1869613"/>
                <a:ext cx="1149395" cy="1146257"/>
              </a:xfrm>
              <a:custGeom>
                <a:avLst/>
                <a:gdLst/>
                <a:ahLst/>
                <a:cxnLst/>
                <a:rect l="0" t="0" r="0" b="0"/>
                <a:pathLst>
                  <a:path w="120000" h="120000" extrusionOk="0">
                    <a:moveTo>
                      <a:pt x="59038" y="4423"/>
                    </a:moveTo>
                    <a:lnTo>
                      <a:pt x="53044" y="4763"/>
                    </a:lnTo>
                    <a:lnTo>
                      <a:pt x="46936" y="5897"/>
                    </a:lnTo>
                    <a:lnTo>
                      <a:pt x="41168" y="7599"/>
                    </a:lnTo>
                    <a:lnTo>
                      <a:pt x="35400" y="9981"/>
                    </a:lnTo>
                    <a:lnTo>
                      <a:pt x="29971" y="13156"/>
                    </a:lnTo>
                    <a:lnTo>
                      <a:pt x="26578" y="15538"/>
                    </a:lnTo>
                    <a:lnTo>
                      <a:pt x="23298" y="18260"/>
                    </a:lnTo>
                    <a:lnTo>
                      <a:pt x="20131" y="21096"/>
                    </a:lnTo>
                    <a:lnTo>
                      <a:pt x="16399" y="25406"/>
                    </a:lnTo>
                    <a:lnTo>
                      <a:pt x="13232" y="30056"/>
                    </a:lnTo>
                    <a:lnTo>
                      <a:pt x="10405" y="34820"/>
                    </a:lnTo>
                    <a:lnTo>
                      <a:pt x="8256" y="39810"/>
                    </a:lnTo>
                    <a:lnTo>
                      <a:pt x="6446" y="44801"/>
                    </a:lnTo>
                    <a:lnTo>
                      <a:pt x="5315" y="50132"/>
                    </a:lnTo>
                    <a:lnTo>
                      <a:pt x="4637" y="55463"/>
                    </a:lnTo>
                    <a:lnTo>
                      <a:pt x="4410" y="60793"/>
                    </a:lnTo>
                    <a:lnTo>
                      <a:pt x="4863" y="66124"/>
                    </a:lnTo>
                    <a:lnTo>
                      <a:pt x="5655" y="71455"/>
                    </a:lnTo>
                    <a:lnTo>
                      <a:pt x="7012" y="76672"/>
                    </a:lnTo>
                    <a:lnTo>
                      <a:pt x="8934" y="81776"/>
                    </a:lnTo>
                    <a:lnTo>
                      <a:pt x="11196" y="86540"/>
                    </a:lnTo>
                    <a:lnTo>
                      <a:pt x="14024" y="91417"/>
                    </a:lnTo>
                    <a:lnTo>
                      <a:pt x="17530" y="95841"/>
                    </a:lnTo>
                    <a:lnTo>
                      <a:pt x="21262" y="100037"/>
                    </a:lnTo>
                    <a:lnTo>
                      <a:pt x="24995" y="103213"/>
                    </a:lnTo>
                    <a:lnTo>
                      <a:pt x="28840" y="106049"/>
                    </a:lnTo>
                    <a:lnTo>
                      <a:pt x="32912" y="108657"/>
                    </a:lnTo>
                    <a:lnTo>
                      <a:pt x="37097" y="110586"/>
                    </a:lnTo>
                    <a:lnTo>
                      <a:pt x="41394" y="112400"/>
                    </a:lnTo>
                    <a:lnTo>
                      <a:pt x="45805" y="113761"/>
                    </a:lnTo>
                    <a:lnTo>
                      <a:pt x="50329" y="114782"/>
                    </a:lnTo>
                    <a:lnTo>
                      <a:pt x="54853" y="115463"/>
                    </a:lnTo>
                    <a:lnTo>
                      <a:pt x="60961" y="115576"/>
                    </a:lnTo>
                    <a:lnTo>
                      <a:pt x="67068" y="115236"/>
                    </a:lnTo>
                    <a:lnTo>
                      <a:pt x="73063" y="114102"/>
                    </a:lnTo>
                    <a:lnTo>
                      <a:pt x="78944" y="112287"/>
                    </a:lnTo>
                    <a:lnTo>
                      <a:pt x="84599" y="109905"/>
                    </a:lnTo>
                    <a:lnTo>
                      <a:pt x="90028" y="106843"/>
                    </a:lnTo>
                    <a:lnTo>
                      <a:pt x="93421" y="104461"/>
                    </a:lnTo>
                    <a:lnTo>
                      <a:pt x="96701" y="101739"/>
                    </a:lnTo>
                    <a:lnTo>
                      <a:pt x="99868" y="98676"/>
                    </a:lnTo>
                    <a:lnTo>
                      <a:pt x="100659" y="97882"/>
                    </a:lnTo>
                    <a:lnTo>
                      <a:pt x="101564" y="96975"/>
                    </a:lnTo>
                    <a:lnTo>
                      <a:pt x="102243" y="96068"/>
                    </a:lnTo>
                    <a:lnTo>
                      <a:pt x="103034" y="95160"/>
                    </a:lnTo>
                    <a:lnTo>
                      <a:pt x="105183" y="92438"/>
                    </a:lnTo>
                    <a:lnTo>
                      <a:pt x="107106" y="89489"/>
                    </a:lnTo>
                    <a:lnTo>
                      <a:pt x="108916" y="86427"/>
                    </a:lnTo>
                    <a:lnTo>
                      <a:pt x="110386" y="83364"/>
                    </a:lnTo>
                    <a:lnTo>
                      <a:pt x="112535" y="78147"/>
                    </a:lnTo>
                    <a:lnTo>
                      <a:pt x="114005" y="72703"/>
                    </a:lnTo>
                    <a:lnTo>
                      <a:pt x="115023" y="67145"/>
                    </a:lnTo>
                    <a:lnTo>
                      <a:pt x="115475" y="61474"/>
                    </a:lnTo>
                    <a:lnTo>
                      <a:pt x="115362" y="55916"/>
                    </a:lnTo>
                    <a:lnTo>
                      <a:pt x="114684" y="50245"/>
                    </a:lnTo>
                    <a:lnTo>
                      <a:pt x="113440" y="44688"/>
                    </a:lnTo>
                    <a:lnTo>
                      <a:pt x="111517" y="39357"/>
                    </a:lnTo>
                    <a:lnTo>
                      <a:pt x="109255" y="34253"/>
                    </a:lnTo>
                    <a:lnTo>
                      <a:pt x="106201" y="29149"/>
                    </a:lnTo>
                    <a:lnTo>
                      <a:pt x="102808" y="24385"/>
                    </a:lnTo>
                    <a:lnTo>
                      <a:pt x="98623" y="19962"/>
                    </a:lnTo>
                    <a:lnTo>
                      <a:pt x="95004" y="16786"/>
                    </a:lnTo>
                    <a:lnTo>
                      <a:pt x="91159" y="13950"/>
                    </a:lnTo>
                    <a:lnTo>
                      <a:pt x="87087" y="11342"/>
                    </a:lnTo>
                    <a:lnTo>
                      <a:pt x="82902" y="9300"/>
                    </a:lnTo>
                    <a:lnTo>
                      <a:pt x="78491" y="7599"/>
                    </a:lnTo>
                    <a:lnTo>
                      <a:pt x="74081" y="6238"/>
                    </a:lnTo>
                    <a:lnTo>
                      <a:pt x="69670" y="5217"/>
                    </a:lnTo>
                    <a:lnTo>
                      <a:pt x="65146" y="4536"/>
                    </a:lnTo>
                    <a:lnTo>
                      <a:pt x="59038" y="4423"/>
                    </a:lnTo>
                    <a:close/>
                    <a:moveTo>
                      <a:pt x="58925" y="0"/>
                    </a:moveTo>
                    <a:lnTo>
                      <a:pt x="65485" y="226"/>
                    </a:lnTo>
                    <a:lnTo>
                      <a:pt x="70461" y="907"/>
                    </a:lnTo>
                    <a:lnTo>
                      <a:pt x="75212" y="1928"/>
                    </a:lnTo>
                    <a:lnTo>
                      <a:pt x="80075" y="3402"/>
                    </a:lnTo>
                    <a:lnTo>
                      <a:pt x="84712" y="5330"/>
                    </a:lnTo>
                    <a:lnTo>
                      <a:pt x="89236" y="7599"/>
                    </a:lnTo>
                    <a:lnTo>
                      <a:pt x="93647" y="10207"/>
                    </a:lnTo>
                    <a:lnTo>
                      <a:pt x="97832" y="13383"/>
                    </a:lnTo>
                    <a:lnTo>
                      <a:pt x="101790" y="17013"/>
                    </a:lnTo>
                    <a:lnTo>
                      <a:pt x="106201" y="21663"/>
                    </a:lnTo>
                    <a:lnTo>
                      <a:pt x="110047" y="26767"/>
                    </a:lnTo>
                    <a:lnTo>
                      <a:pt x="113213" y="32211"/>
                    </a:lnTo>
                    <a:lnTo>
                      <a:pt x="115702" y="37882"/>
                    </a:lnTo>
                    <a:lnTo>
                      <a:pt x="117737" y="43667"/>
                    </a:lnTo>
                    <a:lnTo>
                      <a:pt x="119095" y="49678"/>
                    </a:lnTo>
                    <a:lnTo>
                      <a:pt x="119886" y="55803"/>
                    </a:lnTo>
                    <a:lnTo>
                      <a:pt x="120000" y="61814"/>
                    </a:lnTo>
                    <a:lnTo>
                      <a:pt x="119434" y="67939"/>
                    </a:lnTo>
                    <a:lnTo>
                      <a:pt x="118303" y="73837"/>
                    </a:lnTo>
                    <a:lnTo>
                      <a:pt x="116606" y="79848"/>
                    </a:lnTo>
                    <a:lnTo>
                      <a:pt x="114344" y="85519"/>
                    </a:lnTo>
                    <a:lnTo>
                      <a:pt x="112761" y="88582"/>
                    </a:lnTo>
                    <a:lnTo>
                      <a:pt x="111065" y="91644"/>
                    </a:lnTo>
                    <a:lnTo>
                      <a:pt x="109142" y="94593"/>
                    </a:lnTo>
                    <a:lnTo>
                      <a:pt x="107106" y="97315"/>
                    </a:lnTo>
                    <a:lnTo>
                      <a:pt x="106088" y="98449"/>
                    </a:lnTo>
                    <a:lnTo>
                      <a:pt x="105070" y="99584"/>
                    </a:lnTo>
                    <a:lnTo>
                      <a:pt x="104052" y="100718"/>
                    </a:lnTo>
                    <a:lnTo>
                      <a:pt x="103034" y="101852"/>
                    </a:lnTo>
                    <a:lnTo>
                      <a:pt x="99641" y="105028"/>
                    </a:lnTo>
                    <a:lnTo>
                      <a:pt x="96135" y="107977"/>
                    </a:lnTo>
                    <a:lnTo>
                      <a:pt x="92403" y="110586"/>
                    </a:lnTo>
                    <a:lnTo>
                      <a:pt x="88557" y="112967"/>
                    </a:lnTo>
                    <a:lnTo>
                      <a:pt x="84486" y="114782"/>
                    </a:lnTo>
                    <a:lnTo>
                      <a:pt x="80414" y="116483"/>
                    </a:lnTo>
                    <a:lnTo>
                      <a:pt x="74081" y="118412"/>
                    </a:lnTo>
                    <a:lnTo>
                      <a:pt x="67634" y="119659"/>
                    </a:lnTo>
                    <a:lnTo>
                      <a:pt x="61074" y="120000"/>
                    </a:lnTo>
                    <a:lnTo>
                      <a:pt x="54514" y="119773"/>
                    </a:lnTo>
                    <a:lnTo>
                      <a:pt x="49538" y="119092"/>
                    </a:lnTo>
                    <a:lnTo>
                      <a:pt x="44674" y="118071"/>
                    </a:lnTo>
                    <a:lnTo>
                      <a:pt x="39924" y="116597"/>
                    </a:lnTo>
                    <a:lnTo>
                      <a:pt x="35287" y="114669"/>
                    </a:lnTo>
                    <a:lnTo>
                      <a:pt x="30763" y="112400"/>
                    </a:lnTo>
                    <a:lnTo>
                      <a:pt x="26352" y="109792"/>
                    </a:lnTo>
                    <a:lnTo>
                      <a:pt x="22167" y="106729"/>
                    </a:lnTo>
                    <a:lnTo>
                      <a:pt x="18209" y="103213"/>
                    </a:lnTo>
                    <a:lnTo>
                      <a:pt x="14024" y="98563"/>
                    </a:lnTo>
                    <a:lnTo>
                      <a:pt x="10405" y="93799"/>
                    </a:lnTo>
                    <a:lnTo>
                      <a:pt x="7238" y="88695"/>
                    </a:lnTo>
                    <a:lnTo>
                      <a:pt x="4750" y="83364"/>
                    </a:lnTo>
                    <a:lnTo>
                      <a:pt x="2714" y="77920"/>
                    </a:lnTo>
                    <a:lnTo>
                      <a:pt x="1357" y="72362"/>
                    </a:lnTo>
                    <a:lnTo>
                      <a:pt x="452" y="66691"/>
                    </a:lnTo>
                    <a:lnTo>
                      <a:pt x="0" y="60793"/>
                    </a:lnTo>
                    <a:lnTo>
                      <a:pt x="113" y="55122"/>
                    </a:lnTo>
                    <a:lnTo>
                      <a:pt x="904" y="49451"/>
                    </a:lnTo>
                    <a:lnTo>
                      <a:pt x="2148" y="43667"/>
                    </a:lnTo>
                    <a:lnTo>
                      <a:pt x="4071" y="38109"/>
                    </a:lnTo>
                    <a:lnTo>
                      <a:pt x="6446" y="32778"/>
                    </a:lnTo>
                    <a:lnTo>
                      <a:pt x="9387" y="27561"/>
                    </a:lnTo>
                    <a:lnTo>
                      <a:pt x="12893" y="22684"/>
                    </a:lnTo>
                    <a:lnTo>
                      <a:pt x="16965" y="18147"/>
                    </a:lnTo>
                    <a:lnTo>
                      <a:pt x="20358" y="14971"/>
                    </a:lnTo>
                    <a:lnTo>
                      <a:pt x="23977" y="12022"/>
                    </a:lnTo>
                    <a:lnTo>
                      <a:pt x="27596" y="9300"/>
                    </a:lnTo>
                    <a:lnTo>
                      <a:pt x="31555" y="7032"/>
                    </a:lnTo>
                    <a:lnTo>
                      <a:pt x="35513" y="5217"/>
                    </a:lnTo>
                    <a:lnTo>
                      <a:pt x="39585" y="3516"/>
                    </a:lnTo>
                    <a:lnTo>
                      <a:pt x="45918" y="1587"/>
                    </a:lnTo>
                    <a:lnTo>
                      <a:pt x="52365" y="340"/>
                    </a:lnTo>
                    <a:lnTo>
                      <a:pt x="58925" y="0"/>
                    </a:lnTo>
                    <a:close/>
                  </a:path>
                </a:pathLst>
              </a:custGeom>
              <a:solidFill>
                <a:srgbClr val="7ABC0C"/>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7" name="Shape 212">
                <a:extLst>
                  <a:ext uri="{FF2B5EF4-FFF2-40B4-BE49-F238E27FC236}">
                    <a16:creationId xmlns:a16="http://schemas.microsoft.com/office/drawing/2014/main" id="{F6BA59C3-12C4-493D-ABF8-332DC0E6B3FA}"/>
                  </a:ext>
                </a:extLst>
              </p:cNvPr>
              <p:cNvSpPr txBox="1"/>
              <p:nvPr/>
            </p:nvSpPr>
            <p:spPr>
              <a:xfrm>
                <a:off x="312170" y="2546778"/>
                <a:ext cx="893799" cy="231290"/>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Post-Event</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Analysis</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sp>
            <p:nvSpPr>
              <p:cNvPr id="68" name="Shape 4244">
                <a:extLst>
                  <a:ext uri="{FF2B5EF4-FFF2-40B4-BE49-F238E27FC236}">
                    <a16:creationId xmlns:a16="http://schemas.microsoft.com/office/drawing/2014/main" id="{118EB3A7-C9DC-4D2C-9499-1CB33CCCDC75}"/>
                  </a:ext>
                </a:extLst>
              </p:cNvPr>
              <p:cNvSpPr/>
              <p:nvPr/>
            </p:nvSpPr>
            <p:spPr>
              <a:xfrm>
                <a:off x="620490" y="2223886"/>
                <a:ext cx="329900" cy="241881"/>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Shape 4245">
                <a:extLst>
                  <a:ext uri="{FF2B5EF4-FFF2-40B4-BE49-F238E27FC236}">
                    <a16:creationId xmlns:a16="http://schemas.microsoft.com/office/drawing/2014/main" id="{C50799C6-A6F1-4980-9177-11D6FA69420B}"/>
                  </a:ext>
                </a:extLst>
              </p:cNvPr>
              <p:cNvSpPr/>
              <p:nvPr/>
            </p:nvSpPr>
            <p:spPr>
              <a:xfrm>
                <a:off x="658719" y="2340812"/>
                <a:ext cx="56488" cy="96938"/>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Shape 4246">
                <a:extLst>
                  <a:ext uri="{FF2B5EF4-FFF2-40B4-BE49-F238E27FC236}">
                    <a16:creationId xmlns:a16="http://schemas.microsoft.com/office/drawing/2014/main" id="{E0FA7D57-AC0D-4755-BC66-8FFDC1EB3E7A}"/>
                  </a:ext>
                </a:extLst>
              </p:cNvPr>
              <p:cNvSpPr/>
              <p:nvPr/>
            </p:nvSpPr>
            <p:spPr>
              <a:xfrm>
                <a:off x="855673" y="2340812"/>
                <a:ext cx="56488" cy="96938"/>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Shape 4247">
                <a:extLst>
                  <a:ext uri="{FF2B5EF4-FFF2-40B4-BE49-F238E27FC236}">
                    <a16:creationId xmlns:a16="http://schemas.microsoft.com/office/drawing/2014/main" id="{C6EB16E9-C98E-4F76-B51A-506F7E6426FD}"/>
                  </a:ext>
                </a:extLst>
              </p:cNvPr>
              <p:cNvSpPr/>
              <p:nvPr/>
            </p:nvSpPr>
            <p:spPr>
              <a:xfrm>
                <a:off x="724073" y="2234117"/>
                <a:ext cx="56488" cy="203634"/>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Shape 4248">
                <a:extLst>
                  <a:ext uri="{FF2B5EF4-FFF2-40B4-BE49-F238E27FC236}">
                    <a16:creationId xmlns:a16="http://schemas.microsoft.com/office/drawing/2014/main" id="{58D1A350-4451-4B2F-B975-9CA84B6F62F6}"/>
                  </a:ext>
                </a:extLst>
              </p:cNvPr>
              <p:cNvSpPr/>
              <p:nvPr/>
            </p:nvSpPr>
            <p:spPr>
              <a:xfrm>
                <a:off x="789427" y="2285690"/>
                <a:ext cx="56925" cy="152061"/>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rgbClr val="7ABC0C"/>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9358D30B-8653-4486-AF97-66CFC286B89A}"/>
                </a:ext>
              </a:extLst>
            </p:cNvPr>
            <p:cNvGrpSpPr/>
            <p:nvPr/>
          </p:nvGrpSpPr>
          <p:grpSpPr>
            <a:xfrm>
              <a:off x="2390378" y="3615564"/>
              <a:ext cx="1177580" cy="1158687"/>
              <a:chOff x="2564112" y="2025219"/>
              <a:chExt cx="1177580" cy="1158687"/>
            </a:xfrm>
          </p:grpSpPr>
          <p:sp>
            <p:nvSpPr>
              <p:cNvPr id="53" name="Shape 190">
                <a:extLst>
                  <a:ext uri="{FF2B5EF4-FFF2-40B4-BE49-F238E27FC236}">
                    <a16:creationId xmlns:a16="http://schemas.microsoft.com/office/drawing/2014/main" id="{E0D2D083-7BD6-4DC5-BA0D-2EF3C6767EB2}"/>
                  </a:ext>
                </a:extLst>
              </p:cNvPr>
              <p:cNvSpPr/>
              <p:nvPr/>
            </p:nvSpPr>
            <p:spPr>
              <a:xfrm>
                <a:off x="2639313" y="2071393"/>
                <a:ext cx="1055156" cy="1047579"/>
              </a:xfrm>
              <a:prstGeom prst="ellipse">
                <a:avLst/>
              </a:prstGeom>
              <a:solidFill>
                <a:srgbClr val="FFFFFF"/>
              </a:solidFill>
              <a:ln>
                <a:noFill/>
              </a:ln>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54" name="Shape 200">
                <a:extLst>
                  <a:ext uri="{FF2B5EF4-FFF2-40B4-BE49-F238E27FC236}">
                    <a16:creationId xmlns:a16="http://schemas.microsoft.com/office/drawing/2014/main" id="{C672F61E-512B-427A-B660-330F1EB26453}"/>
                  </a:ext>
                </a:extLst>
              </p:cNvPr>
              <p:cNvSpPr/>
              <p:nvPr/>
            </p:nvSpPr>
            <p:spPr>
              <a:xfrm>
                <a:off x="2735996" y="2060122"/>
                <a:ext cx="970755" cy="1073448"/>
              </a:xfrm>
              <a:custGeom>
                <a:avLst/>
                <a:gdLst/>
                <a:ahLst/>
                <a:cxnLst/>
                <a:rect l="0" t="0" r="0" b="0"/>
                <a:pathLst>
                  <a:path w="120000" h="120000" extrusionOk="0">
                    <a:moveTo>
                      <a:pt x="52837" y="0"/>
                    </a:moveTo>
                    <a:lnTo>
                      <a:pt x="59864" y="366"/>
                    </a:lnTo>
                    <a:lnTo>
                      <a:pt x="65270" y="855"/>
                    </a:lnTo>
                    <a:lnTo>
                      <a:pt x="70810" y="1955"/>
                    </a:lnTo>
                    <a:lnTo>
                      <a:pt x="76081" y="3421"/>
                    </a:lnTo>
                    <a:lnTo>
                      <a:pt x="81216" y="5376"/>
                    </a:lnTo>
                    <a:lnTo>
                      <a:pt x="86081" y="7576"/>
                    </a:lnTo>
                    <a:lnTo>
                      <a:pt x="90945" y="10264"/>
                    </a:lnTo>
                    <a:lnTo>
                      <a:pt x="95540" y="13441"/>
                    </a:lnTo>
                    <a:lnTo>
                      <a:pt x="99864" y="16863"/>
                    </a:lnTo>
                    <a:lnTo>
                      <a:pt x="104594" y="21384"/>
                    </a:lnTo>
                    <a:lnTo>
                      <a:pt x="108513" y="26150"/>
                    </a:lnTo>
                    <a:lnTo>
                      <a:pt x="112027" y="31160"/>
                    </a:lnTo>
                    <a:lnTo>
                      <a:pt x="114729" y="36537"/>
                    </a:lnTo>
                    <a:lnTo>
                      <a:pt x="116891" y="41914"/>
                    </a:lnTo>
                    <a:lnTo>
                      <a:pt x="118648" y="47535"/>
                    </a:lnTo>
                    <a:lnTo>
                      <a:pt x="119459" y="53156"/>
                    </a:lnTo>
                    <a:lnTo>
                      <a:pt x="120000" y="58900"/>
                    </a:lnTo>
                    <a:lnTo>
                      <a:pt x="119864" y="64643"/>
                    </a:lnTo>
                    <a:lnTo>
                      <a:pt x="118918" y="70386"/>
                    </a:lnTo>
                    <a:lnTo>
                      <a:pt x="117567" y="76008"/>
                    </a:lnTo>
                    <a:lnTo>
                      <a:pt x="115540" y="81629"/>
                    </a:lnTo>
                    <a:lnTo>
                      <a:pt x="112837" y="86883"/>
                    </a:lnTo>
                    <a:lnTo>
                      <a:pt x="109729" y="92138"/>
                    </a:lnTo>
                    <a:lnTo>
                      <a:pt x="105810" y="96904"/>
                    </a:lnTo>
                    <a:lnTo>
                      <a:pt x="101351" y="101547"/>
                    </a:lnTo>
                    <a:lnTo>
                      <a:pt x="98108" y="104358"/>
                    </a:lnTo>
                    <a:lnTo>
                      <a:pt x="94594" y="107046"/>
                    </a:lnTo>
                    <a:lnTo>
                      <a:pt x="90945" y="109368"/>
                    </a:lnTo>
                    <a:lnTo>
                      <a:pt x="87162" y="111568"/>
                    </a:lnTo>
                    <a:lnTo>
                      <a:pt x="83243" y="113523"/>
                    </a:lnTo>
                    <a:lnTo>
                      <a:pt x="79189" y="115112"/>
                    </a:lnTo>
                    <a:lnTo>
                      <a:pt x="75135" y="116578"/>
                    </a:lnTo>
                    <a:lnTo>
                      <a:pt x="71081" y="117678"/>
                    </a:lnTo>
                    <a:lnTo>
                      <a:pt x="67567" y="118411"/>
                    </a:lnTo>
                    <a:lnTo>
                      <a:pt x="67297" y="118533"/>
                    </a:lnTo>
                    <a:lnTo>
                      <a:pt x="67162" y="118533"/>
                    </a:lnTo>
                    <a:lnTo>
                      <a:pt x="61486" y="120000"/>
                    </a:lnTo>
                    <a:lnTo>
                      <a:pt x="65405" y="118900"/>
                    </a:lnTo>
                    <a:lnTo>
                      <a:pt x="69324" y="117433"/>
                    </a:lnTo>
                    <a:lnTo>
                      <a:pt x="73378" y="115967"/>
                    </a:lnTo>
                    <a:lnTo>
                      <a:pt x="77027" y="114012"/>
                    </a:lnTo>
                    <a:lnTo>
                      <a:pt x="80675" y="112057"/>
                    </a:lnTo>
                    <a:lnTo>
                      <a:pt x="84189" y="109735"/>
                    </a:lnTo>
                    <a:lnTo>
                      <a:pt x="87567" y="107291"/>
                    </a:lnTo>
                    <a:lnTo>
                      <a:pt x="90675" y="104358"/>
                    </a:lnTo>
                    <a:lnTo>
                      <a:pt x="95000" y="99959"/>
                    </a:lnTo>
                    <a:lnTo>
                      <a:pt x="98648" y="95315"/>
                    </a:lnTo>
                    <a:lnTo>
                      <a:pt x="101891" y="90305"/>
                    </a:lnTo>
                    <a:lnTo>
                      <a:pt x="104324" y="85295"/>
                    </a:lnTo>
                    <a:lnTo>
                      <a:pt x="106216" y="79918"/>
                    </a:lnTo>
                    <a:lnTo>
                      <a:pt x="107567" y="74663"/>
                    </a:lnTo>
                    <a:lnTo>
                      <a:pt x="108378" y="69042"/>
                    </a:lnTo>
                    <a:lnTo>
                      <a:pt x="108513" y="63543"/>
                    </a:lnTo>
                    <a:lnTo>
                      <a:pt x="108243" y="58044"/>
                    </a:lnTo>
                    <a:lnTo>
                      <a:pt x="107162" y="52668"/>
                    </a:lnTo>
                    <a:lnTo>
                      <a:pt x="105675" y="47291"/>
                    </a:lnTo>
                    <a:lnTo>
                      <a:pt x="103513" y="41914"/>
                    </a:lnTo>
                    <a:lnTo>
                      <a:pt x="100810" y="36904"/>
                    </a:lnTo>
                    <a:lnTo>
                      <a:pt x="97567" y="32138"/>
                    </a:lnTo>
                    <a:lnTo>
                      <a:pt x="93648" y="27494"/>
                    </a:lnTo>
                    <a:lnTo>
                      <a:pt x="89324" y="23095"/>
                    </a:lnTo>
                    <a:lnTo>
                      <a:pt x="85135" y="19796"/>
                    </a:lnTo>
                    <a:lnTo>
                      <a:pt x="80675" y="16863"/>
                    </a:lnTo>
                    <a:lnTo>
                      <a:pt x="76081" y="14297"/>
                    </a:lnTo>
                    <a:lnTo>
                      <a:pt x="71216" y="12097"/>
                    </a:lnTo>
                    <a:lnTo>
                      <a:pt x="66351" y="10264"/>
                    </a:lnTo>
                    <a:lnTo>
                      <a:pt x="61216" y="8920"/>
                    </a:lnTo>
                    <a:lnTo>
                      <a:pt x="56081" y="7820"/>
                    </a:lnTo>
                    <a:lnTo>
                      <a:pt x="50810" y="7087"/>
                    </a:lnTo>
                    <a:lnTo>
                      <a:pt x="44054" y="6965"/>
                    </a:lnTo>
                    <a:lnTo>
                      <a:pt x="37162" y="7454"/>
                    </a:lnTo>
                    <a:lnTo>
                      <a:pt x="30405" y="8553"/>
                    </a:lnTo>
                    <a:lnTo>
                      <a:pt x="23918" y="10264"/>
                    </a:lnTo>
                    <a:lnTo>
                      <a:pt x="17432" y="12586"/>
                    </a:lnTo>
                    <a:lnTo>
                      <a:pt x="11351" y="15763"/>
                    </a:lnTo>
                    <a:lnTo>
                      <a:pt x="5540" y="19429"/>
                    </a:lnTo>
                    <a:lnTo>
                      <a:pt x="0" y="23828"/>
                    </a:lnTo>
                    <a:lnTo>
                      <a:pt x="7027" y="17474"/>
                    </a:lnTo>
                    <a:lnTo>
                      <a:pt x="10810" y="14419"/>
                    </a:lnTo>
                    <a:lnTo>
                      <a:pt x="14729" y="11486"/>
                    </a:lnTo>
                    <a:lnTo>
                      <a:pt x="18783" y="9042"/>
                    </a:lnTo>
                    <a:lnTo>
                      <a:pt x="25135" y="5865"/>
                    </a:lnTo>
                    <a:lnTo>
                      <a:pt x="31756" y="3299"/>
                    </a:lnTo>
                    <a:lnTo>
                      <a:pt x="38783" y="1588"/>
                    </a:lnTo>
                    <a:lnTo>
                      <a:pt x="45675" y="488"/>
                    </a:lnTo>
                    <a:lnTo>
                      <a:pt x="52837" y="0"/>
                    </a:lnTo>
                    <a:close/>
                  </a:path>
                </a:pathLst>
              </a:custGeom>
              <a:solidFill>
                <a:srgbClr val="FF98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5" name="Shape 201">
                <a:extLst>
                  <a:ext uri="{FF2B5EF4-FFF2-40B4-BE49-F238E27FC236}">
                    <a16:creationId xmlns:a16="http://schemas.microsoft.com/office/drawing/2014/main" id="{D96375A3-B321-477A-8EA3-5FAE914CB77C}"/>
                  </a:ext>
                </a:extLst>
              </p:cNvPr>
              <p:cNvSpPr/>
              <p:nvPr/>
            </p:nvSpPr>
            <p:spPr>
              <a:xfrm>
                <a:off x="2597691" y="2025219"/>
                <a:ext cx="1144001" cy="1144785"/>
              </a:xfrm>
              <a:custGeom>
                <a:avLst/>
                <a:gdLst/>
                <a:ahLst/>
                <a:cxnLst/>
                <a:rect l="0" t="0" r="0" b="0"/>
                <a:pathLst>
                  <a:path w="120000" h="120000" extrusionOk="0">
                    <a:moveTo>
                      <a:pt x="58863" y="4427"/>
                    </a:moveTo>
                    <a:lnTo>
                      <a:pt x="52954" y="4881"/>
                    </a:lnTo>
                    <a:lnTo>
                      <a:pt x="46818" y="6017"/>
                    </a:lnTo>
                    <a:lnTo>
                      <a:pt x="41022" y="7606"/>
                    </a:lnTo>
                    <a:lnTo>
                      <a:pt x="35454" y="9990"/>
                    </a:lnTo>
                    <a:lnTo>
                      <a:pt x="30000" y="13169"/>
                    </a:lnTo>
                    <a:lnTo>
                      <a:pt x="26477" y="15553"/>
                    </a:lnTo>
                    <a:lnTo>
                      <a:pt x="23181" y="18278"/>
                    </a:lnTo>
                    <a:lnTo>
                      <a:pt x="20000" y="21229"/>
                    </a:lnTo>
                    <a:lnTo>
                      <a:pt x="16704" y="24862"/>
                    </a:lnTo>
                    <a:lnTo>
                      <a:pt x="13863" y="28836"/>
                    </a:lnTo>
                    <a:lnTo>
                      <a:pt x="11363" y="32923"/>
                    </a:lnTo>
                    <a:lnTo>
                      <a:pt x="9204" y="37123"/>
                    </a:lnTo>
                    <a:lnTo>
                      <a:pt x="7500" y="41438"/>
                    </a:lnTo>
                    <a:lnTo>
                      <a:pt x="6250" y="45865"/>
                    </a:lnTo>
                    <a:lnTo>
                      <a:pt x="5227" y="50406"/>
                    </a:lnTo>
                    <a:lnTo>
                      <a:pt x="4545" y="54947"/>
                    </a:lnTo>
                    <a:lnTo>
                      <a:pt x="4431" y="59602"/>
                    </a:lnTo>
                    <a:lnTo>
                      <a:pt x="4545" y="64257"/>
                    </a:lnTo>
                    <a:lnTo>
                      <a:pt x="5113" y="68798"/>
                    </a:lnTo>
                    <a:lnTo>
                      <a:pt x="5909" y="73339"/>
                    </a:lnTo>
                    <a:lnTo>
                      <a:pt x="6931" y="76631"/>
                    </a:lnTo>
                    <a:lnTo>
                      <a:pt x="8068" y="79924"/>
                    </a:lnTo>
                    <a:lnTo>
                      <a:pt x="9431" y="83103"/>
                    </a:lnTo>
                    <a:lnTo>
                      <a:pt x="10909" y="86281"/>
                    </a:lnTo>
                    <a:lnTo>
                      <a:pt x="13068" y="89801"/>
                    </a:lnTo>
                    <a:lnTo>
                      <a:pt x="15454" y="93434"/>
                    </a:lnTo>
                    <a:lnTo>
                      <a:pt x="18295" y="96726"/>
                    </a:lnTo>
                    <a:lnTo>
                      <a:pt x="21363" y="99905"/>
                    </a:lnTo>
                    <a:lnTo>
                      <a:pt x="25000" y="103197"/>
                    </a:lnTo>
                    <a:lnTo>
                      <a:pt x="28863" y="106035"/>
                    </a:lnTo>
                    <a:lnTo>
                      <a:pt x="32840" y="108533"/>
                    </a:lnTo>
                    <a:lnTo>
                      <a:pt x="37045" y="110690"/>
                    </a:lnTo>
                    <a:lnTo>
                      <a:pt x="41363" y="112393"/>
                    </a:lnTo>
                    <a:lnTo>
                      <a:pt x="45795" y="113869"/>
                    </a:lnTo>
                    <a:lnTo>
                      <a:pt x="50454" y="114664"/>
                    </a:lnTo>
                    <a:lnTo>
                      <a:pt x="55000" y="115345"/>
                    </a:lnTo>
                    <a:lnTo>
                      <a:pt x="61022" y="115572"/>
                    </a:lnTo>
                    <a:lnTo>
                      <a:pt x="67045" y="115118"/>
                    </a:lnTo>
                    <a:lnTo>
                      <a:pt x="73181" y="114096"/>
                    </a:lnTo>
                    <a:lnTo>
                      <a:pt x="78977" y="112280"/>
                    </a:lnTo>
                    <a:lnTo>
                      <a:pt x="84545" y="109895"/>
                    </a:lnTo>
                    <a:lnTo>
                      <a:pt x="90000" y="106830"/>
                    </a:lnTo>
                    <a:lnTo>
                      <a:pt x="93409" y="104446"/>
                    </a:lnTo>
                    <a:lnTo>
                      <a:pt x="96704" y="101721"/>
                    </a:lnTo>
                    <a:lnTo>
                      <a:pt x="99886" y="98770"/>
                    </a:lnTo>
                    <a:lnTo>
                      <a:pt x="103636" y="94456"/>
                    </a:lnTo>
                    <a:lnTo>
                      <a:pt x="106931" y="90028"/>
                    </a:lnTo>
                    <a:lnTo>
                      <a:pt x="109545" y="85146"/>
                    </a:lnTo>
                    <a:lnTo>
                      <a:pt x="111818" y="80264"/>
                    </a:lnTo>
                    <a:lnTo>
                      <a:pt x="113522" y="75042"/>
                    </a:lnTo>
                    <a:lnTo>
                      <a:pt x="114659" y="69820"/>
                    </a:lnTo>
                    <a:lnTo>
                      <a:pt x="115454" y="64484"/>
                    </a:lnTo>
                    <a:lnTo>
                      <a:pt x="115568" y="59148"/>
                    </a:lnTo>
                    <a:lnTo>
                      <a:pt x="115113" y="53812"/>
                    </a:lnTo>
                    <a:lnTo>
                      <a:pt x="114431" y="48590"/>
                    </a:lnTo>
                    <a:lnTo>
                      <a:pt x="112954" y="43368"/>
                    </a:lnTo>
                    <a:lnTo>
                      <a:pt x="111136" y="38372"/>
                    </a:lnTo>
                    <a:lnTo>
                      <a:pt x="108863" y="33377"/>
                    </a:lnTo>
                    <a:lnTo>
                      <a:pt x="105909" y="28722"/>
                    </a:lnTo>
                    <a:lnTo>
                      <a:pt x="102613" y="24295"/>
                    </a:lnTo>
                    <a:lnTo>
                      <a:pt x="98636" y="20094"/>
                    </a:lnTo>
                    <a:lnTo>
                      <a:pt x="95000" y="16915"/>
                    </a:lnTo>
                    <a:lnTo>
                      <a:pt x="91136" y="13964"/>
                    </a:lnTo>
                    <a:lnTo>
                      <a:pt x="87045" y="11466"/>
                    </a:lnTo>
                    <a:lnTo>
                      <a:pt x="82954" y="9422"/>
                    </a:lnTo>
                    <a:lnTo>
                      <a:pt x="78636" y="7606"/>
                    </a:lnTo>
                    <a:lnTo>
                      <a:pt x="74204" y="6244"/>
                    </a:lnTo>
                    <a:lnTo>
                      <a:pt x="69545" y="5222"/>
                    </a:lnTo>
                    <a:lnTo>
                      <a:pt x="65000" y="4768"/>
                    </a:lnTo>
                    <a:lnTo>
                      <a:pt x="58863" y="4427"/>
                    </a:lnTo>
                    <a:close/>
                    <a:moveTo>
                      <a:pt x="58863" y="0"/>
                    </a:moveTo>
                    <a:lnTo>
                      <a:pt x="65340" y="227"/>
                    </a:lnTo>
                    <a:lnTo>
                      <a:pt x="70340" y="908"/>
                    </a:lnTo>
                    <a:lnTo>
                      <a:pt x="75340" y="1929"/>
                    </a:lnTo>
                    <a:lnTo>
                      <a:pt x="80000" y="3405"/>
                    </a:lnTo>
                    <a:lnTo>
                      <a:pt x="84659" y="5335"/>
                    </a:lnTo>
                    <a:lnTo>
                      <a:pt x="89204" y="7606"/>
                    </a:lnTo>
                    <a:lnTo>
                      <a:pt x="93522" y="10331"/>
                    </a:lnTo>
                    <a:lnTo>
                      <a:pt x="97727" y="13509"/>
                    </a:lnTo>
                    <a:lnTo>
                      <a:pt x="101818" y="16915"/>
                    </a:lnTo>
                    <a:lnTo>
                      <a:pt x="105909" y="21456"/>
                    </a:lnTo>
                    <a:lnTo>
                      <a:pt x="109545" y="26338"/>
                    </a:lnTo>
                    <a:lnTo>
                      <a:pt x="112613" y="31333"/>
                    </a:lnTo>
                    <a:lnTo>
                      <a:pt x="115340" y="36556"/>
                    </a:lnTo>
                    <a:lnTo>
                      <a:pt x="117159" y="42005"/>
                    </a:lnTo>
                    <a:lnTo>
                      <a:pt x="118750" y="47682"/>
                    </a:lnTo>
                    <a:lnTo>
                      <a:pt x="119659" y="53358"/>
                    </a:lnTo>
                    <a:lnTo>
                      <a:pt x="120000" y="59148"/>
                    </a:lnTo>
                    <a:lnTo>
                      <a:pt x="119772" y="64824"/>
                    </a:lnTo>
                    <a:lnTo>
                      <a:pt x="119090" y="70614"/>
                    </a:lnTo>
                    <a:lnTo>
                      <a:pt x="117840" y="76291"/>
                    </a:lnTo>
                    <a:lnTo>
                      <a:pt x="115909" y="81740"/>
                    </a:lnTo>
                    <a:lnTo>
                      <a:pt x="113522" y="87190"/>
                    </a:lnTo>
                    <a:lnTo>
                      <a:pt x="110568" y="92298"/>
                    </a:lnTo>
                    <a:lnTo>
                      <a:pt x="107159" y="97180"/>
                    </a:lnTo>
                    <a:lnTo>
                      <a:pt x="103068" y="101721"/>
                    </a:lnTo>
                    <a:lnTo>
                      <a:pt x="99772" y="105127"/>
                    </a:lnTo>
                    <a:lnTo>
                      <a:pt x="96136" y="107965"/>
                    </a:lnTo>
                    <a:lnTo>
                      <a:pt x="92386" y="110577"/>
                    </a:lnTo>
                    <a:lnTo>
                      <a:pt x="88636" y="112847"/>
                    </a:lnTo>
                    <a:lnTo>
                      <a:pt x="84545" y="114891"/>
                    </a:lnTo>
                    <a:lnTo>
                      <a:pt x="80454" y="116480"/>
                    </a:lnTo>
                    <a:lnTo>
                      <a:pt x="74204" y="118410"/>
                    </a:lnTo>
                    <a:lnTo>
                      <a:pt x="67727" y="119545"/>
                    </a:lnTo>
                    <a:lnTo>
                      <a:pt x="61022" y="120000"/>
                    </a:lnTo>
                    <a:lnTo>
                      <a:pt x="54431" y="119772"/>
                    </a:lnTo>
                    <a:lnTo>
                      <a:pt x="49659" y="119205"/>
                    </a:lnTo>
                    <a:lnTo>
                      <a:pt x="44659" y="118070"/>
                    </a:lnTo>
                    <a:lnTo>
                      <a:pt x="39886" y="116594"/>
                    </a:lnTo>
                    <a:lnTo>
                      <a:pt x="35340" y="114664"/>
                    </a:lnTo>
                    <a:lnTo>
                      <a:pt x="30681" y="112393"/>
                    </a:lnTo>
                    <a:lnTo>
                      <a:pt x="26250" y="109782"/>
                    </a:lnTo>
                    <a:lnTo>
                      <a:pt x="22045" y="106603"/>
                    </a:lnTo>
                    <a:lnTo>
                      <a:pt x="18181" y="103197"/>
                    </a:lnTo>
                    <a:lnTo>
                      <a:pt x="14886" y="99451"/>
                    </a:lnTo>
                    <a:lnTo>
                      <a:pt x="11818" y="95818"/>
                    </a:lnTo>
                    <a:lnTo>
                      <a:pt x="9090" y="91844"/>
                    </a:lnTo>
                    <a:lnTo>
                      <a:pt x="6704" y="87644"/>
                    </a:lnTo>
                    <a:lnTo>
                      <a:pt x="5227" y="84692"/>
                    </a:lnTo>
                    <a:lnTo>
                      <a:pt x="3863" y="81400"/>
                    </a:lnTo>
                    <a:lnTo>
                      <a:pt x="2727" y="78221"/>
                    </a:lnTo>
                    <a:lnTo>
                      <a:pt x="1704" y="74929"/>
                    </a:lnTo>
                    <a:lnTo>
                      <a:pt x="795" y="69933"/>
                    </a:lnTo>
                    <a:lnTo>
                      <a:pt x="113" y="64824"/>
                    </a:lnTo>
                    <a:lnTo>
                      <a:pt x="0" y="59943"/>
                    </a:lnTo>
                    <a:lnTo>
                      <a:pt x="113" y="54834"/>
                    </a:lnTo>
                    <a:lnTo>
                      <a:pt x="795" y="49839"/>
                    </a:lnTo>
                    <a:lnTo>
                      <a:pt x="1704" y="44957"/>
                    </a:lnTo>
                    <a:lnTo>
                      <a:pt x="3295" y="40075"/>
                    </a:lnTo>
                    <a:lnTo>
                      <a:pt x="5227" y="35421"/>
                    </a:lnTo>
                    <a:lnTo>
                      <a:pt x="7500" y="30879"/>
                    </a:lnTo>
                    <a:lnTo>
                      <a:pt x="10113" y="26452"/>
                    </a:lnTo>
                    <a:lnTo>
                      <a:pt x="13295" y="22138"/>
                    </a:lnTo>
                    <a:lnTo>
                      <a:pt x="16818" y="18164"/>
                    </a:lnTo>
                    <a:lnTo>
                      <a:pt x="20227" y="14985"/>
                    </a:lnTo>
                    <a:lnTo>
                      <a:pt x="23863" y="12034"/>
                    </a:lnTo>
                    <a:lnTo>
                      <a:pt x="27500" y="9422"/>
                    </a:lnTo>
                    <a:lnTo>
                      <a:pt x="31363" y="7152"/>
                    </a:lnTo>
                    <a:lnTo>
                      <a:pt x="35454" y="5222"/>
                    </a:lnTo>
                    <a:lnTo>
                      <a:pt x="39431" y="3519"/>
                    </a:lnTo>
                    <a:lnTo>
                      <a:pt x="45795" y="1702"/>
                    </a:lnTo>
                    <a:lnTo>
                      <a:pt x="52272" y="454"/>
                    </a:lnTo>
                    <a:lnTo>
                      <a:pt x="58863" y="0"/>
                    </a:lnTo>
                    <a:close/>
                  </a:path>
                </a:pathLst>
              </a:custGeom>
              <a:solidFill>
                <a:srgbClr val="FFC107"/>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6" name="Shape 202">
                <a:extLst>
                  <a:ext uri="{FF2B5EF4-FFF2-40B4-BE49-F238E27FC236}">
                    <a16:creationId xmlns:a16="http://schemas.microsoft.com/office/drawing/2014/main" id="{ED70947D-C601-49D5-B8BE-15D4D6FA3BA3}"/>
                  </a:ext>
                </a:extLst>
              </p:cNvPr>
              <p:cNvSpPr/>
              <p:nvPr/>
            </p:nvSpPr>
            <p:spPr>
              <a:xfrm>
                <a:off x="2564112" y="2194076"/>
                <a:ext cx="744463" cy="989830"/>
              </a:xfrm>
              <a:custGeom>
                <a:avLst/>
                <a:gdLst/>
                <a:ahLst/>
                <a:cxnLst/>
                <a:rect l="0" t="0" r="0" b="0"/>
                <a:pathLst>
                  <a:path w="120000" h="120000" extrusionOk="0">
                    <a:moveTo>
                      <a:pt x="33133" y="0"/>
                    </a:moveTo>
                    <a:lnTo>
                      <a:pt x="27811" y="4595"/>
                    </a:lnTo>
                    <a:lnTo>
                      <a:pt x="23004" y="9584"/>
                    </a:lnTo>
                    <a:lnTo>
                      <a:pt x="19055" y="14704"/>
                    </a:lnTo>
                    <a:lnTo>
                      <a:pt x="15622" y="19956"/>
                    </a:lnTo>
                    <a:lnTo>
                      <a:pt x="12703" y="25339"/>
                    </a:lnTo>
                    <a:lnTo>
                      <a:pt x="10300" y="30984"/>
                    </a:lnTo>
                    <a:lnTo>
                      <a:pt x="8927" y="36630"/>
                    </a:lnTo>
                    <a:lnTo>
                      <a:pt x="7896" y="42407"/>
                    </a:lnTo>
                    <a:lnTo>
                      <a:pt x="7725" y="48315"/>
                    </a:lnTo>
                    <a:lnTo>
                      <a:pt x="7896" y="53960"/>
                    </a:lnTo>
                    <a:lnTo>
                      <a:pt x="8927" y="59868"/>
                    </a:lnTo>
                    <a:lnTo>
                      <a:pt x="10300" y="65645"/>
                    </a:lnTo>
                    <a:lnTo>
                      <a:pt x="11845" y="69452"/>
                    </a:lnTo>
                    <a:lnTo>
                      <a:pt x="13562" y="73129"/>
                    </a:lnTo>
                    <a:lnTo>
                      <a:pt x="15622" y="76936"/>
                    </a:lnTo>
                    <a:lnTo>
                      <a:pt x="17854" y="80350"/>
                    </a:lnTo>
                    <a:lnTo>
                      <a:pt x="21459" y="85207"/>
                    </a:lnTo>
                    <a:lnTo>
                      <a:pt x="25579" y="89803"/>
                    </a:lnTo>
                    <a:lnTo>
                      <a:pt x="30214" y="94004"/>
                    </a:lnTo>
                    <a:lnTo>
                      <a:pt x="35193" y="98336"/>
                    </a:lnTo>
                    <a:lnTo>
                      <a:pt x="41030" y="102275"/>
                    </a:lnTo>
                    <a:lnTo>
                      <a:pt x="47381" y="105951"/>
                    </a:lnTo>
                    <a:lnTo>
                      <a:pt x="54077" y="108971"/>
                    </a:lnTo>
                    <a:lnTo>
                      <a:pt x="61115" y="111597"/>
                    </a:lnTo>
                    <a:lnTo>
                      <a:pt x="67982" y="113829"/>
                    </a:lnTo>
                    <a:lnTo>
                      <a:pt x="75193" y="115536"/>
                    </a:lnTo>
                    <a:lnTo>
                      <a:pt x="82746" y="116849"/>
                    </a:lnTo>
                    <a:lnTo>
                      <a:pt x="89957" y="117505"/>
                    </a:lnTo>
                    <a:lnTo>
                      <a:pt x="97510" y="117768"/>
                    </a:lnTo>
                    <a:lnTo>
                      <a:pt x="104892" y="117636"/>
                    </a:lnTo>
                    <a:lnTo>
                      <a:pt x="112446" y="116980"/>
                    </a:lnTo>
                    <a:lnTo>
                      <a:pt x="119999" y="115929"/>
                    </a:lnTo>
                    <a:lnTo>
                      <a:pt x="107811" y="118161"/>
                    </a:lnTo>
                    <a:lnTo>
                      <a:pt x="100772" y="119080"/>
                    </a:lnTo>
                    <a:lnTo>
                      <a:pt x="93733" y="119737"/>
                    </a:lnTo>
                    <a:lnTo>
                      <a:pt x="86351" y="120000"/>
                    </a:lnTo>
                    <a:lnTo>
                      <a:pt x="79313" y="119737"/>
                    </a:lnTo>
                    <a:lnTo>
                      <a:pt x="72103" y="118949"/>
                    </a:lnTo>
                    <a:lnTo>
                      <a:pt x="65064" y="117768"/>
                    </a:lnTo>
                    <a:lnTo>
                      <a:pt x="58197" y="116192"/>
                    </a:lnTo>
                    <a:lnTo>
                      <a:pt x="51330" y="113960"/>
                    </a:lnTo>
                    <a:lnTo>
                      <a:pt x="44806" y="111466"/>
                    </a:lnTo>
                    <a:lnTo>
                      <a:pt x="38454" y="108577"/>
                    </a:lnTo>
                    <a:lnTo>
                      <a:pt x="32274" y="105032"/>
                    </a:lnTo>
                    <a:lnTo>
                      <a:pt x="26437" y="101225"/>
                    </a:lnTo>
                    <a:lnTo>
                      <a:pt x="21630" y="97286"/>
                    </a:lnTo>
                    <a:lnTo>
                      <a:pt x="17339" y="93085"/>
                    </a:lnTo>
                    <a:lnTo>
                      <a:pt x="13218" y="88621"/>
                    </a:lnTo>
                    <a:lnTo>
                      <a:pt x="9957" y="84026"/>
                    </a:lnTo>
                    <a:lnTo>
                      <a:pt x="7725" y="80612"/>
                    </a:lnTo>
                    <a:lnTo>
                      <a:pt x="5836" y="77067"/>
                    </a:lnTo>
                    <a:lnTo>
                      <a:pt x="4120" y="73522"/>
                    </a:lnTo>
                    <a:lnTo>
                      <a:pt x="2746" y="69846"/>
                    </a:lnTo>
                    <a:lnTo>
                      <a:pt x="1373" y="64332"/>
                    </a:lnTo>
                    <a:lnTo>
                      <a:pt x="343" y="58687"/>
                    </a:lnTo>
                    <a:lnTo>
                      <a:pt x="0" y="53304"/>
                    </a:lnTo>
                    <a:lnTo>
                      <a:pt x="343" y="47658"/>
                    </a:lnTo>
                    <a:lnTo>
                      <a:pt x="1373" y="42144"/>
                    </a:lnTo>
                    <a:lnTo>
                      <a:pt x="2918" y="36630"/>
                    </a:lnTo>
                    <a:lnTo>
                      <a:pt x="4978" y="31247"/>
                    </a:lnTo>
                    <a:lnTo>
                      <a:pt x="7725" y="25995"/>
                    </a:lnTo>
                    <a:lnTo>
                      <a:pt x="10987" y="20875"/>
                    </a:lnTo>
                    <a:lnTo>
                      <a:pt x="14935" y="16017"/>
                    </a:lnTo>
                    <a:lnTo>
                      <a:pt x="19399" y="11291"/>
                    </a:lnTo>
                    <a:lnTo>
                      <a:pt x="24549" y="6958"/>
                    </a:lnTo>
                    <a:lnTo>
                      <a:pt x="33133" y="0"/>
                    </a:lnTo>
                    <a:close/>
                  </a:path>
                </a:pathLst>
              </a:custGeom>
              <a:solidFill>
                <a:srgbClr val="FF98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7" name="Shape 215">
                <a:extLst>
                  <a:ext uri="{FF2B5EF4-FFF2-40B4-BE49-F238E27FC236}">
                    <a16:creationId xmlns:a16="http://schemas.microsoft.com/office/drawing/2014/main" id="{32A369D9-607E-47A1-8F23-E1AB740A79A9}"/>
                  </a:ext>
                </a:extLst>
              </p:cNvPr>
              <p:cNvSpPr txBox="1"/>
              <p:nvPr/>
            </p:nvSpPr>
            <p:spPr>
              <a:xfrm>
                <a:off x="2682488" y="2728365"/>
                <a:ext cx="916537" cy="231256"/>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“What If” Scenario Planning</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sp>
            <p:nvSpPr>
              <p:cNvPr id="58" name="Shape 4253">
                <a:extLst>
                  <a:ext uri="{FF2B5EF4-FFF2-40B4-BE49-F238E27FC236}">
                    <a16:creationId xmlns:a16="http://schemas.microsoft.com/office/drawing/2014/main" id="{06594A37-FBE9-4239-8362-7CF608FDEBDC}"/>
                  </a:ext>
                </a:extLst>
              </p:cNvPr>
              <p:cNvSpPr/>
              <p:nvPr/>
            </p:nvSpPr>
            <p:spPr>
              <a:xfrm>
                <a:off x="2927369" y="2362770"/>
                <a:ext cx="369939" cy="234845"/>
              </a:xfrm>
              <a:custGeom>
                <a:avLst/>
                <a:gdLst/>
                <a:ahLst/>
                <a:cxnLst/>
                <a:rect l="0" t="0" r="0" b="0"/>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Shape 4254">
                <a:extLst>
                  <a:ext uri="{FF2B5EF4-FFF2-40B4-BE49-F238E27FC236}">
                    <a16:creationId xmlns:a16="http://schemas.microsoft.com/office/drawing/2014/main" id="{E6C67579-8B37-4C78-94E7-3E24E87EBFAA}"/>
                  </a:ext>
                </a:extLst>
              </p:cNvPr>
              <p:cNvSpPr/>
              <p:nvPr/>
            </p:nvSpPr>
            <p:spPr>
              <a:xfrm>
                <a:off x="3101604" y="2329534"/>
                <a:ext cx="21469" cy="22523"/>
              </a:xfrm>
              <a:custGeom>
                <a:avLst/>
                <a:gdLst/>
                <a:ahLst/>
                <a:cxnLst/>
                <a:rect l="0" t="0" r="0" b="0"/>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Shape 4255">
                <a:extLst>
                  <a:ext uri="{FF2B5EF4-FFF2-40B4-BE49-F238E27FC236}">
                    <a16:creationId xmlns:a16="http://schemas.microsoft.com/office/drawing/2014/main" id="{C44AA501-1806-4D23-B6EE-7B1B5FC35198}"/>
                  </a:ext>
                </a:extLst>
              </p:cNvPr>
              <p:cNvSpPr/>
              <p:nvPr/>
            </p:nvSpPr>
            <p:spPr>
              <a:xfrm>
                <a:off x="2985257" y="2608327"/>
                <a:ext cx="53651" cy="71850"/>
              </a:xfrm>
              <a:custGeom>
                <a:avLst/>
                <a:gdLst/>
                <a:ahLst/>
                <a:cxnLst/>
                <a:rect l="0" t="0" r="0" b="0"/>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Shape 4256">
                <a:extLst>
                  <a:ext uri="{FF2B5EF4-FFF2-40B4-BE49-F238E27FC236}">
                    <a16:creationId xmlns:a16="http://schemas.microsoft.com/office/drawing/2014/main" id="{5DD9F16E-D58D-4410-AD25-C801659D6579}"/>
                  </a:ext>
                </a:extLst>
              </p:cNvPr>
              <p:cNvSpPr/>
              <p:nvPr/>
            </p:nvSpPr>
            <p:spPr>
              <a:xfrm>
                <a:off x="3185791" y="2608327"/>
                <a:ext cx="53629" cy="71850"/>
              </a:xfrm>
              <a:custGeom>
                <a:avLst/>
                <a:gdLst/>
                <a:ahLst/>
                <a:cxnLst/>
                <a:rect l="0" t="0" r="0" b="0"/>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Shape 4257">
                <a:extLst>
                  <a:ext uri="{FF2B5EF4-FFF2-40B4-BE49-F238E27FC236}">
                    <a16:creationId xmlns:a16="http://schemas.microsoft.com/office/drawing/2014/main" id="{2736971C-1D86-4E66-B7EA-179020AA0BED}"/>
                  </a:ext>
                </a:extLst>
              </p:cNvPr>
              <p:cNvSpPr/>
              <p:nvPr/>
            </p:nvSpPr>
            <p:spPr>
              <a:xfrm>
                <a:off x="2948816" y="2384217"/>
                <a:ext cx="327066" cy="191950"/>
              </a:xfrm>
              <a:custGeom>
                <a:avLst/>
                <a:gdLst/>
                <a:ahLst/>
                <a:cxnLst/>
                <a:rect l="0" t="0" r="0" b="0"/>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rgbClr val="FF9800"/>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60E74630-6D08-47FE-B67F-622BCE4BE33E}"/>
                </a:ext>
              </a:extLst>
            </p:cNvPr>
            <p:cNvGrpSpPr/>
            <p:nvPr/>
          </p:nvGrpSpPr>
          <p:grpSpPr>
            <a:xfrm>
              <a:off x="629812" y="3603747"/>
              <a:ext cx="1147136" cy="1146091"/>
              <a:chOff x="2580387" y="3487452"/>
              <a:chExt cx="1147136" cy="1146091"/>
            </a:xfrm>
          </p:grpSpPr>
          <p:sp>
            <p:nvSpPr>
              <p:cNvPr id="29" name="Shape 213">
                <a:extLst>
                  <a:ext uri="{FF2B5EF4-FFF2-40B4-BE49-F238E27FC236}">
                    <a16:creationId xmlns:a16="http://schemas.microsoft.com/office/drawing/2014/main" id="{179101CA-A4B9-448B-8E05-1FFA99F12350}"/>
                  </a:ext>
                </a:extLst>
              </p:cNvPr>
              <p:cNvSpPr txBox="1"/>
              <p:nvPr/>
            </p:nvSpPr>
            <p:spPr>
              <a:xfrm>
                <a:off x="2684588" y="4202036"/>
                <a:ext cx="893669" cy="231256"/>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Customer Optimization</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sp>
            <p:nvSpPr>
              <p:cNvPr id="30" name="Shape 209">
                <a:extLst>
                  <a:ext uri="{FF2B5EF4-FFF2-40B4-BE49-F238E27FC236}">
                    <a16:creationId xmlns:a16="http://schemas.microsoft.com/office/drawing/2014/main" id="{1830E4DD-1B9E-4C31-A19F-96475F167D5A}"/>
                  </a:ext>
                </a:extLst>
              </p:cNvPr>
              <p:cNvSpPr/>
              <p:nvPr/>
            </p:nvSpPr>
            <p:spPr>
              <a:xfrm>
                <a:off x="2621548" y="3529696"/>
                <a:ext cx="1062473" cy="1061428"/>
              </a:xfrm>
              <a:custGeom>
                <a:avLst/>
                <a:gdLst/>
                <a:ahLst/>
                <a:cxnLst/>
                <a:rect l="0" t="0" r="0" b="0"/>
                <a:pathLst>
                  <a:path w="120000" h="120000" extrusionOk="0">
                    <a:moveTo>
                      <a:pt x="58960" y="0"/>
                    </a:moveTo>
                    <a:lnTo>
                      <a:pt x="65565" y="244"/>
                    </a:lnTo>
                    <a:lnTo>
                      <a:pt x="70458" y="857"/>
                    </a:lnTo>
                    <a:lnTo>
                      <a:pt x="75351" y="1959"/>
                    </a:lnTo>
                    <a:lnTo>
                      <a:pt x="80122" y="3428"/>
                    </a:lnTo>
                    <a:lnTo>
                      <a:pt x="84770" y="5387"/>
                    </a:lnTo>
                    <a:lnTo>
                      <a:pt x="89296" y="7469"/>
                    </a:lnTo>
                    <a:lnTo>
                      <a:pt x="93700" y="10285"/>
                    </a:lnTo>
                    <a:lnTo>
                      <a:pt x="97859" y="13346"/>
                    </a:lnTo>
                    <a:lnTo>
                      <a:pt x="101896" y="17020"/>
                    </a:lnTo>
                    <a:lnTo>
                      <a:pt x="104831" y="20081"/>
                    </a:lnTo>
                    <a:lnTo>
                      <a:pt x="107645" y="23510"/>
                    </a:lnTo>
                    <a:lnTo>
                      <a:pt x="110214" y="26938"/>
                    </a:lnTo>
                    <a:lnTo>
                      <a:pt x="112415" y="30612"/>
                    </a:lnTo>
                    <a:lnTo>
                      <a:pt x="113639" y="33061"/>
                    </a:lnTo>
                    <a:lnTo>
                      <a:pt x="114862" y="35510"/>
                    </a:lnTo>
                    <a:lnTo>
                      <a:pt x="115840" y="38081"/>
                    </a:lnTo>
                    <a:lnTo>
                      <a:pt x="116819" y="40653"/>
                    </a:lnTo>
                    <a:lnTo>
                      <a:pt x="118287" y="45795"/>
                    </a:lnTo>
                    <a:lnTo>
                      <a:pt x="119388" y="51183"/>
                    </a:lnTo>
                    <a:lnTo>
                      <a:pt x="119877" y="56448"/>
                    </a:lnTo>
                    <a:lnTo>
                      <a:pt x="120000" y="61959"/>
                    </a:lnTo>
                    <a:lnTo>
                      <a:pt x="119633" y="67346"/>
                    </a:lnTo>
                    <a:lnTo>
                      <a:pt x="118654" y="72612"/>
                    </a:lnTo>
                    <a:lnTo>
                      <a:pt x="117308" y="78000"/>
                    </a:lnTo>
                    <a:lnTo>
                      <a:pt x="115351" y="83020"/>
                    </a:lnTo>
                    <a:lnTo>
                      <a:pt x="113027" y="88163"/>
                    </a:lnTo>
                    <a:lnTo>
                      <a:pt x="110214" y="92938"/>
                    </a:lnTo>
                    <a:lnTo>
                      <a:pt x="106911" y="97469"/>
                    </a:lnTo>
                    <a:lnTo>
                      <a:pt x="103119" y="101755"/>
                    </a:lnTo>
                    <a:lnTo>
                      <a:pt x="98837" y="105795"/>
                    </a:lnTo>
                    <a:lnTo>
                      <a:pt x="94311" y="109346"/>
                    </a:lnTo>
                    <a:lnTo>
                      <a:pt x="89541" y="112285"/>
                    </a:lnTo>
                    <a:lnTo>
                      <a:pt x="84525" y="114857"/>
                    </a:lnTo>
                    <a:lnTo>
                      <a:pt x="79510" y="116816"/>
                    </a:lnTo>
                    <a:lnTo>
                      <a:pt x="74128" y="118408"/>
                    </a:lnTo>
                    <a:lnTo>
                      <a:pt x="68623" y="119510"/>
                    </a:lnTo>
                    <a:lnTo>
                      <a:pt x="63241" y="120000"/>
                    </a:lnTo>
                    <a:lnTo>
                      <a:pt x="62507" y="120000"/>
                    </a:lnTo>
                    <a:lnTo>
                      <a:pt x="61773" y="120000"/>
                    </a:lnTo>
                    <a:lnTo>
                      <a:pt x="61162" y="120000"/>
                    </a:lnTo>
                    <a:lnTo>
                      <a:pt x="60305" y="120000"/>
                    </a:lnTo>
                    <a:lnTo>
                      <a:pt x="59449" y="120000"/>
                    </a:lnTo>
                    <a:lnTo>
                      <a:pt x="58837" y="120000"/>
                    </a:lnTo>
                    <a:lnTo>
                      <a:pt x="57981" y="120000"/>
                    </a:lnTo>
                    <a:lnTo>
                      <a:pt x="57125" y="120000"/>
                    </a:lnTo>
                    <a:lnTo>
                      <a:pt x="54801" y="119877"/>
                    </a:lnTo>
                    <a:lnTo>
                      <a:pt x="55657" y="119877"/>
                    </a:lnTo>
                    <a:lnTo>
                      <a:pt x="56391" y="119877"/>
                    </a:lnTo>
                    <a:lnTo>
                      <a:pt x="57125" y="119877"/>
                    </a:lnTo>
                    <a:lnTo>
                      <a:pt x="57859" y="119877"/>
                    </a:lnTo>
                    <a:lnTo>
                      <a:pt x="58593" y="119877"/>
                    </a:lnTo>
                    <a:lnTo>
                      <a:pt x="59204" y="119877"/>
                    </a:lnTo>
                    <a:lnTo>
                      <a:pt x="59938" y="119877"/>
                    </a:lnTo>
                    <a:lnTo>
                      <a:pt x="60550" y="119877"/>
                    </a:lnTo>
                    <a:lnTo>
                      <a:pt x="65932" y="119265"/>
                    </a:lnTo>
                    <a:lnTo>
                      <a:pt x="71070" y="118408"/>
                    </a:lnTo>
                    <a:lnTo>
                      <a:pt x="76207" y="116816"/>
                    </a:lnTo>
                    <a:lnTo>
                      <a:pt x="81100" y="114979"/>
                    </a:lnTo>
                    <a:lnTo>
                      <a:pt x="85871" y="112530"/>
                    </a:lnTo>
                    <a:lnTo>
                      <a:pt x="90519" y="109591"/>
                    </a:lnTo>
                    <a:lnTo>
                      <a:pt x="94923" y="106285"/>
                    </a:lnTo>
                    <a:lnTo>
                      <a:pt x="98960" y="102367"/>
                    </a:lnTo>
                    <a:lnTo>
                      <a:pt x="102507" y="98204"/>
                    </a:lnTo>
                    <a:lnTo>
                      <a:pt x="105810" y="93918"/>
                    </a:lnTo>
                    <a:lnTo>
                      <a:pt x="108623" y="89265"/>
                    </a:lnTo>
                    <a:lnTo>
                      <a:pt x="110703" y="84367"/>
                    </a:lnTo>
                    <a:lnTo>
                      <a:pt x="112538" y="79469"/>
                    </a:lnTo>
                    <a:lnTo>
                      <a:pt x="113883" y="74448"/>
                    </a:lnTo>
                    <a:lnTo>
                      <a:pt x="114740" y="69428"/>
                    </a:lnTo>
                    <a:lnTo>
                      <a:pt x="115107" y="64163"/>
                    </a:lnTo>
                    <a:lnTo>
                      <a:pt x="115107" y="59020"/>
                    </a:lnTo>
                    <a:lnTo>
                      <a:pt x="114617" y="53755"/>
                    </a:lnTo>
                    <a:lnTo>
                      <a:pt x="113516" y="48734"/>
                    </a:lnTo>
                    <a:lnTo>
                      <a:pt x="112171" y="43591"/>
                    </a:lnTo>
                    <a:lnTo>
                      <a:pt x="111192" y="41142"/>
                    </a:lnTo>
                    <a:lnTo>
                      <a:pt x="110214" y="38693"/>
                    </a:lnTo>
                    <a:lnTo>
                      <a:pt x="109113" y="36367"/>
                    </a:lnTo>
                    <a:lnTo>
                      <a:pt x="107889" y="34040"/>
                    </a:lnTo>
                    <a:lnTo>
                      <a:pt x="105688" y="30612"/>
                    </a:lnTo>
                    <a:lnTo>
                      <a:pt x="103241" y="27183"/>
                    </a:lnTo>
                    <a:lnTo>
                      <a:pt x="100672" y="24000"/>
                    </a:lnTo>
                    <a:lnTo>
                      <a:pt x="97614" y="20938"/>
                    </a:lnTo>
                    <a:lnTo>
                      <a:pt x="93944" y="17510"/>
                    </a:lnTo>
                    <a:lnTo>
                      <a:pt x="89785" y="14448"/>
                    </a:lnTo>
                    <a:lnTo>
                      <a:pt x="85749" y="11877"/>
                    </a:lnTo>
                    <a:lnTo>
                      <a:pt x="81345" y="9673"/>
                    </a:lnTo>
                    <a:lnTo>
                      <a:pt x="76819" y="7959"/>
                    </a:lnTo>
                    <a:lnTo>
                      <a:pt x="72293" y="6612"/>
                    </a:lnTo>
                    <a:lnTo>
                      <a:pt x="67522" y="5510"/>
                    </a:lnTo>
                    <a:lnTo>
                      <a:pt x="62874" y="4897"/>
                    </a:lnTo>
                    <a:lnTo>
                      <a:pt x="56636" y="4653"/>
                    </a:lnTo>
                    <a:lnTo>
                      <a:pt x="50275" y="5020"/>
                    </a:lnTo>
                    <a:lnTo>
                      <a:pt x="44036" y="6244"/>
                    </a:lnTo>
                    <a:lnTo>
                      <a:pt x="38042" y="8081"/>
                    </a:lnTo>
                    <a:lnTo>
                      <a:pt x="32171" y="10530"/>
                    </a:lnTo>
                    <a:lnTo>
                      <a:pt x="26544" y="13714"/>
                    </a:lnTo>
                    <a:lnTo>
                      <a:pt x="22996" y="16285"/>
                    </a:lnTo>
                    <a:lnTo>
                      <a:pt x="19571" y="18979"/>
                    </a:lnTo>
                    <a:lnTo>
                      <a:pt x="16269" y="22163"/>
                    </a:lnTo>
                    <a:lnTo>
                      <a:pt x="13822" y="24734"/>
                    </a:lnTo>
                    <a:lnTo>
                      <a:pt x="11620" y="27551"/>
                    </a:lnTo>
                    <a:lnTo>
                      <a:pt x="9785" y="30244"/>
                    </a:lnTo>
                    <a:lnTo>
                      <a:pt x="7828" y="33306"/>
                    </a:lnTo>
                    <a:lnTo>
                      <a:pt x="6360" y="36000"/>
                    </a:lnTo>
                    <a:lnTo>
                      <a:pt x="4892" y="38938"/>
                    </a:lnTo>
                    <a:lnTo>
                      <a:pt x="3669" y="41877"/>
                    </a:lnTo>
                    <a:lnTo>
                      <a:pt x="2813" y="44816"/>
                    </a:lnTo>
                    <a:lnTo>
                      <a:pt x="1712" y="48857"/>
                    </a:lnTo>
                    <a:lnTo>
                      <a:pt x="856" y="52775"/>
                    </a:lnTo>
                    <a:lnTo>
                      <a:pt x="244" y="56816"/>
                    </a:lnTo>
                    <a:lnTo>
                      <a:pt x="0" y="60734"/>
                    </a:lnTo>
                    <a:lnTo>
                      <a:pt x="122" y="58408"/>
                    </a:lnTo>
                    <a:lnTo>
                      <a:pt x="489" y="54367"/>
                    </a:lnTo>
                    <a:lnTo>
                      <a:pt x="978" y="50081"/>
                    </a:lnTo>
                    <a:lnTo>
                      <a:pt x="1834" y="45918"/>
                    </a:lnTo>
                    <a:lnTo>
                      <a:pt x="2935" y="41877"/>
                    </a:lnTo>
                    <a:lnTo>
                      <a:pt x="4036" y="38693"/>
                    </a:lnTo>
                    <a:lnTo>
                      <a:pt x="5259" y="35755"/>
                    </a:lnTo>
                    <a:lnTo>
                      <a:pt x="6605" y="32693"/>
                    </a:lnTo>
                    <a:lnTo>
                      <a:pt x="8195" y="29632"/>
                    </a:lnTo>
                    <a:lnTo>
                      <a:pt x="10152" y="26693"/>
                    </a:lnTo>
                    <a:lnTo>
                      <a:pt x="12232" y="23632"/>
                    </a:lnTo>
                    <a:lnTo>
                      <a:pt x="14556" y="20938"/>
                    </a:lnTo>
                    <a:lnTo>
                      <a:pt x="17003" y="18244"/>
                    </a:lnTo>
                    <a:lnTo>
                      <a:pt x="20428" y="14938"/>
                    </a:lnTo>
                    <a:lnTo>
                      <a:pt x="23975" y="12000"/>
                    </a:lnTo>
                    <a:lnTo>
                      <a:pt x="27645" y="9428"/>
                    </a:lnTo>
                    <a:lnTo>
                      <a:pt x="33516" y="6122"/>
                    </a:lnTo>
                    <a:lnTo>
                      <a:pt x="39633" y="3551"/>
                    </a:lnTo>
                    <a:lnTo>
                      <a:pt x="45993" y="1591"/>
                    </a:lnTo>
                    <a:lnTo>
                      <a:pt x="52477" y="367"/>
                    </a:lnTo>
                    <a:lnTo>
                      <a:pt x="58960" y="0"/>
                    </a:lnTo>
                    <a:close/>
                  </a:path>
                </a:pathLst>
              </a:custGeom>
              <a:solidFill>
                <a:srgbClr val="F1C8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1" name="Shape 210">
                <a:extLst>
                  <a:ext uri="{FF2B5EF4-FFF2-40B4-BE49-F238E27FC236}">
                    <a16:creationId xmlns:a16="http://schemas.microsoft.com/office/drawing/2014/main" id="{824CCB4A-DCE8-4781-9CA3-13A358816F40}"/>
                  </a:ext>
                </a:extLst>
              </p:cNvPr>
              <p:cNvSpPr/>
              <p:nvPr/>
            </p:nvSpPr>
            <p:spPr>
              <a:xfrm>
                <a:off x="2580387" y="3487452"/>
                <a:ext cx="1147136" cy="1146091"/>
              </a:xfrm>
              <a:custGeom>
                <a:avLst/>
                <a:gdLst/>
                <a:ahLst/>
                <a:cxnLst/>
                <a:rect l="0" t="0" r="0" b="0"/>
                <a:pathLst>
                  <a:path w="120000" h="120000" extrusionOk="0">
                    <a:moveTo>
                      <a:pt x="58923" y="4423"/>
                    </a:moveTo>
                    <a:lnTo>
                      <a:pt x="52917" y="4763"/>
                    </a:lnTo>
                    <a:lnTo>
                      <a:pt x="46912" y="5897"/>
                    </a:lnTo>
                    <a:lnTo>
                      <a:pt x="41019" y="7712"/>
                    </a:lnTo>
                    <a:lnTo>
                      <a:pt x="35354" y="10094"/>
                    </a:lnTo>
                    <a:lnTo>
                      <a:pt x="29915" y="13156"/>
                    </a:lnTo>
                    <a:lnTo>
                      <a:pt x="26515" y="15538"/>
                    </a:lnTo>
                    <a:lnTo>
                      <a:pt x="23229" y="18260"/>
                    </a:lnTo>
                    <a:lnTo>
                      <a:pt x="20056" y="21323"/>
                    </a:lnTo>
                    <a:lnTo>
                      <a:pt x="17790" y="23818"/>
                    </a:lnTo>
                    <a:lnTo>
                      <a:pt x="15637" y="26313"/>
                    </a:lnTo>
                    <a:lnTo>
                      <a:pt x="13711" y="29149"/>
                    </a:lnTo>
                    <a:lnTo>
                      <a:pt x="11898" y="31871"/>
                    </a:lnTo>
                    <a:lnTo>
                      <a:pt x="10424" y="34706"/>
                    </a:lnTo>
                    <a:lnTo>
                      <a:pt x="9178" y="37542"/>
                    </a:lnTo>
                    <a:lnTo>
                      <a:pt x="8045" y="40264"/>
                    </a:lnTo>
                    <a:lnTo>
                      <a:pt x="7025" y="43213"/>
                    </a:lnTo>
                    <a:lnTo>
                      <a:pt x="5665" y="48090"/>
                    </a:lnTo>
                    <a:lnTo>
                      <a:pt x="4872" y="53081"/>
                    </a:lnTo>
                    <a:lnTo>
                      <a:pt x="4419" y="58185"/>
                    </a:lnTo>
                    <a:lnTo>
                      <a:pt x="4419" y="63175"/>
                    </a:lnTo>
                    <a:lnTo>
                      <a:pt x="4985" y="68279"/>
                    </a:lnTo>
                    <a:lnTo>
                      <a:pt x="6005" y="73270"/>
                    </a:lnTo>
                    <a:lnTo>
                      <a:pt x="7365" y="78034"/>
                    </a:lnTo>
                    <a:lnTo>
                      <a:pt x="9291" y="82911"/>
                    </a:lnTo>
                    <a:lnTo>
                      <a:pt x="11558" y="87448"/>
                    </a:lnTo>
                    <a:lnTo>
                      <a:pt x="14277" y="91871"/>
                    </a:lnTo>
                    <a:lnTo>
                      <a:pt x="17677" y="96068"/>
                    </a:lnTo>
                    <a:lnTo>
                      <a:pt x="21303" y="100037"/>
                    </a:lnTo>
                    <a:lnTo>
                      <a:pt x="24929" y="103213"/>
                    </a:lnTo>
                    <a:lnTo>
                      <a:pt x="28781" y="106049"/>
                    </a:lnTo>
                    <a:lnTo>
                      <a:pt x="32861" y="108657"/>
                    </a:lnTo>
                    <a:lnTo>
                      <a:pt x="37053" y="110586"/>
                    </a:lnTo>
                    <a:lnTo>
                      <a:pt x="41473" y="112400"/>
                    </a:lnTo>
                    <a:lnTo>
                      <a:pt x="45892" y="113761"/>
                    </a:lnTo>
                    <a:lnTo>
                      <a:pt x="50311" y="114782"/>
                    </a:lnTo>
                    <a:lnTo>
                      <a:pt x="54844" y="115349"/>
                    </a:lnTo>
                    <a:lnTo>
                      <a:pt x="56203" y="115463"/>
                    </a:lnTo>
                    <a:lnTo>
                      <a:pt x="57563" y="115576"/>
                    </a:lnTo>
                    <a:lnTo>
                      <a:pt x="58923" y="115576"/>
                    </a:lnTo>
                    <a:lnTo>
                      <a:pt x="60169" y="115576"/>
                    </a:lnTo>
                    <a:lnTo>
                      <a:pt x="60963" y="115576"/>
                    </a:lnTo>
                    <a:lnTo>
                      <a:pt x="61529" y="115576"/>
                    </a:lnTo>
                    <a:lnTo>
                      <a:pt x="62209" y="115576"/>
                    </a:lnTo>
                    <a:lnTo>
                      <a:pt x="62889" y="115576"/>
                    </a:lnTo>
                    <a:lnTo>
                      <a:pt x="67875" y="115122"/>
                    </a:lnTo>
                    <a:lnTo>
                      <a:pt x="72974" y="114102"/>
                    </a:lnTo>
                    <a:lnTo>
                      <a:pt x="77960" y="112627"/>
                    </a:lnTo>
                    <a:lnTo>
                      <a:pt x="82606" y="110812"/>
                    </a:lnTo>
                    <a:lnTo>
                      <a:pt x="87252" y="108431"/>
                    </a:lnTo>
                    <a:lnTo>
                      <a:pt x="91671" y="105708"/>
                    </a:lnTo>
                    <a:lnTo>
                      <a:pt x="95864" y="102419"/>
                    </a:lnTo>
                    <a:lnTo>
                      <a:pt x="99830" y="98676"/>
                    </a:lnTo>
                    <a:lnTo>
                      <a:pt x="103342" y="94706"/>
                    </a:lnTo>
                    <a:lnTo>
                      <a:pt x="106402" y="90510"/>
                    </a:lnTo>
                    <a:lnTo>
                      <a:pt x="109008" y="86086"/>
                    </a:lnTo>
                    <a:lnTo>
                      <a:pt x="111161" y="81323"/>
                    </a:lnTo>
                    <a:lnTo>
                      <a:pt x="112974" y="76672"/>
                    </a:lnTo>
                    <a:lnTo>
                      <a:pt x="114220" y="71682"/>
                    </a:lnTo>
                    <a:lnTo>
                      <a:pt x="115127" y="66805"/>
                    </a:lnTo>
                    <a:lnTo>
                      <a:pt x="115467" y="61814"/>
                    </a:lnTo>
                    <a:lnTo>
                      <a:pt x="115354" y="56710"/>
                    </a:lnTo>
                    <a:lnTo>
                      <a:pt x="114900" y="51833"/>
                    </a:lnTo>
                    <a:lnTo>
                      <a:pt x="113881" y="46843"/>
                    </a:lnTo>
                    <a:lnTo>
                      <a:pt x="112521" y="42079"/>
                    </a:lnTo>
                    <a:lnTo>
                      <a:pt x="111614" y="39697"/>
                    </a:lnTo>
                    <a:lnTo>
                      <a:pt x="110708" y="37315"/>
                    </a:lnTo>
                    <a:lnTo>
                      <a:pt x="109575" y="35047"/>
                    </a:lnTo>
                    <a:lnTo>
                      <a:pt x="108441" y="32778"/>
                    </a:lnTo>
                    <a:lnTo>
                      <a:pt x="106402" y="29376"/>
                    </a:lnTo>
                    <a:lnTo>
                      <a:pt x="104022" y="26200"/>
                    </a:lnTo>
                    <a:lnTo>
                      <a:pt x="101416" y="23024"/>
                    </a:lnTo>
                    <a:lnTo>
                      <a:pt x="98696" y="20189"/>
                    </a:lnTo>
                    <a:lnTo>
                      <a:pt x="94957" y="16786"/>
                    </a:lnTo>
                    <a:lnTo>
                      <a:pt x="91104" y="13950"/>
                    </a:lnTo>
                    <a:lnTo>
                      <a:pt x="87025" y="11342"/>
                    </a:lnTo>
                    <a:lnTo>
                      <a:pt x="82832" y="9413"/>
                    </a:lnTo>
                    <a:lnTo>
                      <a:pt x="78526" y="7599"/>
                    </a:lnTo>
                    <a:lnTo>
                      <a:pt x="74107" y="6238"/>
                    </a:lnTo>
                    <a:lnTo>
                      <a:pt x="69575" y="5217"/>
                    </a:lnTo>
                    <a:lnTo>
                      <a:pt x="65042" y="4650"/>
                    </a:lnTo>
                    <a:lnTo>
                      <a:pt x="58923" y="4423"/>
                    </a:lnTo>
                    <a:close/>
                    <a:moveTo>
                      <a:pt x="58923" y="0"/>
                    </a:moveTo>
                    <a:lnTo>
                      <a:pt x="65495" y="226"/>
                    </a:lnTo>
                    <a:lnTo>
                      <a:pt x="70254" y="907"/>
                    </a:lnTo>
                    <a:lnTo>
                      <a:pt x="75240" y="1928"/>
                    </a:lnTo>
                    <a:lnTo>
                      <a:pt x="80113" y="3402"/>
                    </a:lnTo>
                    <a:lnTo>
                      <a:pt x="84759" y="5330"/>
                    </a:lnTo>
                    <a:lnTo>
                      <a:pt x="89178" y="7599"/>
                    </a:lnTo>
                    <a:lnTo>
                      <a:pt x="93597" y="10207"/>
                    </a:lnTo>
                    <a:lnTo>
                      <a:pt x="97790" y="13383"/>
                    </a:lnTo>
                    <a:lnTo>
                      <a:pt x="101756" y="16786"/>
                    </a:lnTo>
                    <a:lnTo>
                      <a:pt x="104249" y="19508"/>
                    </a:lnTo>
                    <a:lnTo>
                      <a:pt x="106515" y="22117"/>
                    </a:lnTo>
                    <a:lnTo>
                      <a:pt x="108668" y="25066"/>
                    </a:lnTo>
                    <a:lnTo>
                      <a:pt x="110708" y="28015"/>
                    </a:lnTo>
                    <a:lnTo>
                      <a:pt x="112521" y="31077"/>
                    </a:lnTo>
                    <a:lnTo>
                      <a:pt x="114107" y="34026"/>
                    </a:lnTo>
                    <a:lnTo>
                      <a:pt x="115467" y="37202"/>
                    </a:lnTo>
                    <a:lnTo>
                      <a:pt x="116600" y="40491"/>
                    </a:lnTo>
                    <a:lnTo>
                      <a:pt x="118186" y="45708"/>
                    </a:lnTo>
                    <a:lnTo>
                      <a:pt x="119320" y="51039"/>
                    </a:lnTo>
                    <a:lnTo>
                      <a:pt x="119773" y="56483"/>
                    </a:lnTo>
                    <a:lnTo>
                      <a:pt x="120000" y="61814"/>
                    </a:lnTo>
                    <a:lnTo>
                      <a:pt x="119433" y="67258"/>
                    </a:lnTo>
                    <a:lnTo>
                      <a:pt x="118526" y="72589"/>
                    </a:lnTo>
                    <a:lnTo>
                      <a:pt x="117167" y="77920"/>
                    </a:lnTo>
                    <a:lnTo>
                      <a:pt x="115354" y="83024"/>
                    </a:lnTo>
                    <a:lnTo>
                      <a:pt x="112974" y="88128"/>
                    </a:lnTo>
                    <a:lnTo>
                      <a:pt x="110141" y="92892"/>
                    </a:lnTo>
                    <a:lnTo>
                      <a:pt x="106855" y="97429"/>
                    </a:lnTo>
                    <a:lnTo>
                      <a:pt x="103002" y="101739"/>
                    </a:lnTo>
                    <a:lnTo>
                      <a:pt x="99943" y="104801"/>
                    </a:lnTo>
                    <a:lnTo>
                      <a:pt x="96657" y="107637"/>
                    </a:lnTo>
                    <a:lnTo>
                      <a:pt x="93257" y="110018"/>
                    </a:lnTo>
                    <a:lnTo>
                      <a:pt x="89631" y="112173"/>
                    </a:lnTo>
                    <a:lnTo>
                      <a:pt x="85892" y="114215"/>
                    </a:lnTo>
                    <a:lnTo>
                      <a:pt x="82266" y="115803"/>
                    </a:lnTo>
                    <a:lnTo>
                      <a:pt x="78300" y="117277"/>
                    </a:lnTo>
                    <a:lnTo>
                      <a:pt x="74334" y="118298"/>
                    </a:lnTo>
                    <a:lnTo>
                      <a:pt x="70934" y="118979"/>
                    </a:lnTo>
                    <a:lnTo>
                      <a:pt x="67648" y="119546"/>
                    </a:lnTo>
                    <a:lnTo>
                      <a:pt x="64135" y="119886"/>
                    </a:lnTo>
                    <a:lnTo>
                      <a:pt x="60736" y="120000"/>
                    </a:lnTo>
                    <a:lnTo>
                      <a:pt x="59150" y="120000"/>
                    </a:lnTo>
                    <a:lnTo>
                      <a:pt x="57677" y="120000"/>
                    </a:lnTo>
                    <a:lnTo>
                      <a:pt x="55977" y="119886"/>
                    </a:lnTo>
                    <a:lnTo>
                      <a:pt x="54504" y="119773"/>
                    </a:lnTo>
                    <a:lnTo>
                      <a:pt x="49518" y="119092"/>
                    </a:lnTo>
                    <a:lnTo>
                      <a:pt x="44759" y="118071"/>
                    </a:lnTo>
                    <a:lnTo>
                      <a:pt x="39886" y="116597"/>
                    </a:lnTo>
                    <a:lnTo>
                      <a:pt x="35240" y="114669"/>
                    </a:lnTo>
                    <a:lnTo>
                      <a:pt x="30708" y="112400"/>
                    </a:lnTo>
                    <a:lnTo>
                      <a:pt x="26402" y="109792"/>
                    </a:lnTo>
                    <a:lnTo>
                      <a:pt x="22209" y="106729"/>
                    </a:lnTo>
                    <a:lnTo>
                      <a:pt x="18130" y="103213"/>
                    </a:lnTo>
                    <a:lnTo>
                      <a:pt x="14164" y="98903"/>
                    </a:lnTo>
                    <a:lnTo>
                      <a:pt x="10651" y="94253"/>
                    </a:lnTo>
                    <a:lnTo>
                      <a:pt x="7592" y="89489"/>
                    </a:lnTo>
                    <a:lnTo>
                      <a:pt x="5099" y="84385"/>
                    </a:lnTo>
                    <a:lnTo>
                      <a:pt x="3059" y="79168"/>
                    </a:lnTo>
                    <a:lnTo>
                      <a:pt x="1586" y="73837"/>
                    </a:lnTo>
                    <a:lnTo>
                      <a:pt x="566" y="68393"/>
                    </a:lnTo>
                    <a:lnTo>
                      <a:pt x="0" y="62948"/>
                    </a:lnTo>
                    <a:lnTo>
                      <a:pt x="0" y="57391"/>
                    </a:lnTo>
                    <a:lnTo>
                      <a:pt x="566" y="51947"/>
                    </a:lnTo>
                    <a:lnTo>
                      <a:pt x="1586" y="46502"/>
                    </a:lnTo>
                    <a:lnTo>
                      <a:pt x="2946" y="41058"/>
                    </a:lnTo>
                    <a:lnTo>
                      <a:pt x="4192" y="37882"/>
                    </a:lnTo>
                    <a:lnTo>
                      <a:pt x="5439" y="34706"/>
                    </a:lnTo>
                    <a:lnTo>
                      <a:pt x="7025" y="31531"/>
                    </a:lnTo>
                    <a:lnTo>
                      <a:pt x="8725" y="28582"/>
                    </a:lnTo>
                    <a:lnTo>
                      <a:pt x="10538" y="25860"/>
                    </a:lnTo>
                    <a:lnTo>
                      <a:pt x="12577" y="23137"/>
                    </a:lnTo>
                    <a:lnTo>
                      <a:pt x="14617" y="20642"/>
                    </a:lnTo>
                    <a:lnTo>
                      <a:pt x="16883" y="18147"/>
                    </a:lnTo>
                    <a:lnTo>
                      <a:pt x="20283" y="14971"/>
                    </a:lnTo>
                    <a:lnTo>
                      <a:pt x="23796" y="12022"/>
                    </a:lnTo>
                    <a:lnTo>
                      <a:pt x="27535" y="9413"/>
                    </a:lnTo>
                    <a:lnTo>
                      <a:pt x="31388" y="7032"/>
                    </a:lnTo>
                    <a:lnTo>
                      <a:pt x="35467" y="5217"/>
                    </a:lnTo>
                    <a:lnTo>
                      <a:pt x="39546" y="3516"/>
                    </a:lnTo>
                    <a:lnTo>
                      <a:pt x="45892" y="1587"/>
                    </a:lnTo>
                    <a:lnTo>
                      <a:pt x="52351" y="453"/>
                    </a:lnTo>
                    <a:lnTo>
                      <a:pt x="58923" y="0"/>
                    </a:lnTo>
                    <a:close/>
                  </a:path>
                </a:pathLst>
              </a:custGeom>
              <a:solidFill>
                <a:srgbClr val="FFEB3B"/>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2" name="Shape 211">
                <a:extLst>
                  <a:ext uri="{FF2B5EF4-FFF2-40B4-BE49-F238E27FC236}">
                    <a16:creationId xmlns:a16="http://schemas.microsoft.com/office/drawing/2014/main" id="{4FCB2697-9BAA-49BF-8833-04275A143889}"/>
                  </a:ext>
                </a:extLst>
              </p:cNvPr>
              <p:cNvSpPr/>
              <p:nvPr/>
            </p:nvSpPr>
            <p:spPr>
              <a:xfrm>
                <a:off x="2580387" y="4095113"/>
                <a:ext cx="494915" cy="534111"/>
              </a:xfrm>
              <a:custGeom>
                <a:avLst/>
                <a:gdLst/>
                <a:ahLst/>
                <a:cxnLst/>
                <a:rect l="0" t="0" r="0" b="0"/>
                <a:pathLst>
                  <a:path w="120000" h="120000" extrusionOk="0">
                    <a:moveTo>
                      <a:pt x="0" y="0"/>
                    </a:moveTo>
                    <a:lnTo>
                      <a:pt x="1575" y="11683"/>
                    </a:lnTo>
                    <a:lnTo>
                      <a:pt x="3938" y="23123"/>
                    </a:lnTo>
                    <a:lnTo>
                      <a:pt x="7352" y="34320"/>
                    </a:lnTo>
                    <a:lnTo>
                      <a:pt x="12078" y="45273"/>
                    </a:lnTo>
                    <a:lnTo>
                      <a:pt x="17855" y="55983"/>
                    </a:lnTo>
                    <a:lnTo>
                      <a:pt x="24945" y="65963"/>
                    </a:lnTo>
                    <a:lnTo>
                      <a:pt x="32822" y="75699"/>
                    </a:lnTo>
                    <a:lnTo>
                      <a:pt x="42013" y="84949"/>
                    </a:lnTo>
                    <a:lnTo>
                      <a:pt x="50415" y="92008"/>
                    </a:lnTo>
                    <a:lnTo>
                      <a:pt x="59606" y="98093"/>
                    </a:lnTo>
                    <a:lnTo>
                      <a:pt x="69059" y="103691"/>
                    </a:lnTo>
                    <a:lnTo>
                      <a:pt x="78774" y="108559"/>
                    </a:lnTo>
                    <a:lnTo>
                      <a:pt x="89015" y="112697"/>
                    </a:lnTo>
                    <a:lnTo>
                      <a:pt x="99256" y="115618"/>
                    </a:lnTo>
                    <a:lnTo>
                      <a:pt x="109496" y="118296"/>
                    </a:lnTo>
                    <a:lnTo>
                      <a:pt x="120000" y="120000"/>
                    </a:lnTo>
                    <a:lnTo>
                      <a:pt x="115798" y="119269"/>
                    </a:lnTo>
                    <a:lnTo>
                      <a:pt x="105295" y="117809"/>
                    </a:lnTo>
                    <a:lnTo>
                      <a:pt x="95317" y="115375"/>
                    </a:lnTo>
                    <a:lnTo>
                      <a:pt x="85339" y="112210"/>
                    </a:lnTo>
                    <a:lnTo>
                      <a:pt x="76148" y="108316"/>
                    </a:lnTo>
                    <a:lnTo>
                      <a:pt x="66695" y="103935"/>
                    </a:lnTo>
                    <a:lnTo>
                      <a:pt x="57505" y="98336"/>
                    </a:lnTo>
                    <a:lnTo>
                      <a:pt x="49102" y="92494"/>
                    </a:lnTo>
                    <a:lnTo>
                      <a:pt x="40962" y="85679"/>
                    </a:lnTo>
                    <a:lnTo>
                      <a:pt x="32035" y="76916"/>
                    </a:lnTo>
                    <a:lnTo>
                      <a:pt x="24157" y="67667"/>
                    </a:lnTo>
                    <a:lnTo>
                      <a:pt x="17592" y="57931"/>
                    </a:lnTo>
                    <a:lnTo>
                      <a:pt x="12078" y="47464"/>
                    </a:lnTo>
                    <a:lnTo>
                      <a:pt x="7352" y="37241"/>
                    </a:lnTo>
                    <a:lnTo>
                      <a:pt x="4201" y="26288"/>
                    </a:lnTo>
                    <a:lnTo>
                      <a:pt x="1838" y="15578"/>
                    </a:lnTo>
                    <a:lnTo>
                      <a:pt x="262" y="4381"/>
                    </a:lnTo>
                    <a:lnTo>
                      <a:pt x="0" y="0"/>
                    </a:lnTo>
                    <a:close/>
                  </a:path>
                </a:pathLst>
              </a:custGeom>
              <a:solidFill>
                <a:srgbClr val="B19300"/>
              </a:solid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sz="1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nvGrpSpPr>
              <p:cNvPr id="33" name="Group 32">
                <a:extLst>
                  <a:ext uri="{FF2B5EF4-FFF2-40B4-BE49-F238E27FC236}">
                    <a16:creationId xmlns:a16="http://schemas.microsoft.com/office/drawing/2014/main" id="{2C27B520-DEFB-4E0D-80FF-62A91527C354}"/>
                  </a:ext>
                </a:extLst>
              </p:cNvPr>
              <p:cNvGrpSpPr>
                <a:grpSpLocks noChangeAspect="1"/>
              </p:cNvGrpSpPr>
              <p:nvPr/>
            </p:nvGrpSpPr>
            <p:grpSpPr>
              <a:xfrm>
                <a:off x="2914380" y="3632556"/>
                <a:ext cx="442744" cy="586435"/>
                <a:chOff x="4426399" y="2133835"/>
                <a:chExt cx="1016608" cy="1346544"/>
              </a:xfrm>
            </p:grpSpPr>
            <p:grpSp>
              <p:nvGrpSpPr>
                <p:cNvPr id="34" name="Group 33">
                  <a:extLst>
                    <a:ext uri="{FF2B5EF4-FFF2-40B4-BE49-F238E27FC236}">
                      <a16:creationId xmlns:a16="http://schemas.microsoft.com/office/drawing/2014/main" id="{1D1A51E9-8DD2-4004-9943-6CB027B482E2}"/>
                    </a:ext>
                  </a:extLst>
                </p:cNvPr>
                <p:cNvGrpSpPr/>
                <p:nvPr/>
              </p:nvGrpSpPr>
              <p:grpSpPr>
                <a:xfrm>
                  <a:off x="4426399" y="2133835"/>
                  <a:ext cx="1016608" cy="1346544"/>
                  <a:chOff x="4426399" y="2133835"/>
                  <a:chExt cx="1016608" cy="1346544"/>
                </a:xfrm>
              </p:grpSpPr>
              <p:sp>
                <p:nvSpPr>
                  <p:cNvPr id="36" name="Arrow: Curved Up 35">
                    <a:extLst>
                      <a:ext uri="{FF2B5EF4-FFF2-40B4-BE49-F238E27FC236}">
                        <a16:creationId xmlns:a16="http://schemas.microsoft.com/office/drawing/2014/main" id="{DAA31D40-B73A-438E-AD96-0835BCE6882F}"/>
                      </a:ext>
                    </a:extLst>
                  </p:cNvPr>
                  <p:cNvSpPr>
                    <a:spLocks noChangeAspect="1"/>
                  </p:cNvSpPr>
                  <p:nvPr/>
                </p:nvSpPr>
                <p:spPr>
                  <a:xfrm rot="10800000">
                    <a:off x="4778882" y="2133835"/>
                    <a:ext cx="338775" cy="129685"/>
                  </a:xfrm>
                  <a:prstGeom prst="curvedUpArrow">
                    <a:avLst/>
                  </a:prstGeom>
                  <a:noFill/>
                  <a:ln w="3175">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Arrow: Curved Up 36">
                    <a:extLst>
                      <a:ext uri="{FF2B5EF4-FFF2-40B4-BE49-F238E27FC236}">
                        <a16:creationId xmlns:a16="http://schemas.microsoft.com/office/drawing/2014/main" id="{2C8C0896-C1D0-4E85-949A-6C2D1F28E73A}"/>
                      </a:ext>
                    </a:extLst>
                  </p:cNvPr>
                  <p:cNvSpPr>
                    <a:spLocks noChangeAspect="1"/>
                  </p:cNvSpPr>
                  <p:nvPr/>
                </p:nvSpPr>
                <p:spPr>
                  <a:xfrm rot="14663703">
                    <a:off x="5141891" y="2258190"/>
                    <a:ext cx="338775" cy="129685"/>
                  </a:xfrm>
                  <a:prstGeom prst="curvedUpArrow">
                    <a:avLst/>
                  </a:prstGeom>
                  <a:noFill/>
                  <a:ln w="3175">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Arrow: Curved Up 37">
                    <a:extLst>
                      <a:ext uri="{FF2B5EF4-FFF2-40B4-BE49-F238E27FC236}">
                        <a16:creationId xmlns:a16="http://schemas.microsoft.com/office/drawing/2014/main" id="{086D88FB-FA2D-4B74-A2F3-A3DA46439F75}"/>
                      </a:ext>
                    </a:extLst>
                  </p:cNvPr>
                  <p:cNvSpPr>
                    <a:spLocks noChangeAspect="1"/>
                  </p:cNvSpPr>
                  <p:nvPr/>
                </p:nvSpPr>
                <p:spPr>
                  <a:xfrm rot="8068264">
                    <a:off x="4416973" y="2303015"/>
                    <a:ext cx="338775" cy="129685"/>
                  </a:xfrm>
                  <a:prstGeom prst="curvedUpArrow">
                    <a:avLst/>
                  </a:prstGeom>
                  <a:noFill/>
                  <a:ln w="3175">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3FCA3768-837E-437C-B76A-E58302672786}"/>
                      </a:ext>
                    </a:extLst>
                  </p:cNvPr>
                  <p:cNvGrpSpPr/>
                  <p:nvPr/>
                </p:nvGrpSpPr>
                <p:grpSpPr>
                  <a:xfrm>
                    <a:off x="4426399" y="2380806"/>
                    <a:ext cx="1016608" cy="1099573"/>
                    <a:chOff x="5698570" y="3469409"/>
                    <a:chExt cx="1111304" cy="1201999"/>
                  </a:xfrm>
                </p:grpSpPr>
                <p:cxnSp>
                  <p:nvCxnSpPr>
                    <p:cNvPr id="48" name="Straight Connector 47">
                      <a:extLst>
                        <a:ext uri="{FF2B5EF4-FFF2-40B4-BE49-F238E27FC236}">
                          <a16:creationId xmlns:a16="http://schemas.microsoft.com/office/drawing/2014/main" id="{0B239ED5-7708-4E59-ADAB-810B632578D8}"/>
                        </a:ext>
                      </a:extLst>
                    </p:cNvPr>
                    <p:cNvCxnSpPr>
                      <a:cxnSpLocks/>
                      <a:stCxn id="50" idx="2"/>
                    </p:cNvCxnSpPr>
                    <p:nvPr/>
                  </p:nvCxnSpPr>
                  <p:spPr>
                    <a:xfrm>
                      <a:off x="5698570" y="3595450"/>
                      <a:ext cx="365346" cy="576170"/>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40F9AED-6D46-434E-B2FE-2CBDD8FB91EA}"/>
                        </a:ext>
                      </a:extLst>
                    </p:cNvPr>
                    <p:cNvCxnSpPr>
                      <a:cxnSpLocks/>
                      <a:stCxn id="50" idx="6"/>
                    </p:cNvCxnSpPr>
                    <p:nvPr/>
                  </p:nvCxnSpPr>
                  <p:spPr>
                    <a:xfrm flipH="1">
                      <a:off x="6444528" y="3595450"/>
                      <a:ext cx="365346" cy="576170"/>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C3FE66E-3381-44CE-A30E-6871BBE583AB}"/>
                        </a:ext>
                      </a:extLst>
                    </p:cNvPr>
                    <p:cNvSpPr/>
                    <p:nvPr/>
                  </p:nvSpPr>
                  <p:spPr>
                    <a:xfrm>
                      <a:off x="5698570" y="3469409"/>
                      <a:ext cx="1111304" cy="252081"/>
                    </a:xfrm>
                    <a:prstGeom prst="ellipse">
                      <a:avLst/>
                    </a:prstGeom>
                    <a:noFill/>
                    <a:ln w="25400">
                      <a:solidFill>
                        <a:srgbClr val="FFC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70ABC6DF-7615-473B-8AB1-1D154B9197DB}"/>
                        </a:ext>
                      </a:extLst>
                    </p:cNvPr>
                    <p:cNvCxnSpPr>
                      <a:cxnSpLocks/>
                    </p:cNvCxnSpPr>
                    <p:nvPr/>
                  </p:nvCxnSpPr>
                  <p:spPr>
                    <a:xfrm>
                      <a:off x="6444924" y="4167608"/>
                      <a:ext cx="0" cy="365760"/>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F5EF22E-961B-4E7D-AE94-B2442B9F4D8D}"/>
                        </a:ext>
                      </a:extLst>
                    </p:cNvPr>
                    <p:cNvCxnSpPr>
                      <a:cxnSpLocks/>
                    </p:cNvCxnSpPr>
                    <p:nvPr/>
                  </p:nvCxnSpPr>
                  <p:spPr>
                    <a:xfrm>
                      <a:off x="6063916" y="4171619"/>
                      <a:ext cx="0" cy="499789"/>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66B2DFA-D1D3-4840-A72B-CF5FE9933902}"/>
                      </a:ext>
                    </a:extLst>
                  </p:cNvPr>
                  <p:cNvGrpSpPr>
                    <a:grpSpLocks noChangeAspect="1"/>
                  </p:cNvGrpSpPr>
                  <p:nvPr/>
                </p:nvGrpSpPr>
                <p:grpSpPr>
                  <a:xfrm>
                    <a:off x="4749933" y="2402676"/>
                    <a:ext cx="314628" cy="301304"/>
                    <a:chOff x="5048104" y="3738405"/>
                    <a:chExt cx="542246" cy="519285"/>
                  </a:xfrm>
                </p:grpSpPr>
                <p:sp>
                  <p:nvSpPr>
                    <p:cNvPr id="41" name="Shape 236">
                      <a:extLst>
                        <a:ext uri="{FF2B5EF4-FFF2-40B4-BE49-F238E27FC236}">
                          <a16:creationId xmlns:a16="http://schemas.microsoft.com/office/drawing/2014/main" id="{AD3B96C7-F09C-4A55-B36A-E6CBE02BE8EB}"/>
                        </a:ext>
                      </a:extLst>
                    </p:cNvPr>
                    <p:cNvSpPr>
                      <a:spLocks noChangeAspect="1"/>
                    </p:cNvSpPr>
                    <p:nvPr/>
                  </p:nvSpPr>
                  <p:spPr>
                    <a:xfrm>
                      <a:off x="5224599" y="3845648"/>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3E41F96A-E093-4242-9C34-4C51406E34E0}"/>
                        </a:ext>
                      </a:extLst>
                    </p:cNvPr>
                    <p:cNvGrpSpPr/>
                    <p:nvPr/>
                  </p:nvGrpSpPr>
                  <p:grpSpPr>
                    <a:xfrm>
                      <a:off x="5048104" y="3738405"/>
                      <a:ext cx="542246" cy="519285"/>
                      <a:chOff x="5083378" y="3331667"/>
                      <a:chExt cx="542246" cy="519285"/>
                    </a:xfrm>
                  </p:grpSpPr>
                  <p:sp>
                    <p:nvSpPr>
                      <p:cNvPr id="43" name="Shape 236">
                        <a:extLst>
                          <a:ext uri="{FF2B5EF4-FFF2-40B4-BE49-F238E27FC236}">
                            <a16:creationId xmlns:a16="http://schemas.microsoft.com/office/drawing/2014/main" id="{8260BBCD-9157-4B2E-AB37-AC70924D31D5}"/>
                          </a:ext>
                        </a:extLst>
                      </p:cNvPr>
                      <p:cNvSpPr>
                        <a:spLocks noChangeAspect="1"/>
                      </p:cNvSpPr>
                      <p:nvPr/>
                    </p:nvSpPr>
                    <p:spPr>
                      <a:xfrm>
                        <a:off x="5134906" y="3331667"/>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Shape 236">
                        <a:extLst>
                          <a:ext uri="{FF2B5EF4-FFF2-40B4-BE49-F238E27FC236}">
                            <a16:creationId xmlns:a16="http://schemas.microsoft.com/office/drawing/2014/main" id="{003E8B97-D0D3-46FF-9695-EBB0594852DD}"/>
                          </a:ext>
                        </a:extLst>
                      </p:cNvPr>
                      <p:cNvSpPr>
                        <a:spLocks noChangeAspect="1"/>
                      </p:cNvSpPr>
                      <p:nvPr/>
                    </p:nvSpPr>
                    <p:spPr>
                      <a:xfrm>
                        <a:off x="5439706" y="3636467"/>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Shape 236">
                        <a:extLst>
                          <a:ext uri="{FF2B5EF4-FFF2-40B4-BE49-F238E27FC236}">
                            <a16:creationId xmlns:a16="http://schemas.microsoft.com/office/drawing/2014/main" id="{3459ADC0-1E9D-4734-B721-C258162A7D28}"/>
                          </a:ext>
                        </a:extLst>
                      </p:cNvPr>
                      <p:cNvSpPr>
                        <a:spLocks noChangeAspect="1"/>
                      </p:cNvSpPr>
                      <p:nvPr/>
                    </p:nvSpPr>
                    <p:spPr>
                      <a:xfrm>
                        <a:off x="5253383" y="3667968"/>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Shape 236">
                        <a:extLst>
                          <a:ext uri="{FF2B5EF4-FFF2-40B4-BE49-F238E27FC236}">
                            <a16:creationId xmlns:a16="http://schemas.microsoft.com/office/drawing/2014/main" id="{392414D3-7F71-4E6B-B11E-5A82A21303EF}"/>
                          </a:ext>
                        </a:extLst>
                      </p:cNvPr>
                      <p:cNvSpPr>
                        <a:spLocks noChangeAspect="1"/>
                      </p:cNvSpPr>
                      <p:nvPr/>
                    </p:nvSpPr>
                    <p:spPr>
                      <a:xfrm>
                        <a:off x="5442640" y="3423159"/>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Shape 236">
                        <a:extLst>
                          <a:ext uri="{FF2B5EF4-FFF2-40B4-BE49-F238E27FC236}">
                            <a16:creationId xmlns:a16="http://schemas.microsoft.com/office/drawing/2014/main" id="{5828D8C4-B7FA-4E38-AE8E-FD2A95EA2A29}"/>
                          </a:ext>
                        </a:extLst>
                      </p:cNvPr>
                      <p:cNvSpPr>
                        <a:spLocks noChangeAspect="1"/>
                      </p:cNvSpPr>
                      <p:nvPr/>
                    </p:nvSpPr>
                    <p:spPr>
                      <a:xfrm>
                        <a:off x="5083378" y="3530381"/>
                        <a:ext cx="182984" cy="182984"/>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C107"/>
                        </a:solidFill>
                        <a:prstDash val="solid"/>
                        <a:round/>
                        <a:headEnd type="none" w="med" len="med"/>
                        <a:tailEnd type="none" w="med" len="med"/>
                      </a:ln>
                    </p:spPr>
                    <p:txBody>
                      <a:bodyPr wrap="square" lIns="68569" tIns="68569" rIns="68569" bIns="68569" anchor="ctr"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cxnSp>
              <p:nvCxnSpPr>
                <p:cNvPr id="35" name="Straight Connector 34">
                  <a:extLst>
                    <a:ext uri="{FF2B5EF4-FFF2-40B4-BE49-F238E27FC236}">
                      <a16:creationId xmlns:a16="http://schemas.microsoft.com/office/drawing/2014/main" id="{D60D08BF-0E27-4972-AABE-52D6BEA438FD}"/>
                    </a:ext>
                  </a:extLst>
                </p:cNvPr>
                <p:cNvCxnSpPr>
                  <a:cxnSpLocks/>
                </p:cNvCxnSpPr>
                <p:nvPr/>
              </p:nvCxnSpPr>
              <p:spPr>
                <a:xfrm flipV="1">
                  <a:off x="4778882" y="3337651"/>
                  <a:ext cx="338775" cy="137067"/>
                </a:xfrm>
                <a:prstGeom prst="line">
                  <a:avLst/>
                </a:prstGeom>
                <a:ln w="25400">
                  <a:solidFill>
                    <a:srgbClr val="FFC107"/>
                  </a:solidFill>
                </a:ln>
              </p:spPr>
              <p:style>
                <a:lnRef idx="1">
                  <a:schemeClr val="accent1"/>
                </a:lnRef>
                <a:fillRef idx="0">
                  <a:schemeClr val="accent1"/>
                </a:fillRef>
                <a:effectRef idx="0">
                  <a:schemeClr val="accent1"/>
                </a:effectRef>
                <a:fontRef idx="minor">
                  <a:schemeClr val="tx1"/>
                </a:fontRef>
              </p:style>
            </p:cxnSp>
          </p:grpSp>
        </p:grpSp>
        <p:sp>
          <p:nvSpPr>
            <p:cNvPr id="26" name="Shape 212">
              <a:extLst>
                <a:ext uri="{FF2B5EF4-FFF2-40B4-BE49-F238E27FC236}">
                  <a16:creationId xmlns:a16="http://schemas.microsoft.com/office/drawing/2014/main" id="{FF033089-28C1-4850-AA44-059C7E2A0AAC}"/>
                </a:ext>
              </a:extLst>
            </p:cNvPr>
            <p:cNvSpPr txBox="1"/>
            <p:nvPr/>
          </p:nvSpPr>
          <p:spPr>
            <a:xfrm flipH="1">
              <a:off x="1420688" y="3105541"/>
              <a:ext cx="1021097" cy="491281"/>
            </a:xfrm>
            <a:prstGeom prst="rect">
              <a:avLst/>
            </a:prstGeom>
            <a:noFill/>
            <a:ln>
              <a:noFill/>
            </a:ln>
          </p:spPr>
          <p:txBody>
            <a:bodyPr wrap="square"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Central Data &amp;</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Intelligence</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rPr>
                <a:t>Hub</a:t>
              </a:r>
              <a:endParaRPr kumimoji="0" lang="en" sz="1000" b="0" i="0" u="none" strike="noStrike" kern="1200" cap="none" spc="0" normalizeH="0" baseline="0" noProof="0" dirty="0">
                <a:ln>
                  <a:noFill/>
                </a:ln>
                <a:solidFill>
                  <a:srgbClr val="7F7F7F"/>
                </a:solidFill>
                <a:effectLst/>
                <a:uLnTx/>
                <a:uFillTx/>
                <a:latin typeface="Century Gothic" panose="020B0502020202020204" pitchFamily="34" charset="0"/>
                <a:ea typeface="Montserrat"/>
                <a:cs typeface="Montserrat"/>
                <a:sym typeface="Montserrat"/>
              </a:endParaRPr>
            </a:p>
          </p:txBody>
        </p:sp>
        <p:pic>
          <p:nvPicPr>
            <p:cNvPr id="28" name="Picture 27">
              <a:extLst>
                <a:ext uri="{FF2B5EF4-FFF2-40B4-BE49-F238E27FC236}">
                  <a16:creationId xmlns:a16="http://schemas.microsoft.com/office/drawing/2014/main" id="{E651A583-06F1-473C-9E82-EE3C5C3039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3630" y="2630817"/>
              <a:ext cx="363960" cy="433368"/>
            </a:xfrm>
            <a:prstGeom prst="rect">
              <a:avLst/>
            </a:prstGeom>
            <a:effectLst>
              <a:glow rad="279400">
                <a:schemeClr val="bg2">
                  <a:lumMod val="75000"/>
                  <a:alpha val="9000"/>
                </a:schemeClr>
              </a:glow>
              <a:outerShdw blurRad="50800" dist="38100" dir="5400000" sx="94000" sy="94000" algn="t" rotWithShape="0">
                <a:prstClr val="black">
                  <a:alpha val="20000"/>
                </a:prstClr>
              </a:outerShdw>
            </a:effectLst>
          </p:spPr>
        </p:pic>
      </p:grpSp>
      <p:sp>
        <p:nvSpPr>
          <p:cNvPr id="101" name="Title 19">
            <a:extLst>
              <a:ext uri="{FF2B5EF4-FFF2-40B4-BE49-F238E27FC236}">
                <a16:creationId xmlns:a16="http://schemas.microsoft.com/office/drawing/2014/main" id="{1B8EBE5D-C0E1-48CE-AE05-15D1E395273D}"/>
              </a:ext>
            </a:extLst>
          </p:cNvPr>
          <p:cNvSpPr txBox="1">
            <a:spLocks/>
          </p:cNvSpPr>
          <p:nvPr/>
        </p:nvSpPr>
        <p:spPr>
          <a:xfrm>
            <a:off x="87862" y="3265805"/>
            <a:ext cx="4005333" cy="560814"/>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87A1"/>
              </a:buClr>
              <a:buSzPct val="100000"/>
              <a:buFont typeface="Dosis Light"/>
              <a:buNone/>
              <a:defRPr sz="3600" b="0" i="0" u="none" strike="noStrike" cap="none">
                <a:solidFill>
                  <a:srgbClr val="0B87A1"/>
                </a:solidFill>
                <a:latin typeface="Dosis Light"/>
                <a:ea typeface="Dosis Light"/>
                <a:cs typeface="Dosis Light"/>
                <a:sym typeface="Dosis Light"/>
              </a:defRPr>
            </a:lvl1pPr>
            <a:lvl2pPr lvl="1">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2pPr>
            <a:lvl3pPr lvl="2">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3pPr>
            <a:lvl4pPr lvl="3">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4pPr>
            <a:lvl5pPr lvl="4">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5pPr>
            <a:lvl6pPr lvl="5">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6pPr>
            <a:lvl7pPr lvl="6">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7pPr>
            <a:lvl8pPr lvl="7">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8pPr>
            <a:lvl9pPr lvl="8">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9pPr>
          </a:lstStyle>
          <a:p>
            <a:pPr marL="0" marR="0" lvl="0" indent="0" algn="l" defTabSz="914400" rtl="0" eaLnBrk="1" fontAlgn="auto" latinLnBrk="0" hangingPunct="1">
              <a:lnSpc>
                <a:spcPct val="100000"/>
              </a:lnSpc>
              <a:spcBef>
                <a:spcPts val="0"/>
              </a:spcBef>
              <a:spcAft>
                <a:spcPts val="0"/>
              </a:spcAft>
              <a:buClr>
                <a:srgbClr val="0B87A1"/>
              </a:buClr>
              <a:buSzPct val="100000"/>
              <a:buFont typeface="Dosis Light"/>
              <a:buNone/>
              <a:tabLst/>
              <a:defRPr/>
            </a:pPr>
            <a:r>
              <a:rPr kumimoji="0" lang="en-US" sz="2400" b="1" i="0" u="none" strike="noStrike" kern="1200" cap="none" spc="0" normalizeH="0" baseline="0" noProof="0" dirty="0">
                <a:ln>
                  <a:noFill/>
                </a:ln>
                <a:solidFill>
                  <a:srgbClr val="5B8D08"/>
                </a:solidFill>
                <a:effectLst/>
                <a:uLnTx/>
                <a:uFillTx/>
                <a:latin typeface="Century Gothic" panose="020B0502020202020204" pitchFamily="34" charset="0"/>
                <a:sym typeface="Dosis Light"/>
              </a:rPr>
              <a:t>Post Event Analysis</a:t>
            </a:r>
          </a:p>
        </p:txBody>
      </p:sp>
      <p:sp>
        <p:nvSpPr>
          <p:cNvPr id="103" name="Title 19">
            <a:extLst>
              <a:ext uri="{FF2B5EF4-FFF2-40B4-BE49-F238E27FC236}">
                <a16:creationId xmlns:a16="http://schemas.microsoft.com/office/drawing/2014/main" id="{DB3A736F-9EB7-4A7D-AFD9-69AEB7BA8654}"/>
              </a:ext>
            </a:extLst>
          </p:cNvPr>
          <p:cNvSpPr txBox="1">
            <a:spLocks/>
          </p:cNvSpPr>
          <p:nvPr/>
        </p:nvSpPr>
        <p:spPr>
          <a:xfrm>
            <a:off x="87862" y="4418308"/>
            <a:ext cx="4298933" cy="434364"/>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87A1"/>
              </a:buClr>
              <a:buSzPct val="100000"/>
              <a:buFont typeface="Dosis Light"/>
              <a:buNone/>
              <a:defRPr sz="3600" b="0" i="0" u="none" strike="noStrike" cap="none">
                <a:solidFill>
                  <a:srgbClr val="0B87A1"/>
                </a:solidFill>
                <a:latin typeface="Dosis Light"/>
                <a:ea typeface="Dosis Light"/>
                <a:cs typeface="Dosis Light"/>
                <a:sym typeface="Dosis Light"/>
              </a:defRPr>
            </a:lvl1pPr>
            <a:lvl2pPr lvl="1">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2pPr>
            <a:lvl3pPr lvl="2">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3pPr>
            <a:lvl4pPr lvl="3">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4pPr>
            <a:lvl5pPr lvl="4">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5pPr>
            <a:lvl6pPr lvl="5">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6pPr>
            <a:lvl7pPr lvl="6">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7pPr>
            <a:lvl8pPr lvl="7">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8pPr>
            <a:lvl9pPr lvl="8">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9pPr>
          </a:lstStyle>
          <a:p>
            <a:pPr marL="0" marR="0" lvl="0" indent="0" algn="l" defTabSz="914400" rtl="0" eaLnBrk="1" fontAlgn="auto" latinLnBrk="0" hangingPunct="1">
              <a:lnSpc>
                <a:spcPct val="100000"/>
              </a:lnSpc>
              <a:spcBef>
                <a:spcPts val="0"/>
              </a:spcBef>
              <a:spcAft>
                <a:spcPts val="0"/>
              </a:spcAft>
              <a:buClr>
                <a:srgbClr val="0B87A1"/>
              </a:buClr>
              <a:buSzPct val="100000"/>
              <a:buFont typeface="Dosis Light"/>
              <a:buNone/>
              <a:tabLst/>
              <a:defRPr/>
            </a:pPr>
            <a:r>
              <a:rPr kumimoji="0" lang="en-US" sz="2400" b="1" i="0" u="none" strike="noStrike" kern="1200" cap="none" spc="0" normalizeH="0" baseline="0" noProof="0" dirty="0">
                <a:ln>
                  <a:noFill/>
                </a:ln>
                <a:solidFill>
                  <a:srgbClr val="FF9800"/>
                </a:solidFill>
                <a:effectLst/>
                <a:uLnTx/>
                <a:uFillTx/>
                <a:latin typeface="Century Gothic" panose="020B0502020202020204" pitchFamily="34" charset="0"/>
                <a:sym typeface="Dosis Light"/>
              </a:rPr>
              <a:t>Predictive Planning</a:t>
            </a:r>
          </a:p>
        </p:txBody>
      </p:sp>
      <p:sp>
        <p:nvSpPr>
          <p:cNvPr id="105" name="Title 19">
            <a:extLst>
              <a:ext uri="{FF2B5EF4-FFF2-40B4-BE49-F238E27FC236}">
                <a16:creationId xmlns:a16="http://schemas.microsoft.com/office/drawing/2014/main" id="{322CFC6A-A35F-4719-82A8-5B4455743816}"/>
              </a:ext>
            </a:extLst>
          </p:cNvPr>
          <p:cNvSpPr txBox="1">
            <a:spLocks/>
          </p:cNvSpPr>
          <p:nvPr/>
        </p:nvSpPr>
        <p:spPr>
          <a:xfrm>
            <a:off x="87862" y="5705971"/>
            <a:ext cx="6284429" cy="434364"/>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87A1"/>
              </a:buClr>
              <a:buSzPct val="100000"/>
              <a:buFont typeface="Dosis Light"/>
              <a:buNone/>
              <a:defRPr sz="3600" b="0" i="0" u="none" strike="noStrike" cap="none">
                <a:solidFill>
                  <a:srgbClr val="0B87A1"/>
                </a:solidFill>
                <a:latin typeface="Dosis Light"/>
                <a:ea typeface="Dosis Light"/>
                <a:cs typeface="Dosis Light"/>
                <a:sym typeface="Dosis Light"/>
              </a:defRPr>
            </a:lvl1pPr>
            <a:lvl2pPr lvl="1">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2pPr>
            <a:lvl3pPr lvl="2">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3pPr>
            <a:lvl4pPr lvl="3">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4pPr>
            <a:lvl5pPr lvl="4">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5pPr>
            <a:lvl6pPr lvl="5">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6pPr>
            <a:lvl7pPr lvl="6">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7pPr>
            <a:lvl8pPr lvl="7">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8pPr>
            <a:lvl9pPr lvl="8">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9pPr>
          </a:lstStyle>
          <a:p>
            <a:pPr marL="0" marR="0" lvl="0" indent="0" algn="l" defTabSz="914400" rtl="0" eaLnBrk="1" fontAlgn="auto" latinLnBrk="0" hangingPunct="1">
              <a:lnSpc>
                <a:spcPct val="100000"/>
              </a:lnSpc>
              <a:spcBef>
                <a:spcPts val="0"/>
              </a:spcBef>
              <a:spcAft>
                <a:spcPts val="0"/>
              </a:spcAft>
              <a:buClr>
                <a:srgbClr val="0B87A1"/>
              </a:buClr>
              <a:buSzPct val="100000"/>
              <a:buFont typeface="Dosis Light"/>
              <a:buNone/>
              <a:tabLst/>
              <a:defRPr/>
            </a:pPr>
            <a:r>
              <a:rPr kumimoji="0" lang="en-US" sz="2400" b="1" i="0" u="none" strike="noStrike" kern="1200" cap="none" spc="0" normalizeH="0" baseline="0" noProof="0" dirty="0">
                <a:ln>
                  <a:noFill/>
                </a:ln>
                <a:solidFill>
                  <a:srgbClr val="FFEB3B"/>
                </a:solidFill>
                <a:effectLst/>
                <a:uLnTx/>
                <a:uFillTx/>
                <a:latin typeface="Century Gothic" panose="020B0502020202020204" pitchFamily="34" charset="0"/>
                <a:sym typeface="Dosis Light"/>
              </a:rPr>
              <a:t>Constraint-Based Optimization</a:t>
            </a:r>
          </a:p>
        </p:txBody>
      </p:sp>
      <p:sp>
        <p:nvSpPr>
          <p:cNvPr id="107" name="Title 19">
            <a:extLst>
              <a:ext uri="{FF2B5EF4-FFF2-40B4-BE49-F238E27FC236}">
                <a16:creationId xmlns:a16="http://schemas.microsoft.com/office/drawing/2014/main" id="{D6BD0F98-BC08-4448-8CBA-107D93202546}"/>
              </a:ext>
            </a:extLst>
          </p:cNvPr>
          <p:cNvSpPr txBox="1">
            <a:spLocks/>
          </p:cNvSpPr>
          <p:nvPr/>
        </p:nvSpPr>
        <p:spPr>
          <a:xfrm>
            <a:off x="87862" y="2187170"/>
            <a:ext cx="3777220" cy="486946"/>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87A1"/>
              </a:buClr>
              <a:buSzPct val="100000"/>
              <a:buFont typeface="Dosis Light"/>
              <a:buNone/>
              <a:defRPr sz="3600" b="0" i="0" u="none" strike="noStrike" cap="none">
                <a:solidFill>
                  <a:srgbClr val="0B87A1"/>
                </a:solidFill>
                <a:latin typeface="Dosis Light"/>
                <a:ea typeface="Dosis Light"/>
                <a:cs typeface="Dosis Light"/>
                <a:sym typeface="Dosis Light"/>
              </a:defRPr>
            </a:lvl1pPr>
            <a:lvl2pPr lvl="1">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2pPr>
            <a:lvl3pPr lvl="2">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3pPr>
            <a:lvl4pPr lvl="3">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4pPr>
            <a:lvl5pPr lvl="4">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5pPr>
            <a:lvl6pPr lvl="5">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6pPr>
            <a:lvl7pPr lvl="6">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7pPr>
            <a:lvl8pPr lvl="7">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8pPr>
            <a:lvl9pPr lvl="8">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9pPr>
          </a:lstStyle>
          <a:p>
            <a:pPr marL="0" marR="0" lvl="0" indent="0" algn="l" defTabSz="914400" rtl="0" eaLnBrk="1" fontAlgn="auto" latinLnBrk="0" hangingPunct="1">
              <a:lnSpc>
                <a:spcPct val="100000"/>
              </a:lnSpc>
              <a:spcBef>
                <a:spcPts val="0"/>
              </a:spcBef>
              <a:spcAft>
                <a:spcPts val="0"/>
              </a:spcAft>
              <a:buClr>
                <a:srgbClr val="0B87A1"/>
              </a:buClr>
              <a:buSzPct val="100000"/>
              <a:buFont typeface="Dosis Light"/>
              <a:buNone/>
              <a:tabLst/>
              <a:defRPr/>
            </a:pPr>
            <a:r>
              <a:rPr kumimoji="0" lang="en-US" sz="2400" b="1" i="0" u="none" strike="noStrike" kern="1200" cap="none" spc="0" normalizeH="0" baseline="0" noProof="0" dirty="0">
                <a:ln>
                  <a:noFill/>
                </a:ln>
                <a:solidFill>
                  <a:srgbClr val="C00000"/>
                </a:solidFill>
                <a:effectLst/>
                <a:uLnTx/>
                <a:uFillTx/>
                <a:latin typeface="Century Gothic" panose="020B0502020202020204" pitchFamily="34" charset="0"/>
                <a:sym typeface="Dosis Light"/>
              </a:rPr>
              <a:t>Baseline Accuracy</a:t>
            </a:r>
          </a:p>
        </p:txBody>
      </p:sp>
      <p:sp>
        <p:nvSpPr>
          <p:cNvPr id="109" name="Title 19">
            <a:extLst>
              <a:ext uri="{FF2B5EF4-FFF2-40B4-BE49-F238E27FC236}">
                <a16:creationId xmlns:a16="http://schemas.microsoft.com/office/drawing/2014/main" id="{5D078236-68D3-4476-B046-262867DBB4C7}"/>
              </a:ext>
            </a:extLst>
          </p:cNvPr>
          <p:cNvSpPr txBox="1">
            <a:spLocks/>
          </p:cNvSpPr>
          <p:nvPr/>
        </p:nvSpPr>
        <p:spPr>
          <a:xfrm>
            <a:off x="87862" y="1161117"/>
            <a:ext cx="4309865" cy="434364"/>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87A1"/>
              </a:buClr>
              <a:buSzPct val="100000"/>
              <a:buFont typeface="Dosis Light"/>
              <a:buNone/>
              <a:defRPr sz="3600" b="0" i="0" u="none" strike="noStrike" cap="none">
                <a:solidFill>
                  <a:srgbClr val="0B87A1"/>
                </a:solidFill>
                <a:latin typeface="Dosis Light"/>
                <a:ea typeface="Dosis Light"/>
                <a:cs typeface="Dosis Light"/>
                <a:sym typeface="Dosis Light"/>
              </a:defRPr>
            </a:lvl1pPr>
            <a:lvl2pPr lvl="1">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2pPr>
            <a:lvl3pPr lvl="2">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3pPr>
            <a:lvl4pPr lvl="3">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4pPr>
            <a:lvl5pPr lvl="4">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5pPr>
            <a:lvl6pPr lvl="5">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6pPr>
            <a:lvl7pPr lvl="6">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7pPr>
            <a:lvl8pPr lvl="7">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8pPr>
            <a:lvl9pPr lvl="8">
              <a:spcBef>
                <a:spcPts val="0"/>
              </a:spcBef>
              <a:buClr>
                <a:srgbClr val="0B87A1"/>
              </a:buClr>
              <a:buSzPct val="100000"/>
              <a:buFont typeface="Dosis Light"/>
              <a:buNone/>
              <a:defRPr sz="3600">
                <a:solidFill>
                  <a:srgbClr val="0B87A1"/>
                </a:solidFill>
                <a:latin typeface="Dosis Light"/>
                <a:ea typeface="Dosis Light"/>
                <a:cs typeface="Dosis Light"/>
                <a:sym typeface="Dosis Light"/>
              </a:defRPr>
            </a:lvl9pPr>
          </a:lstStyle>
          <a:p>
            <a:pPr marL="0" marR="0" lvl="0" indent="0" algn="l" defTabSz="914400" rtl="0" eaLnBrk="1" fontAlgn="auto" latinLnBrk="0" hangingPunct="1">
              <a:lnSpc>
                <a:spcPct val="100000"/>
              </a:lnSpc>
              <a:spcBef>
                <a:spcPts val="0"/>
              </a:spcBef>
              <a:spcAft>
                <a:spcPts val="0"/>
              </a:spcAft>
              <a:buClr>
                <a:srgbClr val="0B87A1"/>
              </a:buClr>
              <a:buSzPct val="100000"/>
              <a:buFont typeface="Dosis Light"/>
              <a:buNone/>
              <a:tabLst/>
              <a:defRPr/>
            </a:pPr>
            <a:r>
              <a:rPr kumimoji="0" lang="en-US" sz="2400" b="1" i="0" u="none" strike="noStrike" kern="1200" cap="none" spc="0" normalizeH="0" baseline="0" noProof="0" dirty="0">
                <a:ln>
                  <a:noFill/>
                </a:ln>
                <a:solidFill>
                  <a:srgbClr val="7ACBE8"/>
                </a:solidFill>
                <a:effectLst/>
                <a:uLnTx/>
                <a:uFillTx/>
                <a:latin typeface="Century Gothic" panose="020B0502020202020204" pitchFamily="34" charset="0"/>
                <a:sym typeface="Dosis Light"/>
              </a:rPr>
              <a:t>Data Harmonization</a:t>
            </a:r>
          </a:p>
        </p:txBody>
      </p:sp>
      <p:sp>
        <p:nvSpPr>
          <p:cNvPr id="110" name="Rectangle 109">
            <a:extLst>
              <a:ext uri="{FF2B5EF4-FFF2-40B4-BE49-F238E27FC236}">
                <a16:creationId xmlns:a16="http://schemas.microsoft.com/office/drawing/2014/main" id="{F7F43B6A-2BBB-42B4-ADAC-6BF8B5F12550}"/>
              </a:ext>
            </a:extLst>
          </p:cNvPr>
          <p:cNvSpPr/>
          <p:nvPr/>
        </p:nvSpPr>
        <p:spPr>
          <a:xfrm>
            <a:off x="87862" y="1507349"/>
            <a:ext cx="6409865"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Eliminate data siloes by automatically bringing together</a:t>
            </a:r>
            <a:b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POS, Shipment, and Spending data for accurate analysis.</a:t>
            </a:r>
          </a:p>
        </p:txBody>
      </p:sp>
      <p:sp>
        <p:nvSpPr>
          <p:cNvPr id="111" name="Rectangle 110">
            <a:extLst>
              <a:ext uri="{FF2B5EF4-FFF2-40B4-BE49-F238E27FC236}">
                <a16:creationId xmlns:a16="http://schemas.microsoft.com/office/drawing/2014/main" id="{2C129BC3-1C08-4B73-A4F3-AC2ADBD2F286}"/>
              </a:ext>
            </a:extLst>
          </p:cNvPr>
          <p:cNvSpPr/>
          <p:nvPr/>
        </p:nvSpPr>
        <p:spPr>
          <a:xfrm>
            <a:off x="87862" y="2585984"/>
            <a:ext cx="6409865"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Avoid overstated baselines estimates and eliminate data anomalies to create more accurate lift-coefficients. </a:t>
            </a:r>
          </a:p>
        </p:txBody>
      </p:sp>
      <p:sp>
        <p:nvSpPr>
          <p:cNvPr id="112" name="Rectangle 111">
            <a:extLst>
              <a:ext uri="{FF2B5EF4-FFF2-40B4-BE49-F238E27FC236}">
                <a16:creationId xmlns:a16="http://schemas.microsoft.com/office/drawing/2014/main" id="{213877AF-4414-48CD-839F-A0CE85E6347C}"/>
              </a:ext>
            </a:extLst>
          </p:cNvPr>
          <p:cNvSpPr/>
          <p:nvPr/>
        </p:nvSpPr>
        <p:spPr>
          <a:xfrm>
            <a:off x="87862" y="3738487"/>
            <a:ext cx="6409865"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Quickly evaluate ROI, plan vs actual, and other important</a:t>
            </a:r>
            <a:b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KPIs including competitor activity.</a:t>
            </a:r>
          </a:p>
        </p:txBody>
      </p:sp>
      <p:sp>
        <p:nvSpPr>
          <p:cNvPr id="113" name="Rectangle 112">
            <a:extLst>
              <a:ext uri="{FF2B5EF4-FFF2-40B4-BE49-F238E27FC236}">
                <a16:creationId xmlns:a16="http://schemas.microsoft.com/office/drawing/2014/main" id="{8CFE65D1-C638-40BE-893F-B62D45F6CE01}"/>
              </a:ext>
            </a:extLst>
          </p:cNvPr>
          <p:cNvSpPr/>
          <p:nvPr/>
        </p:nvSpPr>
        <p:spPr>
          <a:xfrm>
            <a:off x="87862" y="4764540"/>
            <a:ext cx="6409865" cy="8771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Perform What-if event and customer planning scenarios to predictively see incremental lift, profitability and ROI for you and your retail partners.</a:t>
            </a:r>
          </a:p>
        </p:txBody>
      </p:sp>
      <p:sp>
        <p:nvSpPr>
          <p:cNvPr id="114" name="Rectangle 113">
            <a:extLst>
              <a:ext uri="{FF2B5EF4-FFF2-40B4-BE49-F238E27FC236}">
                <a16:creationId xmlns:a16="http://schemas.microsoft.com/office/drawing/2014/main" id="{B7484476-E424-4374-8DDD-DDE31408FF4C}"/>
              </a:ext>
            </a:extLst>
          </p:cNvPr>
          <p:cNvSpPr/>
          <p:nvPr/>
        </p:nvSpPr>
        <p:spPr>
          <a:xfrm>
            <a:off x="87862" y="6052200"/>
            <a:ext cx="7311945"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Apply machine learning and AI to identify the best fit promotion or promotional mix to meet your budget and company objectives.</a:t>
            </a:r>
          </a:p>
        </p:txBody>
      </p:sp>
    </p:spTree>
    <p:extLst>
      <p:ext uri="{BB962C8B-B14F-4D97-AF65-F5344CB8AC3E}">
        <p14:creationId xmlns:p14="http://schemas.microsoft.com/office/powerpoint/2010/main" val="89388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wipe(left)">
                                      <p:cBhvr>
                                        <p:cTn id="15" dur="500"/>
                                        <p:tgtEl>
                                          <p:spTgt spid="10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wipe(left)">
                                      <p:cBhvr>
                                        <p:cTn id="18" dur="500"/>
                                        <p:tgtEl>
                                          <p:spTgt spid="1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anim calcmode="lin" valueType="num">
                                      <p:cBhvr additive="base">
                                        <p:cTn id="23" dur="500" fill="hold"/>
                                        <p:tgtEl>
                                          <p:spTgt spid="101"/>
                                        </p:tgtEl>
                                        <p:attrNameLst>
                                          <p:attrName>ppt_x</p:attrName>
                                        </p:attrNameLst>
                                      </p:cBhvr>
                                      <p:tavLst>
                                        <p:tav tm="0">
                                          <p:val>
                                            <p:strVal val="0-#ppt_w/2"/>
                                          </p:val>
                                        </p:tav>
                                        <p:tav tm="100000">
                                          <p:val>
                                            <p:strVal val="#ppt_x"/>
                                          </p:val>
                                        </p:tav>
                                      </p:tavLst>
                                    </p:anim>
                                    <p:anim calcmode="lin" valueType="num">
                                      <p:cBhvr additive="base">
                                        <p:cTn id="24" dur="500" fill="hold"/>
                                        <p:tgtEl>
                                          <p:spTgt spid="10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anim calcmode="lin" valueType="num">
                                      <p:cBhvr additive="base">
                                        <p:cTn id="27" dur="500" fill="hold"/>
                                        <p:tgtEl>
                                          <p:spTgt spid="112"/>
                                        </p:tgtEl>
                                        <p:attrNameLst>
                                          <p:attrName>ppt_x</p:attrName>
                                        </p:attrNameLst>
                                      </p:cBhvr>
                                      <p:tavLst>
                                        <p:tav tm="0">
                                          <p:val>
                                            <p:strVal val="0-#ppt_w/2"/>
                                          </p:val>
                                        </p:tav>
                                        <p:tav tm="100000">
                                          <p:val>
                                            <p:strVal val="#ppt_x"/>
                                          </p:val>
                                        </p:tav>
                                      </p:tavLst>
                                    </p:anim>
                                    <p:anim calcmode="lin" valueType="num">
                                      <p:cBhvr additive="base">
                                        <p:cTn id="28" dur="500" fill="hold"/>
                                        <p:tgtEl>
                                          <p:spTgt spid="1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3"/>
                                        </p:tgtEl>
                                        <p:attrNameLst>
                                          <p:attrName>style.visibility</p:attrName>
                                        </p:attrNameLst>
                                      </p:cBhvr>
                                      <p:to>
                                        <p:strVal val="visible"/>
                                      </p:to>
                                    </p:set>
                                    <p:anim calcmode="lin" valueType="num">
                                      <p:cBhvr additive="base">
                                        <p:cTn id="33" dur="500" fill="hold"/>
                                        <p:tgtEl>
                                          <p:spTgt spid="103"/>
                                        </p:tgtEl>
                                        <p:attrNameLst>
                                          <p:attrName>ppt_x</p:attrName>
                                        </p:attrNameLst>
                                      </p:cBhvr>
                                      <p:tavLst>
                                        <p:tav tm="0">
                                          <p:val>
                                            <p:strVal val="0-#ppt_w/2"/>
                                          </p:val>
                                        </p:tav>
                                        <p:tav tm="100000">
                                          <p:val>
                                            <p:strVal val="#ppt_x"/>
                                          </p:val>
                                        </p:tav>
                                      </p:tavLst>
                                    </p:anim>
                                    <p:anim calcmode="lin" valueType="num">
                                      <p:cBhvr additive="base">
                                        <p:cTn id="34" dur="500" fill="hold"/>
                                        <p:tgtEl>
                                          <p:spTgt spid="10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additive="base">
                                        <p:cTn id="37" dur="500" fill="hold"/>
                                        <p:tgtEl>
                                          <p:spTgt spid="113"/>
                                        </p:tgtEl>
                                        <p:attrNameLst>
                                          <p:attrName>ppt_x</p:attrName>
                                        </p:attrNameLst>
                                      </p:cBhvr>
                                      <p:tavLst>
                                        <p:tav tm="0">
                                          <p:val>
                                            <p:strVal val="0-#ppt_w/2"/>
                                          </p:val>
                                        </p:tav>
                                        <p:tav tm="100000">
                                          <p:val>
                                            <p:strVal val="#ppt_x"/>
                                          </p:val>
                                        </p:tav>
                                      </p:tavLst>
                                    </p:anim>
                                    <p:anim calcmode="lin" valueType="num">
                                      <p:cBhvr additive="base">
                                        <p:cTn id="38"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anim calcmode="lin" valueType="num">
                                      <p:cBhvr additive="base">
                                        <p:cTn id="43" dur="500" fill="hold"/>
                                        <p:tgtEl>
                                          <p:spTgt spid="105"/>
                                        </p:tgtEl>
                                        <p:attrNameLst>
                                          <p:attrName>ppt_x</p:attrName>
                                        </p:attrNameLst>
                                      </p:cBhvr>
                                      <p:tavLst>
                                        <p:tav tm="0">
                                          <p:val>
                                            <p:strVal val="0-#ppt_w/2"/>
                                          </p:val>
                                        </p:tav>
                                        <p:tav tm="100000">
                                          <p:val>
                                            <p:strVal val="#ppt_x"/>
                                          </p:val>
                                        </p:tav>
                                      </p:tavLst>
                                    </p:anim>
                                    <p:anim calcmode="lin" valueType="num">
                                      <p:cBhvr additive="base">
                                        <p:cTn id="44" dur="500" fill="hold"/>
                                        <p:tgtEl>
                                          <p:spTgt spid="10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14"/>
                                        </p:tgtEl>
                                        <p:attrNameLst>
                                          <p:attrName>style.visibility</p:attrName>
                                        </p:attrNameLst>
                                      </p:cBhvr>
                                      <p:to>
                                        <p:strVal val="visible"/>
                                      </p:to>
                                    </p:set>
                                    <p:anim calcmode="lin" valueType="num">
                                      <p:cBhvr additive="base">
                                        <p:cTn id="47" dur="500" fill="hold"/>
                                        <p:tgtEl>
                                          <p:spTgt spid="114"/>
                                        </p:tgtEl>
                                        <p:attrNameLst>
                                          <p:attrName>ppt_x</p:attrName>
                                        </p:attrNameLst>
                                      </p:cBhvr>
                                      <p:tavLst>
                                        <p:tav tm="0">
                                          <p:val>
                                            <p:strVal val="0-#ppt_w/2"/>
                                          </p:val>
                                        </p:tav>
                                        <p:tav tm="100000">
                                          <p:val>
                                            <p:strVal val="#ppt_x"/>
                                          </p:val>
                                        </p:tav>
                                      </p:tavLst>
                                    </p:anim>
                                    <p:anim calcmode="lin" valueType="num">
                                      <p:cBhvr additive="base">
                                        <p:cTn id="48" dur="5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3" grpId="0"/>
      <p:bldP spid="105" grpId="0"/>
      <p:bldP spid="107" grpId="0"/>
      <p:bldP spid="109" grpId="0"/>
      <p:bldP spid="110" grpId="0"/>
      <p:bldP spid="111" grpId="0"/>
      <p:bldP spid="112" grpId="0"/>
      <p:bldP spid="113" grpId="0"/>
      <p:bldP spid="11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94001" y="1200995"/>
            <a:ext cx="890597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564"/>
                </a:solidFill>
                <a:effectLst/>
                <a:uLnTx/>
                <a:uFillTx/>
                <a:latin typeface="Century Gothic" panose="020B0502020202020204" pitchFamily="34" charset="0"/>
                <a:ea typeface="Calibri" panose="020F0502020204030204" pitchFamily="34" charset="0"/>
                <a:cs typeface="+mn-cs"/>
              </a:rPr>
              <a:t>Myth:</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You must be a large CPG company to see meaningful benefit from a TPO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E3B0D085-AF14-40F0-BE11-68D906DA2AA7}"/>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TPO Myth vs Reality</a:t>
            </a:r>
          </a:p>
        </p:txBody>
      </p:sp>
      <p:sp>
        <p:nvSpPr>
          <p:cNvPr id="2" name="Rectangle 1">
            <a:extLst>
              <a:ext uri="{FF2B5EF4-FFF2-40B4-BE49-F238E27FC236}">
                <a16:creationId xmlns:a16="http://schemas.microsoft.com/office/drawing/2014/main" id="{FBC9F873-D8DC-4E27-B81D-9523BA5D1DC8}"/>
              </a:ext>
            </a:extLst>
          </p:cNvPr>
          <p:cNvSpPr/>
          <p:nvPr/>
        </p:nvSpPr>
        <p:spPr>
          <a:xfrm>
            <a:off x="194000" y="2368634"/>
            <a:ext cx="829468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Reality:</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It is not the size of the company that determines success, but the </a:t>
            </a:r>
            <a:r>
              <a:rPr kumimoji="0" lang="en-US" sz="28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access to the right data and an organization dedicated to using it to make better decisions.</a:t>
            </a:r>
          </a:p>
        </p:txBody>
      </p:sp>
      <p:sp>
        <p:nvSpPr>
          <p:cNvPr id="13" name="Rectangle 12">
            <a:extLst>
              <a:ext uri="{FF2B5EF4-FFF2-40B4-BE49-F238E27FC236}">
                <a16:creationId xmlns:a16="http://schemas.microsoft.com/office/drawing/2014/main" id="{CC0454C6-7147-4524-AE92-464A60E66C0A}"/>
              </a:ext>
            </a:extLst>
          </p:cNvPr>
          <p:cNvSpPr/>
          <p:nvPr/>
        </p:nvSpPr>
        <p:spPr>
          <a:xfrm>
            <a:off x="194000" y="4374700"/>
            <a:ext cx="919384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Example:</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Companies with products in only 1 category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Companies with only 1 trade analyst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Companies with multi-billion dollars in sales</a:t>
            </a:r>
          </a:p>
        </p:txBody>
      </p:sp>
      <p:pic>
        <p:nvPicPr>
          <p:cNvPr id="4" name="Picture 3">
            <a:extLst>
              <a:ext uri="{FF2B5EF4-FFF2-40B4-BE49-F238E27FC236}">
                <a16:creationId xmlns:a16="http://schemas.microsoft.com/office/drawing/2014/main" id="{0E1880D3-8B3F-4878-A52A-8E2C2EF72265}"/>
              </a:ext>
            </a:extLst>
          </p:cNvPr>
          <p:cNvPicPr>
            <a:picLocks noChangeAspect="1"/>
          </p:cNvPicPr>
          <p:nvPr/>
        </p:nvPicPr>
        <p:blipFill rotWithShape="1">
          <a:blip r:embed="rId8">
            <a:alphaModFix amt="50000"/>
            <a:extLst>
              <a:ext uri="{BEBA8EAE-BF5A-486C-A8C5-ECC9F3942E4B}">
                <a14:imgProps xmlns:a14="http://schemas.microsoft.com/office/drawing/2010/main">
                  <a14:imgLayer r:embed="rId9">
                    <a14:imgEffect>
                      <a14:saturation sat="0"/>
                    </a14:imgEffect>
                  </a14:imgLayer>
                </a14:imgProps>
              </a:ext>
            </a:extLst>
          </a:blip>
          <a:srcRect l="25329" r="19939"/>
          <a:stretch/>
        </p:blipFill>
        <p:spPr>
          <a:xfrm>
            <a:off x="8869679" y="1043939"/>
            <a:ext cx="3326093" cy="5814061"/>
          </a:xfrm>
          <a:prstGeom prst="rect">
            <a:avLst/>
          </a:prstGeom>
        </p:spPr>
      </p:pic>
    </p:spTree>
    <p:extLst>
      <p:ext uri="{BB962C8B-B14F-4D97-AF65-F5344CB8AC3E}">
        <p14:creationId xmlns:p14="http://schemas.microsoft.com/office/powerpoint/2010/main" val="372146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36117" y="1292435"/>
            <a:ext cx="84166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564"/>
                </a:solidFill>
                <a:effectLst/>
                <a:uLnTx/>
                <a:uFillTx/>
                <a:latin typeface="Century Gothic" panose="020B0502020202020204" pitchFamily="34" charset="0"/>
                <a:ea typeface="Calibri" panose="020F0502020204030204" pitchFamily="34" charset="0"/>
                <a:cs typeface="+mn-cs"/>
              </a:rPr>
              <a:t>Myth:</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If I have access to syndicated data, these baselines provide me with the best representation of my base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E3B0D085-AF14-40F0-BE11-68D906DA2AA7}"/>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TPO Myth vs Reality</a:t>
            </a:r>
          </a:p>
        </p:txBody>
      </p:sp>
      <p:sp>
        <p:nvSpPr>
          <p:cNvPr id="2" name="Rectangle 1">
            <a:extLst>
              <a:ext uri="{FF2B5EF4-FFF2-40B4-BE49-F238E27FC236}">
                <a16:creationId xmlns:a16="http://schemas.microsoft.com/office/drawing/2014/main" id="{FBC9F873-D8DC-4E27-B81D-9523BA5D1DC8}"/>
              </a:ext>
            </a:extLst>
          </p:cNvPr>
          <p:cNvSpPr/>
          <p:nvPr/>
        </p:nvSpPr>
        <p:spPr>
          <a:xfrm>
            <a:off x="136117" y="3787230"/>
            <a:ext cx="8517211"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Reality:</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Syndicated baselines can overstate baseline volume during a promotion. This is because they include assumptions about loyal customers pantry loading. A trade marketing baseline is what a consumer would buy in the absence of a promotion.</a:t>
            </a:r>
            <a:endParaRPr kumimoji="0" lang="en-US" sz="28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endParaRPr>
          </a:p>
        </p:txBody>
      </p:sp>
      <p:pic>
        <p:nvPicPr>
          <p:cNvPr id="14" name="Picture 2" descr="Wavelength ">
            <a:extLst>
              <a:ext uri="{FF2B5EF4-FFF2-40B4-BE49-F238E27FC236}">
                <a16:creationId xmlns:a16="http://schemas.microsoft.com/office/drawing/2014/main" id="{744741F9-EDA7-4DE9-991B-0444F08D1000}"/>
              </a:ext>
            </a:extLst>
          </p:cNvPr>
          <p:cNvPicPr>
            <a:picLocks noChangeAspect="1" noChangeArrowheads="1"/>
          </p:cNvPicPr>
          <p:nvPr/>
        </p:nvPicPr>
        <p:blipFill rotWithShape="1">
          <a:blip r:embed="rId8">
            <a:alphaModFix amt="50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20185" r="37176"/>
          <a:stretch/>
        </p:blipFill>
        <p:spPr bwMode="auto">
          <a:xfrm>
            <a:off x="8886610" y="1043939"/>
            <a:ext cx="3305390" cy="581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70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94000" y="1292435"/>
            <a:ext cx="1137315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Industry Example:</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E3B0D085-AF14-40F0-BE11-68D906DA2AA7}"/>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TPO Myth vs Reality</a:t>
            </a:r>
          </a:p>
        </p:txBody>
      </p:sp>
      <p:sp>
        <p:nvSpPr>
          <p:cNvPr id="2" name="Rectangle 1">
            <a:extLst>
              <a:ext uri="{FF2B5EF4-FFF2-40B4-BE49-F238E27FC236}">
                <a16:creationId xmlns:a16="http://schemas.microsoft.com/office/drawing/2014/main" id="{FBC9F873-D8DC-4E27-B81D-9523BA5D1DC8}"/>
              </a:ext>
            </a:extLst>
          </p:cNvPr>
          <p:cNvSpPr/>
          <p:nvPr/>
        </p:nvSpPr>
        <p:spPr>
          <a:xfrm>
            <a:off x="7553089" y="1482938"/>
            <a:ext cx="4438919"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Many companies try to create their own baselines manually. This is time consuming and error-prone. A TPO solution should automate baseline smoothing using POS data and can be specific to products</a:t>
            </a:r>
            <a:b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and categories.</a:t>
            </a:r>
          </a:p>
        </p:txBody>
      </p:sp>
      <p:pic>
        <p:nvPicPr>
          <p:cNvPr id="15" name="Picture 14">
            <a:extLst>
              <a:ext uri="{FF2B5EF4-FFF2-40B4-BE49-F238E27FC236}">
                <a16:creationId xmlns:a16="http://schemas.microsoft.com/office/drawing/2014/main" id="{A1C6B845-2407-431F-8BA5-A20C32DFE3F7}"/>
              </a:ext>
            </a:extLst>
          </p:cNvPr>
          <p:cNvPicPr>
            <a:picLocks noChangeAspect="1"/>
          </p:cNvPicPr>
          <p:nvPr/>
        </p:nvPicPr>
        <p:blipFill rotWithShape="1">
          <a:blip r:embed="rId8"/>
          <a:srcRect l="911" t="36802" r="35658"/>
          <a:stretch/>
        </p:blipFill>
        <p:spPr>
          <a:xfrm>
            <a:off x="483519" y="2272135"/>
            <a:ext cx="6709760" cy="4449340"/>
          </a:xfrm>
          <a:prstGeom prst="rect">
            <a:avLst/>
          </a:prstGeom>
        </p:spPr>
      </p:pic>
      <p:grpSp>
        <p:nvGrpSpPr>
          <p:cNvPr id="4" name="Group 3">
            <a:extLst>
              <a:ext uri="{FF2B5EF4-FFF2-40B4-BE49-F238E27FC236}">
                <a16:creationId xmlns:a16="http://schemas.microsoft.com/office/drawing/2014/main" id="{0DEF74A3-30B0-491A-938D-CC5AC34E2EFE}"/>
              </a:ext>
            </a:extLst>
          </p:cNvPr>
          <p:cNvGrpSpPr/>
          <p:nvPr/>
        </p:nvGrpSpPr>
        <p:grpSpPr>
          <a:xfrm>
            <a:off x="2519620" y="2648897"/>
            <a:ext cx="3087338" cy="2317916"/>
            <a:chOff x="2519620" y="2648897"/>
            <a:chExt cx="3087338" cy="2317916"/>
          </a:xfrm>
        </p:grpSpPr>
        <p:sp>
          <p:nvSpPr>
            <p:cNvPr id="16" name="TextBox 15">
              <a:extLst>
                <a:ext uri="{FF2B5EF4-FFF2-40B4-BE49-F238E27FC236}">
                  <a16:creationId xmlns:a16="http://schemas.microsoft.com/office/drawing/2014/main" id="{5C876760-0584-4A70-8247-FB620E57F800}"/>
                </a:ext>
              </a:extLst>
            </p:cNvPr>
            <p:cNvSpPr txBox="1"/>
            <p:nvPr/>
          </p:nvSpPr>
          <p:spPr>
            <a:xfrm>
              <a:off x="2643200" y="2648897"/>
              <a:ext cx="2885162"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Syndicated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Baselines</a:t>
              </a:r>
            </a:p>
          </p:txBody>
        </p:sp>
        <p:cxnSp>
          <p:nvCxnSpPr>
            <p:cNvPr id="17" name="Straight Arrow Connector 16">
              <a:extLst>
                <a:ext uri="{FF2B5EF4-FFF2-40B4-BE49-F238E27FC236}">
                  <a16:creationId xmlns:a16="http://schemas.microsoft.com/office/drawing/2014/main" id="{D4027B72-C56E-420C-986C-47831CE10675}"/>
                </a:ext>
              </a:extLst>
            </p:cNvPr>
            <p:cNvCxnSpPr>
              <a:cxnSpLocks/>
            </p:cNvCxnSpPr>
            <p:nvPr/>
          </p:nvCxnSpPr>
          <p:spPr>
            <a:xfrm flipH="1">
              <a:off x="2519620" y="3609759"/>
              <a:ext cx="1071431" cy="1228743"/>
            </a:xfrm>
            <a:prstGeom prst="straightConnector1">
              <a:avLst/>
            </a:prstGeom>
            <a:noFill/>
            <a:ln w="38100" cap="flat" cmpd="sng" algn="ctr">
              <a:solidFill>
                <a:srgbClr val="4F81BD"/>
              </a:solidFill>
              <a:prstDash val="solid"/>
              <a:tailEnd type="triangle"/>
            </a:ln>
            <a:effectLst>
              <a:outerShdw blurRad="40000" dist="23000" dir="5400000" rotWithShape="0">
                <a:srgbClr val="000000">
                  <a:alpha val="35000"/>
                </a:srgbClr>
              </a:outerShdw>
            </a:effectLst>
          </p:spPr>
        </p:cxnSp>
        <p:cxnSp>
          <p:nvCxnSpPr>
            <p:cNvPr id="18" name="Straight Arrow Connector 17">
              <a:extLst>
                <a:ext uri="{FF2B5EF4-FFF2-40B4-BE49-F238E27FC236}">
                  <a16:creationId xmlns:a16="http://schemas.microsoft.com/office/drawing/2014/main" id="{96CA06E4-5967-4A75-8AA2-E9E3A4591564}"/>
                </a:ext>
              </a:extLst>
            </p:cNvPr>
            <p:cNvCxnSpPr>
              <a:cxnSpLocks/>
            </p:cNvCxnSpPr>
            <p:nvPr/>
          </p:nvCxnSpPr>
          <p:spPr>
            <a:xfrm>
              <a:off x="4535527" y="3609759"/>
              <a:ext cx="1071431" cy="1357054"/>
            </a:xfrm>
            <a:prstGeom prst="straightConnector1">
              <a:avLst/>
            </a:prstGeom>
            <a:noFill/>
            <a:ln w="38100" cap="flat" cmpd="sng" algn="ctr">
              <a:solidFill>
                <a:srgbClr val="4F81BD"/>
              </a:solidFill>
              <a:prstDash val="solid"/>
              <a:tailEnd type="triangle"/>
            </a:ln>
            <a:effectLst>
              <a:outerShdw blurRad="40000" dist="23000" dir="5400000" rotWithShape="0">
                <a:srgbClr val="000000">
                  <a:alpha val="35000"/>
                </a:srgbClr>
              </a:outerShdw>
            </a:effectLst>
          </p:spPr>
        </p:cxnSp>
      </p:grpSp>
    </p:spTree>
    <p:extLst>
      <p:ext uri="{BB962C8B-B14F-4D97-AF65-F5344CB8AC3E}">
        <p14:creationId xmlns:p14="http://schemas.microsoft.com/office/powerpoint/2010/main" val="84569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2"/>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5" name="Picture 24">
            <a:extLst>
              <a:ext uri="{FF2B5EF4-FFF2-40B4-BE49-F238E27FC236}">
                <a16:creationId xmlns:a16="http://schemas.microsoft.com/office/drawing/2014/main" id="{55804049-4B0A-40BE-9721-39BC4A279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544" y="6095110"/>
            <a:ext cx="1537941" cy="375268"/>
          </a:xfrm>
          <a:prstGeom prst="rect">
            <a:avLst/>
          </a:prstGeom>
        </p:spPr>
      </p:pic>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36117" y="1292435"/>
            <a:ext cx="890597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564"/>
                </a:solidFill>
                <a:effectLst/>
                <a:uLnTx/>
                <a:uFillTx/>
                <a:latin typeface="Century Gothic" panose="020B0502020202020204" pitchFamily="34" charset="0"/>
                <a:ea typeface="Calibri" panose="020F0502020204030204" pitchFamily="34" charset="0"/>
                <a:cs typeface="+mn-cs"/>
              </a:rPr>
              <a:t>Myth:</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I do not have the time or resources for a </a:t>
            </a:r>
            <a:b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b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TPO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E3B0D085-AF14-40F0-BE11-68D906DA2AA7}"/>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TPO Myth vs Reality</a:t>
            </a:r>
          </a:p>
        </p:txBody>
      </p:sp>
      <p:sp>
        <p:nvSpPr>
          <p:cNvPr id="2" name="Rectangle 1">
            <a:extLst>
              <a:ext uri="{FF2B5EF4-FFF2-40B4-BE49-F238E27FC236}">
                <a16:creationId xmlns:a16="http://schemas.microsoft.com/office/drawing/2014/main" id="{FBC9F873-D8DC-4E27-B81D-9523BA5D1DC8}"/>
              </a:ext>
            </a:extLst>
          </p:cNvPr>
          <p:cNvSpPr/>
          <p:nvPr/>
        </p:nvSpPr>
        <p:spPr>
          <a:xfrm>
            <a:off x="136118" y="3348138"/>
            <a:ext cx="8346146"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rPr>
              <a:t>Reality:</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mn-cs"/>
              </a:rPr>
              <a:t> TPO integrates directly into your TPM or sales planning tool. It does not require complicated mappings. Therefore, there is minimal IT involvement and can be implemented in a few months.</a:t>
            </a:r>
            <a:endParaRPr kumimoji="0" lang="en-US" sz="2800" b="0" i="0" u="none" strike="noStrike" kern="1200" cap="none" spc="0" normalizeH="0" baseline="0" noProof="0" dirty="0">
              <a:ln>
                <a:noFill/>
              </a:ln>
              <a:solidFill>
                <a:srgbClr val="DE6530"/>
              </a:solidFill>
              <a:effectLst/>
              <a:uLnTx/>
              <a:uFillTx/>
              <a:latin typeface="Century Gothic" panose="020B0502020202020204" pitchFamily="34" charset="0"/>
              <a:ea typeface="Calibri" panose="020F0502020204030204" pitchFamily="34" charset="0"/>
              <a:cs typeface="+mn-cs"/>
            </a:endParaRPr>
          </a:p>
        </p:txBody>
      </p:sp>
      <p:pic>
        <p:nvPicPr>
          <p:cNvPr id="14" name="Picture 4" descr="Black And White Photo Of Clocks">
            <a:extLst>
              <a:ext uri="{FF2B5EF4-FFF2-40B4-BE49-F238E27FC236}">
                <a16:creationId xmlns:a16="http://schemas.microsoft.com/office/drawing/2014/main" id="{DB5B62E1-5F28-4823-BDFB-8AFFC432E7E2}"/>
              </a:ext>
            </a:extLst>
          </p:cNvPr>
          <p:cNvPicPr>
            <a:picLocks noChangeAspect="1" noChangeArrowheads="1"/>
          </p:cNvPicPr>
          <p:nvPr/>
        </p:nvPicPr>
        <p:blipFill rotWithShape="1">
          <a:blip r:embed="rId7">
            <a:alphaModFix amt="50000"/>
            <a:extLst>
              <a:ext uri="{28A0092B-C50C-407E-A947-70E740481C1C}">
                <a14:useLocalDpi xmlns:a14="http://schemas.microsoft.com/office/drawing/2010/main" val="0"/>
              </a:ext>
            </a:extLst>
          </a:blip>
          <a:srcRect l="26077"/>
          <a:stretch/>
        </p:blipFill>
        <p:spPr bwMode="auto">
          <a:xfrm>
            <a:off x="8882838" y="1007090"/>
            <a:ext cx="3309162" cy="585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8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16F1070B-EEF0-4D6B-BAB3-42DC115B01FD}"/>
              </a:ext>
            </a:extLst>
          </p:cNvPr>
          <p:cNvGraphicFramePr/>
          <p:nvPr>
            <p:extLst/>
          </p:nvPr>
        </p:nvGraphicFramePr>
        <p:xfrm>
          <a:off x="3722981" y="-6242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07DB9394-0947-494C-9C38-817E06BAFC8D}"/>
              </a:ext>
            </a:extLst>
          </p:cNvPr>
          <p:cNvPicPr>
            <a:picLocks noChangeAspect="1"/>
          </p:cNvPicPr>
          <p:nvPr/>
        </p:nvPicPr>
        <p:blipFill rotWithShape="1">
          <a:blip r:embed="rId7"/>
          <a:srcRect t="21103"/>
          <a:stretch/>
        </p:blipFill>
        <p:spPr>
          <a:xfrm flipH="1">
            <a:off x="1582" y="-91"/>
            <a:ext cx="12194190" cy="1044030"/>
          </a:xfrm>
          <a:prstGeom prst="rect">
            <a:avLst/>
          </a:prstGeom>
        </p:spPr>
      </p:pic>
      <p:pic>
        <p:nvPicPr>
          <p:cNvPr id="8" name="Picture 7">
            <a:extLst>
              <a:ext uri="{FF2B5EF4-FFF2-40B4-BE49-F238E27FC236}">
                <a16:creationId xmlns:a16="http://schemas.microsoft.com/office/drawing/2014/main" id="{EF51D02B-A37E-49F9-89F5-A0710816BE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9970" y="105841"/>
            <a:ext cx="2840147" cy="852044"/>
          </a:xfrm>
          <a:prstGeom prst="rect">
            <a:avLst/>
          </a:prstGeom>
        </p:spPr>
      </p:pic>
      <p:sp>
        <p:nvSpPr>
          <p:cNvPr id="5" name="Slide Number Placeholder 4">
            <a:extLst>
              <a:ext uri="{FF2B5EF4-FFF2-40B4-BE49-F238E27FC236}">
                <a16:creationId xmlns:a16="http://schemas.microsoft.com/office/drawing/2014/main" id="{D61F2382-9797-4BC4-A03B-4441B74D7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BA9C6-61F8-4AED-86BD-C185BC5EDD7B}"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43C26853-A441-4C0E-BB3C-36D9947D08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4013" y="5893088"/>
            <a:ext cx="1454014" cy="645824"/>
          </a:xfrm>
          <a:prstGeom prst="rect">
            <a:avLst/>
          </a:prstGeom>
        </p:spPr>
      </p:pic>
      <p:pic>
        <p:nvPicPr>
          <p:cNvPr id="23" name="Picture 22">
            <a:extLst>
              <a:ext uri="{FF2B5EF4-FFF2-40B4-BE49-F238E27FC236}">
                <a16:creationId xmlns:a16="http://schemas.microsoft.com/office/drawing/2014/main" id="{F4FD838C-A48E-4E1F-BB40-779165E51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9812" y="5360768"/>
            <a:ext cx="1348862" cy="330655"/>
          </a:xfrm>
          <a:prstGeom prst="rect">
            <a:avLst/>
          </a:prstGeom>
        </p:spPr>
      </p:pic>
      <p:sp>
        <p:nvSpPr>
          <p:cNvPr id="24" name="Rectangle 23">
            <a:extLst>
              <a:ext uri="{FF2B5EF4-FFF2-40B4-BE49-F238E27FC236}">
                <a16:creationId xmlns:a16="http://schemas.microsoft.com/office/drawing/2014/main" id="{7A7A4513-A5D8-43BC-AF1C-9886DB908962}"/>
              </a:ext>
            </a:extLst>
          </p:cNvPr>
          <p:cNvSpPr/>
          <p:nvPr/>
        </p:nvSpPr>
        <p:spPr>
          <a:xfrm>
            <a:off x="194000" y="1067847"/>
            <a:ext cx="1137315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Industry Examples:</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11" name="TextBox 10">
            <a:extLst>
              <a:ext uri="{FF2B5EF4-FFF2-40B4-BE49-F238E27FC236}">
                <a16:creationId xmlns:a16="http://schemas.microsoft.com/office/drawing/2014/main" id="{E3B0D085-AF14-40F0-BE11-68D906DA2AA7}"/>
              </a:ext>
            </a:extLst>
          </p:cNvPr>
          <p:cNvSpPr txBox="1"/>
          <p:nvPr/>
        </p:nvSpPr>
        <p:spPr>
          <a:xfrm>
            <a:off x="194001" y="211112"/>
            <a:ext cx="10021958"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TPO Myth vs Reality</a:t>
            </a:r>
          </a:p>
        </p:txBody>
      </p:sp>
      <p:sp>
        <p:nvSpPr>
          <p:cNvPr id="2" name="Rectangle 1">
            <a:extLst>
              <a:ext uri="{FF2B5EF4-FFF2-40B4-BE49-F238E27FC236}">
                <a16:creationId xmlns:a16="http://schemas.microsoft.com/office/drawing/2014/main" id="{FBC9F873-D8DC-4E27-B81D-9523BA5D1DC8}"/>
              </a:ext>
            </a:extLst>
          </p:cNvPr>
          <p:cNvSpPr/>
          <p:nvPr/>
        </p:nvSpPr>
        <p:spPr>
          <a:xfrm>
            <a:off x="250429" y="2025469"/>
            <a:ext cx="44389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grpSp>
        <p:nvGrpSpPr>
          <p:cNvPr id="3" name="Group 2">
            <a:extLst>
              <a:ext uri="{FF2B5EF4-FFF2-40B4-BE49-F238E27FC236}">
                <a16:creationId xmlns:a16="http://schemas.microsoft.com/office/drawing/2014/main" id="{B0A988B7-6D15-4F04-A865-E6E94D81473B}"/>
              </a:ext>
            </a:extLst>
          </p:cNvPr>
          <p:cNvGrpSpPr/>
          <p:nvPr/>
        </p:nvGrpSpPr>
        <p:grpSpPr>
          <a:xfrm>
            <a:off x="4097341" y="3661301"/>
            <a:ext cx="7675999" cy="2433809"/>
            <a:chOff x="4097341" y="3661301"/>
            <a:chExt cx="7675999" cy="2433809"/>
          </a:xfrm>
        </p:grpSpPr>
        <p:pic>
          <p:nvPicPr>
            <p:cNvPr id="27" name="Picture 26">
              <a:extLst>
                <a:ext uri="{FF2B5EF4-FFF2-40B4-BE49-F238E27FC236}">
                  <a16:creationId xmlns:a16="http://schemas.microsoft.com/office/drawing/2014/main" id="{4B693AB1-EFDC-490C-AC82-D4455F0691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7341" y="5203653"/>
              <a:ext cx="760059" cy="764059"/>
            </a:xfrm>
            <a:prstGeom prst="rect">
              <a:avLst/>
            </a:prstGeom>
          </p:spPr>
        </p:pic>
        <p:sp>
          <p:nvSpPr>
            <p:cNvPr id="19" name="Arrow: Chevron 18">
              <a:extLst>
                <a:ext uri="{FF2B5EF4-FFF2-40B4-BE49-F238E27FC236}">
                  <a16:creationId xmlns:a16="http://schemas.microsoft.com/office/drawing/2014/main" id="{3D70F379-0DD4-4E46-B577-B8CC778CDB00}"/>
                </a:ext>
              </a:extLst>
            </p:cNvPr>
            <p:cNvSpPr/>
            <p:nvPr/>
          </p:nvSpPr>
          <p:spPr>
            <a:xfrm>
              <a:off x="4689348" y="4217991"/>
              <a:ext cx="2781889" cy="658538"/>
            </a:xfrm>
            <a:prstGeom prst="chevron">
              <a:avLst/>
            </a:prstGeom>
            <a:solidFill>
              <a:srgbClr val="DE6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Months for TPM Implementation</a:t>
              </a:r>
            </a:p>
          </p:txBody>
        </p:sp>
        <p:sp>
          <p:nvSpPr>
            <p:cNvPr id="20" name="Arrow: Chevron 19">
              <a:extLst>
                <a:ext uri="{FF2B5EF4-FFF2-40B4-BE49-F238E27FC236}">
                  <a16:creationId xmlns:a16="http://schemas.microsoft.com/office/drawing/2014/main" id="{F3A7CAB2-3D71-4E13-8C26-FAC603C31B62}"/>
                </a:ext>
              </a:extLst>
            </p:cNvPr>
            <p:cNvSpPr/>
            <p:nvPr/>
          </p:nvSpPr>
          <p:spPr>
            <a:xfrm>
              <a:off x="4689348" y="5033109"/>
              <a:ext cx="1460078" cy="658538"/>
            </a:xfrm>
            <a:prstGeom prst="chevron">
              <a:avLst/>
            </a:prstGeom>
            <a:solidFill>
              <a:srgbClr val="444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2-3 Months for TPO</a:t>
              </a:r>
            </a:p>
          </p:txBody>
        </p:sp>
        <p:cxnSp>
          <p:nvCxnSpPr>
            <p:cNvPr id="22" name="Straight Connector 21">
              <a:extLst>
                <a:ext uri="{FF2B5EF4-FFF2-40B4-BE49-F238E27FC236}">
                  <a16:creationId xmlns:a16="http://schemas.microsoft.com/office/drawing/2014/main" id="{3A94282B-6833-4C7D-BAE7-6ECC4331E3DA}"/>
                </a:ext>
              </a:extLst>
            </p:cNvPr>
            <p:cNvCxnSpPr/>
            <p:nvPr/>
          </p:nvCxnSpPr>
          <p:spPr>
            <a:xfrm>
              <a:off x="6215280" y="4916720"/>
              <a:ext cx="0" cy="11279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319319-7DA5-4258-A3CB-C233CC4F8E23}"/>
                </a:ext>
              </a:extLst>
            </p:cNvPr>
            <p:cNvSpPr txBox="1"/>
            <p:nvPr/>
          </p:nvSpPr>
          <p:spPr>
            <a:xfrm>
              <a:off x="6281136" y="4925559"/>
              <a:ext cx="1190098" cy="116955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Annual Quantified </a:t>
              </a:r>
              <a:b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Return Starts</a:t>
              </a:r>
              <a:b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Here</a:t>
              </a:r>
            </a:p>
          </p:txBody>
        </p:sp>
        <p:sp>
          <p:nvSpPr>
            <p:cNvPr id="28" name="Arrow: Chevron 27">
              <a:extLst>
                <a:ext uri="{FF2B5EF4-FFF2-40B4-BE49-F238E27FC236}">
                  <a16:creationId xmlns:a16="http://schemas.microsoft.com/office/drawing/2014/main" id="{C858EE9B-FAAA-46ED-8CBB-D0E50EBC5485}"/>
                </a:ext>
              </a:extLst>
            </p:cNvPr>
            <p:cNvSpPr/>
            <p:nvPr/>
          </p:nvSpPr>
          <p:spPr>
            <a:xfrm>
              <a:off x="7265677" y="4166176"/>
              <a:ext cx="4507663" cy="1878505"/>
            </a:xfrm>
            <a:prstGeom prst="chevron">
              <a:avLst/>
            </a:prstGeom>
            <a:solidFill>
              <a:srgbClr val="B1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TPM &amp; TPO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“Learning” &amp; Usage</a:t>
              </a:r>
            </a:p>
          </p:txBody>
        </p:sp>
        <p:sp>
          <p:nvSpPr>
            <p:cNvPr id="29" name="Arrow: Right 28">
              <a:extLst>
                <a:ext uri="{FF2B5EF4-FFF2-40B4-BE49-F238E27FC236}">
                  <a16:creationId xmlns:a16="http://schemas.microsoft.com/office/drawing/2014/main" id="{448EC4A9-4459-4208-B8F9-A5A866AAB904}"/>
                </a:ext>
              </a:extLst>
            </p:cNvPr>
            <p:cNvSpPr/>
            <p:nvPr/>
          </p:nvSpPr>
          <p:spPr>
            <a:xfrm>
              <a:off x="6963559" y="5380760"/>
              <a:ext cx="4251170" cy="542311"/>
            </a:xfrm>
            <a:prstGeom prst="rightArrow">
              <a:avLst/>
            </a:prstGeom>
            <a:solidFill>
              <a:srgbClr val="756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continues moving forward</a:t>
              </a:r>
            </a:p>
          </p:txBody>
        </p:sp>
        <p:sp>
          <p:nvSpPr>
            <p:cNvPr id="30" name="Rectangle 29">
              <a:extLst>
                <a:ext uri="{FF2B5EF4-FFF2-40B4-BE49-F238E27FC236}">
                  <a16:creationId xmlns:a16="http://schemas.microsoft.com/office/drawing/2014/main" id="{A3B39ACF-41E5-4163-A53B-74787A5ECE0B}"/>
                </a:ext>
              </a:extLst>
            </p:cNvPr>
            <p:cNvSpPr/>
            <p:nvPr/>
          </p:nvSpPr>
          <p:spPr>
            <a:xfrm>
              <a:off x="4689348" y="3661301"/>
              <a:ext cx="26826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The move to </a:t>
              </a:r>
              <a:r>
                <a:rPr kumimoji="0" lang="en-US" sz="2000" b="1"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mn-cs"/>
                </a:rPr>
                <a:t>TPx</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grpSp>
      <p:sp>
        <p:nvSpPr>
          <p:cNvPr id="32" name="Rectangle 31">
            <a:extLst>
              <a:ext uri="{FF2B5EF4-FFF2-40B4-BE49-F238E27FC236}">
                <a16:creationId xmlns:a16="http://schemas.microsoft.com/office/drawing/2014/main" id="{856DF462-8E16-475D-A48D-F2A75C284FB7}"/>
              </a:ext>
            </a:extLst>
          </p:cNvPr>
          <p:cNvSpPr/>
          <p:nvPr/>
        </p:nvSpPr>
        <p:spPr>
          <a:xfrm>
            <a:off x="888779" y="3548341"/>
            <a:ext cx="26826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1 Trade Analyst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Low IT involvement</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
        <p:nvSpPr>
          <p:cNvPr id="33" name="Rectangle 32">
            <a:extLst>
              <a:ext uri="{FF2B5EF4-FFF2-40B4-BE49-F238E27FC236}">
                <a16:creationId xmlns:a16="http://schemas.microsoft.com/office/drawing/2014/main" id="{8965A176-4BAF-4DA7-B861-E4D021B3C63C}"/>
              </a:ext>
            </a:extLst>
          </p:cNvPr>
          <p:cNvSpPr/>
          <p:nvPr/>
        </p:nvSpPr>
        <p:spPr>
          <a:xfrm>
            <a:off x="792708" y="6183662"/>
            <a:ext cx="26826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6-10 weeks</a:t>
            </a:r>
            <a:b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b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Implementation</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grpSp>
        <p:nvGrpSpPr>
          <p:cNvPr id="10" name="Group 9">
            <a:extLst>
              <a:ext uri="{FF2B5EF4-FFF2-40B4-BE49-F238E27FC236}">
                <a16:creationId xmlns:a16="http://schemas.microsoft.com/office/drawing/2014/main" id="{4109357A-88EF-429B-BCCD-95EBA171D3A8}"/>
              </a:ext>
            </a:extLst>
          </p:cNvPr>
          <p:cNvGrpSpPr/>
          <p:nvPr/>
        </p:nvGrpSpPr>
        <p:grpSpPr>
          <a:xfrm>
            <a:off x="1159129" y="4262204"/>
            <a:ext cx="1949768" cy="1949768"/>
            <a:chOff x="1159129" y="4262204"/>
            <a:chExt cx="1949768" cy="1949768"/>
          </a:xfrm>
        </p:grpSpPr>
        <p:sp>
          <p:nvSpPr>
            <p:cNvPr id="31" name="Oval 30">
              <a:extLst>
                <a:ext uri="{FF2B5EF4-FFF2-40B4-BE49-F238E27FC236}">
                  <a16:creationId xmlns:a16="http://schemas.microsoft.com/office/drawing/2014/main" id="{922BEDDB-4ECF-423C-A871-823A6D165C4A}"/>
                </a:ext>
              </a:extLst>
            </p:cNvPr>
            <p:cNvSpPr/>
            <p:nvPr/>
          </p:nvSpPr>
          <p:spPr>
            <a:xfrm>
              <a:off x="1159129" y="4262204"/>
              <a:ext cx="1949768" cy="19497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80B8947-ED0F-4656-95DD-01752AADCB83}"/>
                </a:ext>
              </a:extLst>
            </p:cNvPr>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12818" y="4613582"/>
              <a:ext cx="1256883" cy="1256883"/>
            </a:xfrm>
            <a:prstGeom prst="rect">
              <a:avLst/>
            </a:prstGeom>
          </p:spPr>
        </p:pic>
      </p:grpSp>
      <p:grpSp>
        <p:nvGrpSpPr>
          <p:cNvPr id="6" name="Group 5">
            <a:extLst>
              <a:ext uri="{FF2B5EF4-FFF2-40B4-BE49-F238E27FC236}">
                <a16:creationId xmlns:a16="http://schemas.microsoft.com/office/drawing/2014/main" id="{6C39CB6A-0852-4649-AD06-120C422B6B6C}"/>
              </a:ext>
            </a:extLst>
          </p:cNvPr>
          <p:cNvGrpSpPr/>
          <p:nvPr/>
        </p:nvGrpSpPr>
        <p:grpSpPr>
          <a:xfrm>
            <a:off x="1214928" y="1572157"/>
            <a:ext cx="1949768" cy="1949768"/>
            <a:chOff x="1214928" y="1572157"/>
            <a:chExt cx="1949768" cy="1949768"/>
          </a:xfrm>
        </p:grpSpPr>
        <p:sp>
          <p:nvSpPr>
            <p:cNvPr id="4" name="Oval 3">
              <a:extLst>
                <a:ext uri="{FF2B5EF4-FFF2-40B4-BE49-F238E27FC236}">
                  <a16:creationId xmlns:a16="http://schemas.microsoft.com/office/drawing/2014/main" id="{1A9EDCD3-C27B-4DEF-94A8-AA4810C394E3}"/>
                </a:ext>
              </a:extLst>
            </p:cNvPr>
            <p:cNvSpPr/>
            <p:nvPr/>
          </p:nvSpPr>
          <p:spPr>
            <a:xfrm>
              <a:off x="1214928" y="1572157"/>
              <a:ext cx="1949768" cy="19497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AABB634-044F-4DF6-AAE3-E16E86035AA4}"/>
                </a:ext>
              </a:extLst>
            </p:cNvPr>
            <p:cNvPicPr>
              <a:picLocks noChangeAspect="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60944" y="1930135"/>
              <a:ext cx="1252960" cy="1252960"/>
            </a:xfrm>
            <a:prstGeom prst="rect">
              <a:avLst/>
            </a:prstGeom>
          </p:spPr>
        </p:pic>
      </p:grpSp>
      <p:sp>
        <p:nvSpPr>
          <p:cNvPr id="34" name="Rectangle 33">
            <a:extLst>
              <a:ext uri="{FF2B5EF4-FFF2-40B4-BE49-F238E27FC236}">
                <a16:creationId xmlns:a16="http://schemas.microsoft.com/office/drawing/2014/main" id="{3619D222-F205-4264-9D7C-FF0C72920FE5}"/>
              </a:ext>
            </a:extLst>
          </p:cNvPr>
          <p:cNvSpPr/>
          <p:nvPr/>
        </p:nvSpPr>
        <p:spPr>
          <a:xfrm>
            <a:off x="3863675" y="1692876"/>
            <a:ext cx="26826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Typical timeline</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119890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zmUjT_aiTCeGdcmZv2iV.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j952VHgVTvm4t0OBHjcC5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8P_2FZSSPq3AqJkBOR8I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NU9SYtqHQwWM3hRJsQloL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EYmJTAqRv6JTF555SzvO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NFDIUrx8QI2xqU6sVgKvu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WaFsSwjcTAGtElm2795l1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VPXjgl_2S3Cbj.vijswQP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hnKHK04TICKJNKOJJuSc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j952VHgVTvm4t0OBHjcC5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j952VHgVTvm4t0OBHjcC5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wQbIQ9_DS.GgpX0wbXUoT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k_coYxMzSH.QrKnYqy50u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7bp2lh5oR3yZuGBkEMeOL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G_sXHNomT6mzJUp8msi6r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fYem4dH9QFybFzhESjE15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e0ySiRZMRLOmOVWYHa3l0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2P0gcnC_Si2yJuNvx8M_x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bNYokTmXSKabmHKmL4KqS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AEDfUe5BT56AFS1uw_y0D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Vlhgw0FIQlWeMRXRSwBHR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4BSxth3hRcevafO10Lh26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0xntoUaR_Kox_NQf.ZxH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l53t9ISUSKaf.rCbchc1w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f9_ALkvhT_2vfyFHqb7V5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E7Tnf89hT1GsTAlhtuRGV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KwaAsz6QQtKmRm31iWWbP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vpsB_h1HRwy1QuqeRXfHV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G7zqY4jAQ.GzTtNUpQMaZ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JwDhl.UvTaKOq73ZoYeYf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KjDvoLkT1ax0948TP2HH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YdTa0ZcATYOCw6jx3C2c4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9KYRj8keQ9624F_g1V5pP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0KOD51SSS9iPlUnRMY6lU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pX5UtRAlQsulQu0i_QOId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NOn88MwSS_ih3h42FOEqx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XHPBTrR_TX6IQ8ZHAxBpq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w80y8R80SryCi0kFn1mlz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v.JeggjdSZCSxjtvZM0Vx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jvyY7I7SQKlI1OwxWqTy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fC_pq4CPRjG0esd5IOts7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bEIQfJtTbmYUc9ZsayDC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yMCuTQh0QYWS4OmAqjeSZ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XEnmFofvQaS4XCFj8LrRK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y5bYAX4.QgGTRckmOKy8v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8VSJvjARS16uVi97k17al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uZpW5BP2TyqgIF7vb0WI6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dv0V2YI.lE6ub1MKtXhh9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w7o8hFCXRIaJa0eCyXcY.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7L1mqzYtRIyfEVg3pQq31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U4D89pzgROuzOmXQfARUV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Ze7XeIE.QEqued0CmKdp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Do1q9lQFQ4qbBPhhc6Tit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S3jo.Ow3RMuha_xklPtoU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T6cJCUrhfkWH3hbc7urx3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tO6aAKDfEWtqe24EZhT9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bljZF.i3E2YggizrtE8E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jgqaha0uUiEHv7n95ahr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SJ15S1BkUiDelH8x9IKH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1dPlqjJ9dEuySUDXry.i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Vw4XhbH1z0GB1gvym_gej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UfTCZfmR0iV3amAKxUFz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yjtm69SpRZWfi6CUy7MZP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mBfHYZOTrkKkffHaz084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nX3lz8VlRNOLWUSgybOhP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ErRiwdFQgKVPS55EdZD_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zMWnvBcuRDewvDoctK0hA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ncvXhHUQMyE6P.wAW5xj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5XUaHZzPR.Wx1eQgUsc2E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sMnHiERUQZOgyIFz3fxu2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es.uKWPhQBG5RoQDRnANg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vQswKWjJRMiYoAFwO1ezX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_2WSI45StekRjtUwJdao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6s65zOKqSvexGoootskHb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XC0vc661ShedWeQCWQ_xn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KT_eBP4Q5mybh5YxXUaw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oqGGw8_TuWq4NsuixobA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WelFVbmiSIq1OvmuzNLj8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N65yKj9QSufci4yhby5F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c39Db_7fTCWALHj9RVoDI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YImXAyZMQ9aHDl_FqOSSY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XJVEJ2OQB.VBs0.GTXDy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tQurp9hSsOyLQp600kis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kk46NGNkTOmohKPmbAcHg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RnTv1HnASG.QcwYbMDdmx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ZF8VjMM_SmCcpU_uKjxCh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qnVF4.nDS6qSUYBTrEz7p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I1h8gc2aTdGu6POELmzm_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qhCoFPKDTfO6cldSrtbJI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2T.b5SnkQKCSSV05IhKYq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sr79hf1zRnuEoXzsaWqOZ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UIy88ll5RlqbZXgcQLo7o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F3u1QzBtRbSg624pH25ws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fvVbgtm1Qz.8X2NcOEjo1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kAKwoTr0SsavfVZzkMab6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_z1KNJ5VRc.XOkiuatKd8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GM_6dZajTg6i6.QqNAzlK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0u7XSfPtQBC5hFRGZw05W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ljRD9wk0S7W1qp8KtJRpE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k82295NwS9aUQb07Tg.N2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_9bAlUFgQv.c6euz2KYSf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q5HYvsSiRGmpESlnGyaa3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n.lmdrRSeKG__ksImspc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Sx7qV2jETOiBLpinpzRX5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txXc9fpATberCCMmbZwbJ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J156d.vtSEqqpMbtjgGXX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uMmf_kiIS.mfqeTKur80F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1yDdSooyQLerFbZ8.wMB8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cG2bAlUXRg6BWea..zZeo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BUjuwDA0QJ.0GkMT0_O73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lGGiZitkTheHNJtAyzlpN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1skg6ZGyLEWmj4FAKz3vz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xcV0anh7BEO2SJA54LQiU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VwkI.38TOUydZSe5iO95I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fe5siWeEekWvx3GnRz0_v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iGVU8YK1QI2DzzSkINJ4n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SlawPEvDSh.TL9mPeLF1e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lzweWFaKTf2ozEdwGq96u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j952VHgVTvm4t0OBHjcC5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AWn5SdyHgUCEs4r_tq2BT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RI Template Redesign - 2018 - 4.3">
  <a:themeElements>
    <a:clrScheme name="IRi Documents">
      <a:dk1>
        <a:srgbClr val="616365"/>
      </a:dk1>
      <a:lt1>
        <a:sysClr val="window" lastClr="FFFFFF"/>
      </a:lt1>
      <a:dk2>
        <a:srgbClr val="616365"/>
      </a:dk2>
      <a:lt2>
        <a:srgbClr val="E0E1DD"/>
      </a:lt2>
      <a:accent1>
        <a:srgbClr val="002776"/>
      </a:accent1>
      <a:accent2>
        <a:srgbClr val="D2492A"/>
      </a:accent2>
      <a:accent3>
        <a:srgbClr val="009FDA"/>
      </a:accent3>
      <a:accent4>
        <a:srgbClr val="002776"/>
      </a:accent4>
      <a:accent5>
        <a:srgbClr val="D2492A"/>
      </a:accent5>
      <a:accent6>
        <a:srgbClr val="009FDA"/>
      </a:accent6>
      <a:hlink>
        <a:srgbClr val="009FDA"/>
      </a:hlink>
      <a:folHlink>
        <a:srgbClr val="00277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utterballMasterPP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BSA">
      <a:dk1>
        <a:sysClr val="windowText" lastClr="000000"/>
      </a:dk1>
      <a:lt1>
        <a:sysClr val="window" lastClr="FFFFFF"/>
      </a:lt1>
      <a:dk2>
        <a:srgbClr val="44546A"/>
      </a:dk2>
      <a:lt2>
        <a:srgbClr val="E7E6E6"/>
      </a:lt2>
      <a:accent1>
        <a:srgbClr val="406BE4"/>
      </a:accent1>
      <a:accent2>
        <a:srgbClr val="7C7C7C"/>
      </a:accent2>
      <a:accent3>
        <a:srgbClr val="88272D"/>
      </a:accent3>
      <a:accent4>
        <a:srgbClr val="343540"/>
      </a:accent4>
      <a:accent5>
        <a:srgbClr val="406BE4"/>
      </a:accent5>
      <a:accent6>
        <a:srgbClr val="BF1C36"/>
      </a:accent6>
      <a:hlink>
        <a:srgbClr val="A1A286"/>
      </a:hlink>
      <a:folHlink>
        <a:srgbClr val="954F72"/>
      </a:folHlink>
    </a:clrScheme>
    <a:fontScheme name="Effra BSA">
      <a:majorFont>
        <a:latin typeface="Effra"/>
        <a:ea typeface=""/>
        <a:cs typeface=""/>
      </a:majorFont>
      <a:minorFont>
        <a:latin typeface="Effr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Theme">
  <a:themeElements>
    <a:clrScheme name="Pitch Deck Light">
      <a:dk1>
        <a:srgbClr val="737572"/>
      </a:dk1>
      <a:lt1>
        <a:srgbClr val="FFFFFF"/>
      </a:lt1>
      <a:dk2>
        <a:srgbClr val="445469"/>
      </a:dk2>
      <a:lt2>
        <a:srgbClr val="FFFFFF"/>
      </a:lt2>
      <a:accent1>
        <a:srgbClr val="0E80C9"/>
      </a:accent1>
      <a:accent2>
        <a:srgbClr val="119CF4"/>
      </a:accent2>
      <a:accent3>
        <a:srgbClr val="445469"/>
      </a:accent3>
      <a:accent4>
        <a:srgbClr val="8AC153"/>
      </a:accent4>
      <a:accent5>
        <a:srgbClr val="BAEF69"/>
      </a:accent5>
      <a:accent6>
        <a:srgbClr val="A9A8AB"/>
      </a:accent6>
      <a:hlink>
        <a:srgbClr val="0E80C9"/>
      </a:hlink>
      <a:folHlink>
        <a:srgbClr val="0EA3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47E5F8596E124885C0D103D94481CE" ma:contentTypeVersion="7" ma:contentTypeDescription="Create a new document." ma:contentTypeScope="" ma:versionID="1f81a6bd410409fd1b6fbeadd4c4863b">
  <xsd:schema xmlns:xsd="http://www.w3.org/2001/XMLSchema" xmlns:xs="http://www.w3.org/2001/XMLSchema" xmlns:p="http://schemas.microsoft.com/office/2006/metadata/properties" xmlns:ns2="e7bdadbf-bb07-4721-8b8a-7410cf3bde73" xmlns:ns3="82fea19e-4d82-4aea-ac61-a8cb94e4ad63" targetNamespace="http://schemas.microsoft.com/office/2006/metadata/properties" ma:root="true" ma:fieldsID="33002597323e15395942886fb3a33fc0" ns2:_="" ns3:_="">
    <xsd:import namespace="e7bdadbf-bb07-4721-8b8a-7410cf3bde73"/>
    <xsd:import namespace="82fea19e-4d82-4aea-ac61-a8cb94e4ad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dadbf-bb07-4721-8b8a-7410cf3bd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fea19e-4d82-4aea-ac61-a8cb94e4ad6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89DF4F-754F-4DB7-9A91-6B483377D52C}">
  <ds:schemaRefs>
    <ds:schemaRef ds:uri="http://schemas.microsoft.com/sharepoint/v3/contenttype/forms"/>
  </ds:schemaRefs>
</ds:datastoreItem>
</file>

<file path=customXml/itemProps2.xml><?xml version="1.0" encoding="utf-8"?>
<ds:datastoreItem xmlns:ds="http://schemas.openxmlformats.org/officeDocument/2006/customXml" ds:itemID="{9D9F89C3-534D-41EF-9C7C-EA570012B4F5}">
  <ds:schemaRefs>
    <ds:schemaRef ds:uri="http://purl.org/dc/dcmitype/"/>
    <ds:schemaRef ds:uri="http://www.w3.org/XML/1998/namespace"/>
    <ds:schemaRef ds:uri="e7bdadbf-bb07-4721-8b8a-7410cf3bde73"/>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82fea19e-4d82-4aea-ac61-a8cb94e4ad63"/>
  </ds:schemaRefs>
</ds:datastoreItem>
</file>

<file path=customXml/itemProps3.xml><?xml version="1.0" encoding="utf-8"?>
<ds:datastoreItem xmlns:ds="http://schemas.openxmlformats.org/officeDocument/2006/customXml" ds:itemID="{7FF38AC5-F297-40B9-ADC9-F0887B24D0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dadbf-bb07-4721-8b8a-7410cf3bde73"/>
    <ds:schemaRef ds:uri="82fea19e-4d82-4aea-ac61-a8cb94e4a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352</TotalTime>
  <Words>5885</Words>
  <Application>Microsoft Office PowerPoint</Application>
  <PresentationFormat>Widescreen</PresentationFormat>
  <Paragraphs>1393</Paragraphs>
  <Slides>112</Slides>
  <Notes>48</Notes>
  <HiddenSlides>0</HiddenSlides>
  <MMClips>1</MMClips>
  <ScaleCrop>false</ScaleCrop>
  <HeadingPairs>
    <vt:vector size="8" baseType="variant">
      <vt:variant>
        <vt:lpstr>Fonts Used</vt:lpstr>
      </vt:variant>
      <vt:variant>
        <vt:i4>33</vt:i4>
      </vt:variant>
      <vt:variant>
        <vt:lpstr>Theme</vt:lpstr>
      </vt:variant>
      <vt:variant>
        <vt:i4>7</vt:i4>
      </vt:variant>
      <vt:variant>
        <vt:lpstr>Embedded OLE Servers</vt:lpstr>
      </vt:variant>
      <vt:variant>
        <vt:i4>1</vt:i4>
      </vt:variant>
      <vt:variant>
        <vt:lpstr>Slide Titles</vt:lpstr>
      </vt:variant>
      <vt:variant>
        <vt:i4>112</vt:i4>
      </vt:variant>
    </vt:vector>
  </HeadingPairs>
  <TitlesOfParts>
    <vt:vector size="153" baseType="lpstr">
      <vt:lpstr>等线</vt:lpstr>
      <vt:lpstr>ＭＳ Ｐゴシック</vt:lpstr>
      <vt:lpstr>宋体</vt:lpstr>
      <vt:lpstr>Arial</vt:lpstr>
      <vt:lpstr>Arial Black</vt:lpstr>
      <vt:lpstr>Arial Unicode MS</vt:lpstr>
      <vt:lpstr>Calibri</vt:lpstr>
      <vt:lpstr>Calibri Light</vt:lpstr>
      <vt:lpstr>Century Gothic</vt:lpstr>
      <vt:lpstr>Courier New</vt:lpstr>
      <vt:lpstr>Dosis Light</vt:lpstr>
      <vt:lpstr>Effra</vt:lpstr>
      <vt:lpstr>Effra Light</vt:lpstr>
      <vt:lpstr>Geomanist Bold</vt:lpstr>
      <vt:lpstr>Geomanist Medium</vt:lpstr>
      <vt:lpstr>Helvetica</vt:lpstr>
      <vt:lpstr>Lato</vt:lpstr>
      <vt:lpstr>Lato Black</vt:lpstr>
      <vt:lpstr>Lato Heavy</vt:lpstr>
      <vt:lpstr>Lato Light</vt:lpstr>
      <vt:lpstr>line-icons</vt:lpstr>
      <vt:lpstr>Montserrat</vt:lpstr>
      <vt:lpstr>Montserrat Bold</vt:lpstr>
      <vt:lpstr>Montserrat Light</vt:lpstr>
      <vt:lpstr>Open Sans Light</vt:lpstr>
      <vt:lpstr>Open Sans Regular</vt:lpstr>
      <vt:lpstr>Roboto</vt:lpstr>
      <vt:lpstr>Roboto Condensed</vt:lpstr>
      <vt:lpstr>Roboto Regular</vt:lpstr>
      <vt:lpstr>Segoe UI</vt:lpstr>
      <vt:lpstr>Times New Roman</vt:lpstr>
      <vt:lpstr>Verdana</vt:lpstr>
      <vt:lpstr>Wingdings</vt:lpstr>
      <vt:lpstr>Office Theme</vt:lpstr>
      <vt:lpstr>Default Design</vt:lpstr>
      <vt:lpstr>IRI Template Redesign - 2018 - 4.3</vt:lpstr>
      <vt:lpstr>ButterballMasterPPP</vt:lpstr>
      <vt:lpstr>1_Office Theme</vt:lpstr>
      <vt:lpstr>Default Theme</vt:lpstr>
      <vt:lpstr>2_Office Theme</vt:lpstr>
      <vt:lpstr>think-cell Slide</vt:lpstr>
      <vt:lpstr>Smoke Jumpers XVIII W Chicago Lakeshore</vt:lpstr>
      <vt:lpstr>Welcome &amp; Opening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Intro Slides Here</vt:lpstr>
      <vt:lpstr>PowerPoint Presentation</vt:lpstr>
      <vt:lpstr>Datassential Keynote</vt:lpstr>
      <vt:lpstr>PowerPoint Presentation</vt:lpstr>
      <vt:lpstr>Retail  Trends</vt:lpstr>
      <vt:lpstr>PowerPoint Presentation</vt:lpstr>
      <vt:lpstr>PowerPoint Presentation</vt:lpstr>
      <vt:lpstr>Top US Retailers &amp; Wholesalers</vt:lpstr>
      <vt:lpstr>Total CPG—Dollar and Unit Sales Trend</vt:lpstr>
      <vt:lpstr>Total CPG—Dollar and Unit Sales by Channel</vt:lpstr>
      <vt:lpstr>Total CPG—Channel Preference by Generation </vt:lpstr>
      <vt:lpstr>Total CPG—Retailers Gaining Momentum by Generation</vt:lpstr>
      <vt:lpstr>Alternatives to traditional grocers</vt:lpstr>
      <vt:lpstr>PowerPoint Presentation</vt:lpstr>
      <vt:lpstr>PowerPoint Presentation</vt:lpstr>
      <vt:lpstr>Amazon Will Consider Opening up  to 3,000 Cashierless Stores by 2021</vt:lpstr>
      <vt:lpstr>We Are Witnessing the Biggest Revolution Food Has Ever Known</vt:lpstr>
      <vt:lpstr>PowerPoint Presentation</vt:lpstr>
      <vt:lpstr>Conversion Opportunities by  Comparing Fulfillment Options  </vt:lpstr>
      <vt:lpstr>2018 Retail E-commerce Sales Are Expected to Reach $525.69 Billion </vt:lpstr>
      <vt:lpstr>Groceries Are Amazon’s Fastest-Growing Category</vt:lpstr>
      <vt:lpstr>PowerPoint Presentation</vt:lpstr>
      <vt:lpstr>CPG and Consumer Products Brands Spent $9.40 Billion on Digital Ads</vt:lpstr>
      <vt:lpstr>% of CPG Categories With Increasing Merchandising Activity</vt:lpstr>
      <vt:lpstr>Trade and consumer promotions are evolving and creating impact</vt:lpstr>
      <vt:lpstr>PowerPoint Presentation</vt:lpstr>
      <vt:lpstr>PowerPoint Presentation</vt:lpstr>
      <vt:lpstr>PowerPoint Presentation</vt:lpstr>
      <vt:lpstr>Channel Breakouts:</vt:lpstr>
      <vt:lpstr>Claims and Proof of Delivery Automation (CPA)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9.3 Million Reasons to Take Action </vt:lpstr>
      <vt:lpstr>PowerPoint Presentation</vt:lpstr>
      <vt:lpstr>FSIC: A Leader in Restaurant Supply Chain Transparency &amp; Compliance</vt:lpstr>
      <vt:lpstr>PowerPoint Presentation</vt:lpstr>
      <vt:lpstr>PowerPoint Presentation</vt:lpstr>
      <vt:lpstr>PowerPoint Presentation</vt:lpstr>
      <vt:lpstr>POTENTIAL MANUFACTURER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TPM Trends &amp; Advanced Analytics</vt:lpstr>
      <vt:lpstr>PowerPoint Presentation</vt:lpstr>
      <vt:lpstr>Snack Time!</vt:lpstr>
      <vt:lpstr>Blacksmith Applications Achievement Awards</vt:lpstr>
      <vt:lpstr>Blacksmith Applications Achievement Awards  Excellence in Systems Innovation</vt:lpstr>
      <vt:lpstr>Blacksmith Applications Achievement Awards  Excellence in Multi-Channel Trade Management</vt:lpstr>
      <vt:lpstr>Blacksmith Applications Achievement Awards  Best Practice in Deduction Management</vt:lpstr>
      <vt:lpstr>Blacksmith Applications Achievement Awards  Business Partnership Award</vt:lpstr>
      <vt:lpstr>Blacksmith Applications Achievement Awards  Excellence in Optimization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Orosz</dc:creator>
  <cp:lastModifiedBy>C Orosz</cp:lastModifiedBy>
  <cp:revision>37</cp:revision>
  <dcterms:created xsi:type="dcterms:W3CDTF">2019-05-07T16:16:01Z</dcterms:created>
  <dcterms:modified xsi:type="dcterms:W3CDTF">2019-05-22T15:47:01Z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0x0101003347E5F8596E124885C0D103D94481CE</vt:lpwstr>
  </property>
</Properties>
</file>